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480" r:id="rId2"/>
    <p:sldId id="498" r:id="rId3"/>
    <p:sldId id="507" r:id="rId4"/>
    <p:sldId id="495" r:id="rId5"/>
    <p:sldId id="496" r:id="rId6"/>
    <p:sldId id="497" r:id="rId7"/>
    <p:sldId id="499" r:id="rId8"/>
    <p:sldId id="506" r:id="rId9"/>
    <p:sldId id="505" r:id="rId10"/>
    <p:sldId id="501" r:id="rId11"/>
    <p:sldId id="502" r:id="rId12"/>
    <p:sldId id="503" r:id="rId13"/>
    <p:sldId id="504" r:id="rId14"/>
    <p:sldId id="510" r:id="rId15"/>
    <p:sldId id="482" r:id="rId16"/>
    <p:sldId id="483" r:id="rId17"/>
    <p:sldId id="485" r:id="rId18"/>
    <p:sldId id="488" r:id="rId19"/>
    <p:sldId id="509" r:id="rId20"/>
    <p:sldId id="508" r:id="rId21"/>
    <p:sldId id="493" r:id="rId22"/>
  </p:sldIdLst>
  <p:sldSz cx="9144000" cy="5143500" type="screen16x9"/>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32">
          <p15:clr>
            <a:srgbClr val="A4A3A4"/>
          </p15:clr>
        </p15:guide>
        <p15:guide id="2" orient="horz" pos="2732">
          <p15:clr>
            <a:srgbClr val="A4A3A4"/>
          </p15:clr>
        </p15:guide>
        <p15:guide id="3" orient="horz" pos="394">
          <p15:clr>
            <a:srgbClr val="A4A3A4"/>
          </p15:clr>
        </p15:guide>
        <p15:guide id="4" orient="horz" pos="211">
          <p15:clr>
            <a:srgbClr val="A4A3A4"/>
          </p15:clr>
        </p15:guide>
        <p15:guide id="5" pos="2904">
          <p15:clr>
            <a:srgbClr val="A4A3A4"/>
          </p15:clr>
        </p15:guide>
        <p15:guide id="6" pos="280">
          <p15:clr>
            <a:srgbClr val="A4A3A4"/>
          </p15:clr>
        </p15:guide>
        <p15:guide id="7" pos="548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s, Rebecca" initials="DR" lastIdx="7"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3333"/>
    <a:srgbClr val="2C90DF"/>
    <a:srgbClr val="319CF1"/>
    <a:srgbClr val="4782F1"/>
    <a:srgbClr val="4D8BFF"/>
    <a:srgbClr val="6454FF"/>
    <a:srgbClr val="E4441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37" autoAdjust="0"/>
    <p:restoredTop sz="88055" autoAdjust="0"/>
  </p:normalViewPr>
  <p:slideViewPr>
    <p:cSldViewPr snapToGrid="0" snapToObjects="1">
      <p:cViewPr varScale="1">
        <p:scale>
          <a:sx n="82" d="100"/>
          <a:sy n="82" d="100"/>
        </p:scale>
        <p:origin x="1144" y="48"/>
      </p:cViewPr>
      <p:guideLst>
        <p:guide orient="horz" pos="632"/>
        <p:guide orient="horz" pos="2732"/>
        <p:guide orient="horz" pos="394"/>
        <p:guide orient="horz" pos="211"/>
        <p:guide pos="2904"/>
        <p:guide pos="280"/>
        <p:guide pos="5481"/>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461476-CF62-0E4B-81E8-25734F219F51}" type="doc">
      <dgm:prSet loTypeId="urn:microsoft.com/office/officeart/2005/8/layout/cycle1" loCatId="" qsTypeId="urn:microsoft.com/office/officeart/2005/8/quickstyle/simple1" qsCatId="simple" csTypeId="urn:microsoft.com/office/officeart/2005/8/colors/accent2_2" csCatId="accent2" phldr="1"/>
      <dgm:spPr/>
      <dgm:t>
        <a:bodyPr/>
        <a:lstStyle/>
        <a:p>
          <a:endParaRPr lang="en-US"/>
        </a:p>
      </dgm:t>
    </dgm:pt>
    <dgm:pt modelId="{70B49EFA-FA9C-8A46-8486-35A6053816D1}">
      <dgm:prSet phldrT="[Text]"/>
      <dgm:spPr/>
      <dgm:t>
        <a:bodyPr/>
        <a:lstStyle/>
        <a:p>
          <a:r>
            <a:rPr lang="en-US" dirty="0" smtClean="0">
              <a:solidFill>
                <a:srgbClr val="333333"/>
              </a:solidFill>
            </a:rPr>
            <a:t>Model</a:t>
          </a:r>
          <a:endParaRPr lang="en-US" dirty="0">
            <a:solidFill>
              <a:srgbClr val="333333"/>
            </a:solidFill>
          </a:endParaRPr>
        </a:p>
      </dgm:t>
    </dgm:pt>
    <dgm:pt modelId="{8E189CA9-5E19-5746-A6F5-FE53C626C62B}" type="parTrans" cxnId="{DB6145D7-CD2E-2245-89E2-30E93BF58B03}">
      <dgm:prSet/>
      <dgm:spPr/>
      <dgm:t>
        <a:bodyPr/>
        <a:lstStyle/>
        <a:p>
          <a:endParaRPr lang="en-US">
            <a:solidFill>
              <a:srgbClr val="FFC000"/>
            </a:solidFill>
          </a:endParaRPr>
        </a:p>
      </dgm:t>
    </dgm:pt>
    <dgm:pt modelId="{741FA096-16C7-4D4F-A675-784E76DC4D2E}" type="sibTrans" cxnId="{DB6145D7-CD2E-2245-89E2-30E93BF58B03}">
      <dgm:prSet/>
      <dgm:spPr>
        <a:solidFill>
          <a:srgbClr val="333333"/>
        </a:solidFill>
        <a:ln>
          <a:noFill/>
        </a:ln>
      </dgm:spPr>
      <dgm:t>
        <a:bodyPr/>
        <a:lstStyle/>
        <a:p>
          <a:endParaRPr lang="en-US">
            <a:solidFill>
              <a:srgbClr val="FFC000"/>
            </a:solidFill>
          </a:endParaRPr>
        </a:p>
      </dgm:t>
    </dgm:pt>
    <dgm:pt modelId="{CA70EA18-85E8-7148-95DB-A2C569EEE77A}">
      <dgm:prSet phldrT="[Text]"/>
      <dgm:spPr/>
      <dgm:t>
        <a:bodyPr/>
        <a:lstStyle/>
        <a:p>
          <a:r>
            <a:rPr lang="en-US" dirty="0" smtClean="0">
              <a:solidFill>
                <a:srgbClr val="333333"/>
              </a:solidFill>
            </a:rPr>
            <a:t>Automate</a:t>
          </a:r>
          <a:endParaRPr lang="en-US" dirty="0">
            <a:solidFill>
              <a:srgbClr val="333333"/>
            </a:solidFill>
          </a:endParaRPr>
        </a:p>
      </dgm:t>
    </dgm:pt>
    <dgm:pt modelId="{79C8B1A0-BE6E-F048-8385-F0F1FDEEA48F}" type="parTrans" cxnId="{94BEEEE7-4421-7146-8FB5-E5450EFCCFC2}">
      <dgm:prSet/>
      <dgm:spPr/>
      <dgm:t>
        <a:bodyPr/>
        <a:lstStyle/>
        <a:p>
          <a:endParaRPr lang="en-US">
            <a:solidFill>
              <a:srgbClr val="FFC000"/>
            </a:solidFill>
          </a:endParaRPr>
        </a:p>
      </dgm:t>
    </dgm:pt>
    <dgm:pt modelId="{C5E33745-2639-D046-A54E-60E8B2AA6292}" type="sibTrans" cxnId="{94BEEEE7-4421-7146-8FB5-E5450EFCCFC2}">
      <dgm:prSet/>
      <dgm:spPr>
        <a:solidFill>
          <a:srgbClr val="333333"/>
        </a:solidFill>
        <a:ln>
          <a:noFill/>
        </a:ln>
      </dgm:spPr>
      <dgm:t>
        <a:bodyPr/>
        <a:lstStyle/>
        <a:p>
          <a:endParaRPr lang="en-US">
            <a:solidFill>
              <a:srgbClr val="FFC000"/>
            </a:solidFill>
          </a:endParaRPr>
        </a:p>
      </dgm:t>
    </dgm:pt>
    <dgm:pt modelId="{57E41FA6-4D07-2C4F-8BD8-44434AABA4A0}">
      <dgm:prSet phldrT="[Text]"/>
      <dgm:spPr/>
      <dgm:t>
        <a:bodyPr/>
        <a:lstStyle/>
        <a:p>
          <a:r>
            <a:rPr lang="en-US" dirty="0" smtClean="0">
              <a:solidFill>
                <a:srgbClr val="333333"/>
              </a:solidFill>
            </a:rPr>
            <a:t>Orchestrate</a:t>
          </a:r>
          <a:endParaRPr lang="en-US" dirty="0">
            <a:solidFill>
              <a:srgbClr val="333333"/>
            </a:solidFill>
          </a:endParaRPr>
        </a:p>
      </dgm:t>
    </dgm:pt>
    <dgm:pt modelId="{D6DC6258-4F68-A142-843C-EFEB76239728}" type="parTrans" cxnId="{2CE10627-C6B6-0047-9839-FCDA04BC3ACC}">
      <dgm:prSet/>
      <dgm:spPr/>
      <dgm:t>
        <a:bodyPr/>
        <a:lstStyle/>
        <a:p>
          <a:endParaRPr lang="en-US">
            <a:solidFill>
              <a:srgbClr val="FFC000"/>
            </a:solidFill>
          </a:endParaRPr>
        </a:p>
      </dgm:t>
    </dgm:pt>
    <dgm:pt modelId="{8089CC24-E63C-AA42-8CCD-799192F4F126}" type="sibTrans" cxnId="{2CE10627-C6B6-0047-9839-FCDA04BC3ACC}">
      <dgm:prSet/>
      <dgm:spPr>
        <a:solidFill>
          <a:schemeClr val="accent1"/>
        </a:solidFill>
        <a:ln>
          <a:noFill/>
        </a:ln>
      </dgm:spPr>
      <dgm:t>
        <a:bodyPr/>
        <a:lstStyle/>
        <a:p>
          <a:endParaRPr lang="en-US">
            <a:solidFill>
              <a:srgbClr val="FFC000"/>
            </a:solidFill>
          </a:endParaRPr>
        </a:p>
      </dgm:t>
    </dgm:pt>
    <dgm:pt modelId="{D444FA14-14C1-3241-B430-34D0EEC6CC3E}" type="pres">
      <dgm:prSet presAssocID="{1E461476-CF62-0E4B-81E8-25734F219F51}" presName="cycle" presStyleCnt="0">
        <dgm:presLayoutVars>
          <dgm:dir/>
          <dgm:resizeHandles val="exact"/>
        </dgm:presLayoutVars>
      </dgm:prSet>
      <dgm:spPr/>
      <dgm:t>
        <a:bodyPr/>
        <a:lstStyle/>
        <a:p>
          <a:endParaRPr lang="en-US"/>
        </a:p>
      </dgm:t>
    </dgm:pt>
    <dgm:pt modelId="{BD6B02B5-DA45-A74D-93BD-49BF54A6E56E}" type="pres">
      <dgm:prSet presAssocID="{70B49EFA-FA9C-8A46-8486-35A6053816D1}" presName="dummy" presStyleCnt="0"/>
      <dgm:spPr/>
      <dgm:t>
        <a:bodyPr/>
        <a:lstStyle/>
        <a:p>
          <a:endParaRPr lang="en-US"/>
        </a:p>
      </dgm:t>
    </dgm:pt>
    <dgm:pt modelId="{AAB745AC-3983-1F44-9507-1110154E7088}" type="pres">
      <dgm:prSet presAssocID="{70B49EFA-FA9C-8A46-8486-35A6053816D1}" presName="node" presStyleLbl="revTx" presStyleIdx="0" presStyleCnt="3" custAng="3621397">
        <dgm:presLayoutVars>
          <dgm:bulletEnabled val="1"/>
        </dgm:presLayoutVars>
      </dgm:prSet>
      <dgm:spPr/>
      <dgm:t>
        <a:bodyPr/>
        <a:lstStyle/>
        <a:p>
          <a:endParaRPr lang="en-US"/>
        </a:p>
      </dgm:t>
    </dgm:pt>
    <dgm:pt modelId="{625E25DA-2DD3-A24D-BD63-2639D03B532E}" type="pres">
      <dgm:prSet presAssocID="{741FA096-16C7-4D4F-A675-784E76DC4D2E}" presName="sibTrans" presStyleLbl="node1" presStyleIdx="0" presStyleCnt="3" custLinFactNeighborX="2284"/>
      <dgm:spPr/>
      <dgm:t>
        <a:bodyPr/>
        <a:lstStyle/>
        <a:p>
          <a:endParaRPr lang="en-US"/>
        </a:p>
      </dgm:t>
    </dgm:pt>
    <dgm:pt modelId="{B97C5451-FB57-F942-AA5D-6E25E0B9815F}" type="pres">
      <dgm:prSet presAssocID="{CA70EA18-85E8-7148-95DB-A2C569EEE77A}" presName="dummy" presStyleCnt="0"/>
      <dgm:spPr/>
      <dgm:t>
        <a:bodyPr/>
        <a:lstStyle/>
        <a:p>
          <a:endParaRPr lang="en-US"/>
        </a:p>
      </dgm:t>
    </dgm:pt>
    <dgm:pt modelId="{254DADFA-C5EF-864B-BAFD-A86B36F966AD}" type="pres">
      <dgm:prSet presAssocID="{CA70EA18-85E8-7148-95DB-A2C569EEE77A}" presName="node" presStyleLbl="revTx" presStyleIdx="1" presStyleCnt="3" custAng="0">
        <dgm:presLayoutVars>
          <dgm:bulletEnabled val="1"/>
        </dgm:presLayoutVars>
      </dgm:prSet>
      <dgm:spPr/>
      <dgm:t>
        <a:bodyPr/>
        <a:lstStyle/>
        <a:p>
          <a:endParaRPr lang="en-US"/>
        </a:p>
      </dgm:t>
    </dgm:pt>
    <dgm:pt modelId="{34BB2707-F594-4147-A09A-872CA5D7D110}" type="pres">
      <dgm:prSet presAssocID="{C5E33745-2639-D046-A54E-60E8B2AA6292}" presName="sibTrans" presStyleLbl="node1" presStyleIdx="1" presStyleCnt="3"/>
      <dgm:spPr/>
      <dgm:t>
        <a:bodyPr/>
        <a:lstStyle/>
        <a:p>
          <a:endParaRPr lang="en-US"/>
        </a:p>
      </dgm:t>
    </dgm:pt>
    <dgm:pt modelId="{D98C3FAD-E8EA-8945-A7E2-1BBC1F611DA4}" type="pres">
      <dgm:prSet presAssocID="{57E41FA6-4D07-2C4F-8BD8-44434AABA4A0}" presName="dummy" presStyleCnt="0"/>
      <dgm:spPr/>
      <dgm:t>
        <a:bodyPr/>
        <a:lstStyle/>
        <a:p>
          <a:endParaRPr lang="en-US"/>
        </a:p>
      </dgm:t>
    </dgm:pt>
    <dgm:pt modelId="{DF97F0C9-9A94-4C4E-868A-9D2576F72A10}" type="pres">
      <dgm:prSet presAssocID="{57E41FA6-4D07-2C4F-8BD8-44434AABA4A0}" presName="node" presStyleLbl="revTx" presStyleIdx="2" presStyleCnt="3" custAng="18246974">
        <dgm:presLayoutVars>
          <dgm:bulletEnabled val="1"/>
        </dgm:presLayoutVars>
      </dgm:prSet>
      <dgm:spPr/>
      <dgm:t>
        <a:bodyPr/>
        <a:lstStyle/>
        <a:p>
          <a:endParaRPr lang="en-US"/>
        </a:p>
      </dgm:t>
    </dgm:pt>
    <dgm:pt modelId="{2467FEEC-77DA-EB42-9387-B728A7542B8F}" type="pres">
      <dgm:prSet presAssocID="{8089CC24-E63C-AA42-8CCD-799192F4F126}" presName="sibTrans" presStyleLbl="node1" presStyleIdx="2" presStyleCnt="3"/>
      <dgm:spPr/>
      <dgm:t>
        <a:bodyPr/>
        <a:lstStyle/>
        <a:p>
          <a:endParaRPr lang="en-US"/>
        </a:p>
      </dgm:t>
    </dgm:pt>
  </dgm:ptLst>
  <dgm:cxnLst>
    <dgm:cxn modelId="{DB6145D7-CD2E-2245-89E2-30E93BF58B03}" srcId="{1E461476-CF62-0E4B-81E8-25734F219F51}" destId="{70B49EFA-FA9C-8A46-8486-35A6053816D1}" srcOrd="0" destOrd="0" parTransId="{8E189CA9-5E19-5746-A6F5-FE53C626C62B}" sibTransId="{741FA096-16C7-4D4F-A675-784E76DC4D2E}"/>
    <dgm:cxn modelId="{094D067E-6F85-9D42-BF92-00664FF0883F}" type="presOf" srcId="{C5E33745-2639-D046-A54E-60E8B2AA6292}" destId="{34BB2707-F594-4147-A09A-872CA5D7D110}" srcOrd="0" destOrd="0" presId="urn:microsoft.com/office/officeart/2005/8/layout/cycle1"/>
    <dgm:cxn modelId="{9260EE9A-7EE6-E249-B727-8D8C695AEDEC}" type="presOf" srcId="{70B49EFA-FA9C-8A46-8486-35A6053816D1}" destId="{AAB745AC-3983-1F44-9507-1110154E7088}" srcOrd="0" destOrd="0" presId="urn:microsoft.com/office/officeart/2005/8/layout/cycle1"/>
    <dgm:cxn modelId="{2CE10627-C6B6-0047-9839-FCDA04BC3ACC}" srcId="{1E461476-CF62-0E4B-81E8-25734F219F51}" destId="{57E41FA6-4D07-2C4F-8BD8-44434AABA4A0}" srcOrd="2" destOrd="0" parTransId="{D6DC6258-4F68-A142-843C-EFEB76239728}" sibTransId="{8089CC24-E63C-AA42-8CCD-799192F4F126}"/>
    <dgm:cxn modelId="{DA08CD1F-84FB-B847-9B16-2D49655A6EF2}" type="presOf" srcId="{8089CC24-E63C-AA42-8CCD-799192F4F126}" destId="{2467FEEC-77DA-EB42-9387-B728A7542B8F}" srcOrd="0" destOrd="0" presId="urn:microsoft.com/office/officeart/2005/8/layout/cycle1"/>
    <dgm:cxn modelId="{94BEEEE7-4421-7146-8FB5-E5450EFCCFC2}" srcId="{1E461476-CF62-0E4B-81E8-25734F219F51}" destId="{CA70EA18-85E8-7148-95DB-A2C569EEE77A}" srcOrd="1" destOrd="0" parTransId="{79C8B1A0-BE6E-F048-8385-F0F1FDEEA48F}" sibTransId="{C5E33745-2639-D046-A54E-60E8B2AA6292}"/>
    <dgm:cxn modelId="{D9959C3B-9B84-5447-9B6A-113E3BDA65D1}" type="presOf" srcId="{1E461476-CF62-0E4B-81E8-25734F219F51}" destId="{D444FA14-14C1-3241-B430-34D0EEC6CC3E}" srcOrd="0" destOrd="0" presId="urn:microsoft.com/office/officeart/2005/8/layout/cycle1"/>
    <dgm:cxn modelId="{B8B5835C-8950-8E43-A7E9-4D7B8620E25E}" type="presOf" srcId="{57E41FA6-4D07-2C4F-8BD8-44434AABA4A0}" destId="{DF97F0C9-9A94-4C4E-868A-9D2576F72A10}" srcOrd="0" destOrd="0" presId="urn:microsoft.com/office/officeart/2005/8/layout/cycle1"/>
    <dgm:cxn modelId="{F77A44EB-36FD-1740-B512-5EBFD80AA1A8}" type="presOf" srcId="{CA70EA18-85E8-7148-95DB-A2C569EEE77A}" destId="{254DADFA-C5EF-864B-BAFD-A86B36F966AD}" srcOrd="0" destOrd="0" presId="urn:microsoft.com/office/officeart/2005/8/layout/cycle1"/>
    <dgm:cxn modelId="{E2923219-B08D-9941-9D25-34FF1C5FC08D}" type="presOf" srcId="{741FA096-16C7-4D4F-A675-784E76DC4D2E}" destId="{625E25DA-2DD3-A24D-BD63-2639D03B532E}" srcOrd="0" destOrd="0" presId="urn:microsoft.com/office/officeart/2005/8/layout/cycle1"/>
    <dgm:cxn modelId="{943C47A4-3154-534E-BF36-E673445A85E0}" type="presParOf" srcId="{D444FA14-14C1-3241-B430-34D0EEC6CC3E}" destId="{BD6B02B5-DA45-A74D-93BD-49BF54A6E56E}" srcOrd="0" destOrd="0" presId="urn:microsoft.com/office/officeart/2005/8/layout/cycle1"/>
    <dgm:cxn modelId="{9FCFA599-B386-0348-90FA-65BF6F08F4C3}" type="presParOf" srcId="{D444FA14-14C1-3241-B430-34D0EEC6CC3E}" destId="{AAB745AC-3983-1F44-9507-1110154E7088}" srcOrd="1" destOrd="0" presId="urn:microsoft.com/office/officeart/2005/8/layout/cycle1"/>
    <dgm:cxn modelId="{8E55FAAC-9AAB-0941-9AC9-C4C742232070}" type="presParOf" srcId="{D444FA14-14C1-3241-B430-34D0EEC6CC3E}" destId="{625E25DA-2DD3-A24D-BD63-2639D03B532E}" srcOrd="2" destOrd="0" presId="urn:microsoft.com/office/officeart/2005/8/layout/cycle1"/>
    <dgm:cxn modelId="{D5016DEC-DE51-8A40-8881-E5C2C81BDB2A}" type="presParOf" srcId="{D444FA14-14C1-3241-B430-34D0EEC6CC3E}" destId="{B97C5451-FB57-F942-AA5D-6E25E0B9815F}" srcOrd="3" destOrd="0" presId="urn:microsoft.com/office/officeart/2005/8/layout/cycle1"/>
    <dgm:cxn modelId="{A51751E4-1DF8-7F43-A205-F372C7BC3731}" type="presParOf" srcId="{D444FA14-14C1-3241-B430-34D0EEC6CC3E}" destId="{254DADFA-C5EF-864B-BAFD-A86B36F966AD}" srcOrd="4" destOrd="0" presId="urn:microsoft.com/office/officeart/2005/8/layout/cycle1"/>
    <dgm:cxn modelId="{CC2DBCA5-6AD1-A242-A737-90CFB0BF4666}" type="presParOf" srcId="{D444FA14-14C1-3241-B430-34D0EEC6CC3E}" destId="{34BB2707-F594-4147-A09A-872CA5D7D110}" srcOrd="5" destOrd="0" presId="urn:microsoft.com/office/officeart/2005/8/layout/cycle1"/>
    <dgm:cxn modelId="{B4F223E0-87A9-D442-B183-F208C90455AC}" type="presParOf" srcId="{D444FA14-14C1-3241-B430-34D0EEC6CC3E}" destId="{D98C3FAD-E8EA-8945-A7E2-1BBC1F611DA4}" srcOrd="6" destOrd="0" presId="urn:microsoft.com/office/officeart/2005/8/layout/cycle1"/>
    <dgm:cxn modelId="{7A69DB62-0396-7A40-A7D4-6E21526EC94F}" type="presParOf" srcId="{D444FA14-14C1-3241-B430-34D0EEC6CC3E}" destId="{DF97F0C9-9A94-4C4E-868A-9D2576F72A10}" srcOrd="7" destOrd="0" presId="urn:microsoft.com/office/officeart/2005/8/layout/cycle1"/>
    <dgm:cxn modelId="{2CD1C1DF-A4A6-6341-B2BA-F4B2010AA7C1}" type="presParOf" srcId="{D444FA14-14C1-3241-B430-34D0EEC6CC3E}" destId="{2467FEEC-77DA-EB42-9387-B728A7542B8F}" srcOrd="8" destOrd="0" presId="urn:microsoft.com/office/officeart/2005/8/layout/cycle1"/>
  </dgm:cxnLst>
  <dgm:bg>
    <a:noFill/>
  </dgm:bg>
  <dgm:whole/>
  <dgm:extLst>
    <a:ext uri="http://schemas.microsoft.com/office/drawing/2008/diagram">
      <dsp:dataModelExt xmlns:dsp="http://schemas.microsoft.com/office/drawing/2008/diagram" relId="rId4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745AC-3983-1F44-9507-1110154E7088}">
      <dsp:nvSpPr>
        <dsp:cNvPr id="0" name=""/>
        <dsp:cNvSpPr/>
      </dsp:nvSpPr>
      <dsp:spPr>
        <a:xfrm rot="3621397">
          <a:off x="2553375" y="129472"/>
          <a:ext cx="659263" cy="659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solidFill>
                <a:srgbClr val="333333"/>
              </a:solidFill>
            </a:rPr>
            <a:t>Model</a:t>
          </a:r>
          <a:endParaRPr lang="en-US" sz="900" kern="1200" dirty="0">
            <a:solidFill>
              <a:srgbClr val="333333"/>
            </a:solidFill>
          </a:endParaRPr>
        </a:p>
      </dsp:txBody>
      <dsp:txXfrm>
        <a:off x="2553375" y="129472"/>
        <a:ext cx="659263" cy="659263"/>
      </dsp:txXfrm>
    </dsp:sp>
    <dsp:sp modelId="{625E25DA-2DD3-A24D-BD63-2639D03B532E}">
      <dsp:nvSpPr>
        <dsp:cNvPr id="0" name=""/>
        <dsp:cNvSpPr/>
      </dsp:nvSpPr>
      <dsp:spPr>
        <a:xfrm>
          <a:off x="1583254" y="-666"/>
          <a:ext cx="1560543" cy="1560543"/>
        </a:xfrm>
        <a:prstGeom prst="circularArrow">
          <a:avLst>
            <a:gd name="adj1" fmla="val 8238"/>
            <a:gd name="adj2" fmla="val 575219"/>
            <a:gd name="adj3" fmla="val 2967963"/>
            <a:gd name="adj4" fmla="val 48970"/>
            <a:gd name="adj5" fmla="val 9611"/>
          </a:avLst>
        </a:prstGeom>
        <a:solidFill>
          <a:srgbClr val="33333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4DADFA-C5EF-864B-BAFD-A86B36F966AD}">
      <dsp:nvSpPr>
        <dsp:cNvPr id="0" name=""/>
        <dsp:cNvSpPr/>
      </dsp:nvSpPr>
      <dsp:spPr>
        <a:xfrm>
          <a:off x="1998251" y="1090976"/>
          <a:ext cx="659263" cy="659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solidFill>
                <a:srgbClr val="333333"/>
              </a:solidFill>
            </a:rPr>
            <a:t>Automate</a:t>
          </a:r>
          <a:endParaRPr lang="en-US" sz="900" kern="1200" dirty="0">
            <a:solidFill>
              <a:srgbClr val="333333"/>
            </a:solidFill>
          </a:endParaRPr>
        </a:p>
      </dsp:txBody>
      <dsp:txXfrm>
        <a:off x="1998251" y="1090976"/>
        <a:ext cx="659263" cy="659263"/>
      </dsp:txXfrm>
    </dsp:sp>
    <dsp:sp modelId="{34BB2707-F594-4147-A09A-872CA5D7D110}">
      <dsp:nvSpPr>
        <dsp:cNvPr id="0" name=""/>
        <dsp:cNvSpPr/>
      </dsp:nvSpPr>
      <dsp:spPr>
        <a:xfrm>
          <a:off x="1547611" y="-666"/>
          <a:ext cx="1560543" cy="1560543"/>
        </a:xfrm>
        <a:prstGeom prst="circularArrow">
          <a:avLst>
            <a:gd name="adj1" fmla="val 8238"/>
            <a:gd name="adj2" fmla="val 575219"/>
            <a:gd name="adj3" fmla="val 10175810"/>
            <a:gd name="adj4" fmla="val 7256818"/>
            <a:gd name="adj5" fmla="val 9611"/>
          </a:avLst>
        </a:prstGeom>
        <a:solidFill>
          <a:srgbClr val="33333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97F0C9-9A94-4C4E-868A-9D2576F72A10}">
      <dsp:nvSpPr>
        <dsp:cNvPr id="0" name=""/>
        <dsp:cNvSpPr/>
      </dsp:nvSpPr>
      <dsp:spPr>
        <a:xfrm rot="18246974">
          <a:off x="1443127" y="129472"/>
          <a:ext cx="659263" cy="659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solidFill>
                <a:srgbClr val="333333"/>
              </a:solidFill>
            </a:rPr>
            <a:t>Orchestrate</a:t>
          </a:r>
          <a:endParaRPr lang="en-US" sz="900" kern="1200" dirty="0">
            <a:solidFill>
              <a:srgbClr val="333333"/>
            </a:solidFill>
          </a:endParaRPr>
        </a:p>
      </dsp:txBody>
      <dsp:txXfrm>
        <a:off x="1443127" y="129472"/>
        <a:ext cx="659263" cy="659263"/>
      </dsp:txXfrm>
    </dsp:sp>
    <dsp:sp modelId="{2467FEEC-77DA-EB42-9387-B728A7542B8F}">
      <dsp:nvSpPr>
        <dsp:cNvPr id="0" name=""/>
        <dsp:cNvSpPr/>
      </dsp:nvSpPr>
      <dsp:spPr>
        <a:xfrm>
          <a:off x="1547611" y="-666"/>
          <a:ext cx="1560543" cy="1560543"/>
        </a:xfrm>
        <a:prstGeom prst="circularArrow">
          <a:avLst>
            <a:gd name="adj1" fmla="val 8238"/>
            <a:gd name="adj2" fmla="val 575219"/>
            <a:gd name="adj3" fmla="val 16860558"/>
            <a:gd name="adj4" fmla="val 14964223"/>
            <a:gd name="adj5" fmla="val 9611"/>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D4AD86-704E-0E4B-8B1F-6411AB5CE9DE}" type="datetimeFigureOut">
              <a:rPr lang="en-US" smtClean="0"/>
              <a:t>05-Jun-17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1D9A96-DEBA-8E4E-950E-7C241257280B}" type="slidenum">
              <a:rPr lang="en-US" smtClean="0"/>
              <a:t>‹#›</a:t>
            </a:fld>
            <a:endParaRPr lang="en-US"/>
          </a:p>
        </p:txBody>
      </p:sp>
    </p:spTree>
    <p:extLst>
      <p:ext uri="{BB962C8B-B14F-4D97-AF65-F5344CB8AC3E}">
        <p14:creationId xmlns:p14="http://schemas.microsoft.com/office/powerpoint/2010/main" val="24158417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83165E-B792-AD41-88A8-65E018BBAC2E}" type="datetimeFigureOut">
              <a:rPr lang="en-US" smtClean="0"/>
              <a:t>05-Jun-17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F80AB0-F3D5-D54B-AD8F-93EE28EE5769}" type="slidenum">
              <a:rPr lang="en-US" smtClean="0"/>
              <a:t>‹#›</a:t>
            </a:fld>
            <a:endParaRPr lang="en-US"/>
          </a:p>
        </p:txBody>
      </p:sp>
    </p:spTree>
    <p:extLst>
      <p:ext uri="{BB962C8B-B14F-4D97-AF65-F5344CB8AC3E}">
        <p14:creationId xmlns:p14="http://schemas.microsoft.com/office/powerpoint/2010/main" val="24271558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333333"/>
                </a:solidFill>
                <a:cs typeface="Helvetica Light"/>
              </a:rPr>
              <a:t>UPS: Digital transformation driven by automation - spin-up new processes and services in hours instead of days .Improve speed and fidelity of business processes</a:t>
            </a:r>
          </a:p>
          <a:p>
            <a:r>
              <a:rPr lang="en-US" dirty="0" smtClean="0"/>
              <a:t>Bet365: Rapid deployment of </a:t>
            </a:r>
            <a:r>
              <a:rPr lang="en-US" dirty="0" err="1" smtClean="0"/>
              <a:t>hundrds</a:t>
            </a:r>
            <a:r>
              <a:rPr lang="en-US" baseline="0" dirty="0" smtClean="0"/>
              <a:t> of updates a day to their productions systems.</a:t>
            </a:r>
          </a:p>
          <a:p>
            <a:r>
              <a:rPr lang="en-US" baseline="0" dirty="0" smtClean="0"/>
              <a:t>TASC: From downtime windows to zero-downtime deployment to Amazon cloud leveraging Docker and </a:t>
            </a:r>
            <a:r>
              <a:rPr lang="en-US" baseline="0" dirty="0" err="1" smtClean="0"/>
              <a:t>Microservices</a:t>
            </a:r>
            <a:r>
              <a:rPr lang="en-US" baseline="0" dirty="0" smtClean="0"/>
              <a:t>.</a:t>
            </a:r>
          </a:p>
          <a:p>
            <a:r>
              <a:rPr lang="en-US" dirty="0" smtClean="0"/>
              <a:t>Adidas: Stock replenishment programs to drive revenue</a:t>
            </a:r>
          </a:p>
          <a:p>
            <a:r>
              <a:rPr lang="en-US" dirty="0" smtClean="0"/>
              <a:t>Netflix: Orchestrating data processes to drive the recommendation engine.</a:t>
            </a:r>
          </a:p>
          <a:p>
            <a:r>
              <a:rPr lang="en-US" dirty="0" smtClean="0"/>
              <a:t>KPN: IT as-a-service</a:t>
            </a:r>
            <a:r>
              <a:rPr lang="en-US" baseline="0" dirty="0" smtClean="0"/>
              <a:t> to automate </a:t>
            </a:r>
            <a:r>
              <a:rPr lang="en-US" baseline="0" dirty="0" err="1" smtClean="0"/>
              <a:t>servicedesk</a:t>
            </a:r>
            <a:r>
              <a:rPr lang="en-US" baseline="0" dirty="0" smtClean="0"/>
              <a:t> requests ... AND ... Zero downtime upgrading of Siebel customer relationships ... </a:t>
            </a:r>
          </a:p>
          <a:p>
            <a:r>
              <a:rPr lang="en-US" baseline="0" dirty="0" smtClean="0"/>
              <a:t>84:51: Rapid replacement of Redwood to drive data analytics, and deploying ARA</a:t>
            </a:r>
          </a:p>
          <a:p>
            <a:r>
              <a:rPr lang="en-US" dirty="0" smtClean="0"/>
              <a:t>NHS Shared Business Services – finance closing of books (like Genworth).</a:t>
            </a:r>
          </a:p>
          <a:p>
            <a:r>
              <a:rPr lang="en-US" dirty="0" smtClean="0"/>
              <a:t>Charter </a:t>
            </a:r>
            <a:r>
              <a:rPr lang="en-US" dirty="0" err="1" smtClean="0"/>
              <a:t>Comms</a:t>
            </a:r>
            <a:r>
              <a:rPr lang="en-US" dirty="0" smtClean="0"/>
              <a:t>: Deploying applications rapidly to</a:t>
            </a:r>
            <a:r>
              <a:rPr lang="en-US" baseline="0" dirty="0" smtClean="0"/>
              <a:t> take advantage of new business opportunities (</a:t>
            </a:r>
            <a:r>
              <a:rPr lang="en-US" baseline="0" dirty="0" err="1" smtClean="0"/>
              <a:t>eg</a:t>
            </a:r>
            <a:r>
              <a:rPr lang="en-US" baseline="0" dirty="0" smtClean="0"/>
              <a:t>: start of NFL season)</a:t>
            </a:r>
          </a:p>
          <a:p>
            <a:r>
              <a:rPr lang="en-US" baseline="0" dirty="0" smtClean="0"/>
              <a:t>PG&amp;E: Smart meter data </a:t>
            </a:r>
            <a:r>
              <a:rPr lang="en-US" baseline="0" dirty="0" err="1" smtClean="0"/>
              <a:t>transferral</a:t>
            </a:r>
            <a:r>
              <a:rPr lang="en-US" baseline="0" dirty="0" smtClean="0"/>
              <a:t>.</a:t>
            </a:r>
          </a:p>
          <a:p>
            <a:r>
              <a:rPr lang="en-US" baseline="0" dirty="0" smtClean="0"/>
              <a:t>eBay: Orchestration of </a:t>
            </a:r>
            <a:r>
              <a:rPr lang="en-US" baseline="0" dirty="0" err="1" smtClean="0"/>
              <a:t>datawarehouse</a:t>
            </a:r>
            <a:r>
              <a:rPr lang="en-US" baseline="0" dirty="0" smtClean="0"/>
              <a:t> to drive faster decision making and business agility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2</a:t>
            </a:fld>
            <a:endParaRPr lang="en-US"/>
          </a:p>
        </p:txBody>
      </p:sp>
    </p:spTree>
    <p:extLst>
      <p:ext uri="{BB962C8B-B14F-4D97-AF65-F5344CB8AC3E}">
        <p14:creationId xmlns:p14="http://schemas.microsoft.com/office/powerpoint/2010/main" val="539168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be announcing our Automation Hero’s on Thursday evening.</a:t>
            </a:r>
            <a:r>
              <a:rPr lang="en-US" baseline="0" dirty="0" smtClean="0"/>
              <a:t>  These are great examples of using automation in amazingly innovation ways.  I’d like to hear more from you all about how you are using automation,. </a:t>
            </a:r>
            <a:endParaRPr lang="en-US" dirty="0" smtClean="0"/>
          </a:p>
          <a:p>
            <a:r>
              <a:rPr lang="en-US" dirty="0" smtClean="0"/>
              <a:t>So ... </a:t>
            </a:r>
            <a:r>
              <a:rPr lang="en-US" smtClean="0"/>
              <a:t>Please send </a:t>
            </a:r>
            <a:r>
              <a:rPr lang="en-US" dirty="0" smtClean="0"/>
              <a:t>us your story and we will send you a present.</a:t>
            </a:r>
          </a:p>
          <a:p>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19</a:t>
            </a:fld>
            <a:endParaRPr lang="en-US"/>
          </a:p>
        </p:txBody>
      </p:sp>
    </p:spTree>
    <p:extLst>
      <p:ext uri="{BB962C8B-B14F-4D97-AF65-F5344CB8AC3E}">
        <p14:creationId xmlns:p14="http://schemas.microsoft.com/office/powerpoint/2010/main" val="22345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Talking about keeping the lights on.. Make sure those are the right types of lights ..</a:t>
            </a:r>
          </a:p>
          <a:p>
            <a:pPr marL="171450" indent="-171450">
              <a:buFont typeface="Arial" panose="020B0604020202020204" pitchFamily="34" charset="0"/>
              <a:buChar char="•"/>
            </a:pP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Constant improvement and progress = happiness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indent="-171450">
              <a:buFont typeface="Arial" panose="020B0604020202020204" pitchFamily="34" charset="0"/>
              <a:buChar char="•"/>
            </a:pPr>
            <a:r>
              <a:rPr lang="en-US" dirty="0" smtClean="0"/>
              <a:t>Automation</a:t>
            </a:r>
            <a:r>
              <a:rPr lang="en-US" baseline="0" dirty="0" smtClean="0"/>
              <a:t> is a bigger gun to fight daily battles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Don’t sweat the little stuff - killing routine tasks is empowering creativity</a:t>
            </a: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20</a:t>
            </a:fld>
            <a:endParaRPr lang="en-US"/>
          </a:p>
        </p:txBody>
      </p:sp>
    </p:spTree>
    <p:extLst>
      <p:ext uri="{BB962C8B-B14F-4D97-AF65-F5344CB8AC3E}">
        <p14:creationId xmlns:p14="http://schemas.microsoft.com/office/powerpoint/2010/main" val="2842633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product. So I hope you noticed that I put the</a:t>
            </a:r>
            <a:r>
              <a:rPr lang="en-US" baseline="0" dirty="0" smtClean="0"/>
              <a:t> product slide last. It should be last. If this is ever the first slide we put in front of a customer, we are missing the point. The value we derive is based on the outcomes we can achieve for a customer and the stories tell this. The product is simply a means to an end. But of course, sometimes you have to go there.  And these products are best in class, built on a common platform with some capabilities that are unique. 2,000 on this platform. Multi-tenant, cloud enabled already. Customers can run us on </a:t>
            </a:r>
            <a:r>
              <a:rPr lang="en-US" baseline="0" dirty="0" err="1" smtClean="0"/>
              <a:t>prem</a:t>
            </a:r>
            <a:r>
              <a:rPr lang="en-US" baseline="0" dirty="0" smtClean="0"/>
              <a:t> or in a cloud and several customers do this. Netflix runs us in an AWS instance as does Cap </a:t>
            </a:r>
            <a:r>
              <a:rPr lang="en-US" baseline="0" dirty="0" err="1" smtClean="0"/>
              <a:t>gemini</a:t>
            </a:r>
            <a:r>
              <a:rPr lang="en-US" baseline="0" dirty="0" smtClean="0"/>
              <a:t> taking advantage of the multi-tenant capability to offer Automation as a Service. And unique in the workload industry, zero downtime upgrades.</a:t>
            </a:r>
          </a:p>
          <a:p>
            <a:r>
              <a:rPr lang="en-US" baseline="0" dirty="0" smtClean="0"/>
              <a:t>So you have </a:t>
            </a: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1035934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Automation is the engine of</a:t>
            </a:r>
            <a:r>
              <a:rPr lang="en-US" baseline="0" dirty="0" smtClean="0"/>
              <a:t> your IT racing car – got to be powerful, fast and reliable</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Automation 2.0 from Automic helps you to translating ideas into fully automated processes and fast. </a:t>
            </a:r>
          </a:p>
          <a:p>
            <a:pPr marL="171450" indent="-171450">
              <a:buFont typeface="Arial" panose="020B0604020202020204" pitchFamily="34" charset="0"/>
              <a:buChar cha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Driving new offerings - via orchestration and development.</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indent="-171450">
              <a:buFont typeface="Arial" panose="020B0604020202020204" pitchFamily="34" charset="0"/>
              <a:buChar char="•"/>
            </a:pPr>
            <a:r>
              <a:rPr lang="en-US" baseline="0" dirty="0" smtClean="0"/>
              <a:t>Taking advantage of new technologies like </a:t>
            </a:r>
            <a:r>
              <a:rPr lang="en-US" baseline="0" dirty="0" err="1" smtClean="0"/>
              <a:t>Docker</a:t>
            </a: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Fast change in the automation to keep up with the business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3</a:t>
            </a:fld>
            <a:endParaRPr lang="en-US"/>
          </a:p>
        </p:txBody>
      </p:sp>
    </p:spTree>
    <p:extLst>
      <p:ext uri="{BB962C8B-B14F-4D97-AF65-F5344CB8AC3E}">
        <p14:creationId xmlns:p14="http://schemas.microsoft.com/office/powerpoint/2010/main" val="2775283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step back for one second.  </a:t>
            </a:r>
          </a:p>
          <a:p>
            <a:r>
              <a:rPr lang="en-US" dirty="0" smtClean="0"/>
              <a:t>The playing field has changed</a:t>
            </a:r>
          </a:p>
          <a:p>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4</a:t>
            </a:fld>
            <a:endParaRPr lang="en-US"/>
          </a:p>
        </p:txBody>
      </p:sp>
    </p:spTree>
    <p:extLst>
      <p:ext uri="{BB962C8B-B14F-4D97-AF65-F5344CB8AC3E}">
        <p14:creationId xmlns:p14="http://schemas.microsoft.com/office/powerpoint/2010/main" val="2128940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t>7</a:t>
            </a:fld>
            <a:endParaRPr lang="en-US"/>
          </a:p>
        </p:txBody>
      </p:sp>
    </p:spTree>
    <p:extLst>
      <p:ext uri="{BB962C8B-B14F-4D97-AF65-F5344CB8AC3E}">
        <p14:creationId xmlns:p14="http://schemas.microsoft.com/office/powerpoint/2010/main" val="8090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product. So I hope you noticed that I put the</a:t>
            </a:r>
            <a:r>
              <a:rPr lang="en-US" baseline="0" dirty="0" smtClean="0"/>
              <a:t> product slide last. It should be last. If this is ever the first slide we put in front of a customer, we are missing the point. The value we derive is based on the outcomes we can achieve for a customer and the stories tell this. The product is simply a means to an end. But of course, sometimes you have to go there.  And these products are best in class, built on a common platform with some capabilities that are unique. 2,000 on this platform. Multi-tenant, cloud enabled already. Customers can run us on </a:t>
            </a:r>
            <a:r>
              <a:rPr lang="en-US" baseline="0" dirty="0" err="1" smtClean="0"/>
              <a:t>prem</a:t>
            </a:r>
            <a:r>
              <a:rPr lang="en-US" baseline="0" dirty="0" smtClean="0"/>
              <a:t> or in a cloud and several customers do this. Netflix runs us in an AWS instance as does Cap </a:t>
            </a:r>
            <a:r>
              <a:rPr lang="en-US" baseline="0" dirty="0" err="1" smtClean="0"/>
              <a:t>gemini</a:t>
            </a:r>
            <a:r>
              <a:rPr lang="en-US" baseline="0" dirty="0" smtClean="0"/>
              <a:t> taking advantage of the multi-tenant capability to offer Automation as a Service. And unique in the workload industry, zero downtime upgrades.</a:t>
            </a:r>
          </a:p>
          <a:p>
            <a:r>
              <a:rPr lang="en-US" baseline="0" dirty="0" smtClean="0"/>
              <a:t>So you have </a:t>
            </a: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34529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Helvetica Neue"/>
                <a:ea typeface="Helvetica Neue"/>
                <a:cs typeface="Helvetica Neue"/>
                <a:sym typeface="Helvetica Neue"/>
              </a:rPr>
              <a:t>Agility, Automation, Insights and Security are the critical components of what we call the modern software factory, your blueprint for success. </a:t>
            </a:r>
          </a:p>
          <a:p>
            <a:r>
              <a:rPr lang="en-US" sz="1200" dirty="0">
                <a:effectLst/>
                <a:latin typeface="Helvetica Neue"/>
                <a:ea typeface="Helvetica Neue"/>
                <a:cs typeface="Helvetica Neue"/>
                <a:sym typeface="Helvetica Neue"/>
              </a:rPr>
              <a:t> </a:t>
            </a:r>
          </a:p>
          <a:p>
            <a:r>
              <a:rPr lang="en-US" sz="1200" dirty="0">
                <a:effectLst/>
                <a:latin typeface="Helvetica Neue"/>
                <a:ea typeface="Helvetica Neue"/>
                <a:cs typeface="Helvetica Neue"/>
                <a:sym typeface="Helvetica Neue"/>
              </a:rPr>
              <a:t>A modern software factory is agile, built to change and adapt to whatever the market throws at you.  Agile teams work collaboratively and iteratively to bring new ideas to market, producing the outcomes that matter to customers.</a:t>
            </a:r>
          </a:p>
          <a:p>
            <a:r>
              <a:rPr lang="en-US" sz="1200" dirty="0">
                <a:effectLst/>
                <a:latin typeface="Helvetica Neue"/>
                <a:ea typeface="Helvetica Neue"/>
                <a:cs typeface="Helvetica Neue"/>
                <a:sym typeface="Helvetica Neue"/>
              </a:rPr>
              <a:t> </a:t>
            </a:r>
          </a:p>
          <a:p>
            <a:r>
              <a:rPr lang="en-US" sz="1200" dirty="0">
                <a:effectLst/>
                <a:latin typeface="Helvetica Neue"/>
                <a:ea typeface="Helvetica Neue"/>
                <a:cs typeface="Helvetica Neue"/>
                <a:sym typeface="Helvetica Neue"/>
              </a:rPr>
              <a:t>Automation is essential, the key to continuously developing, testing and delivering app experiences your customers will love. Automation saves time, money, hassle and reduces errors, so you have more cycles to pursue innovation that creates new value.</a:t>
            </a:r>
          </a:p>
          <a:p>
            <a:r>
              <a:rPr lang="en-US" sz="1200" dirty="0">
                <a:effectLst/>
                <a:latin typeface="Helvetica Neue"/>
                <a:ea typeface="Helvetica Neue"/>
                <a:cs typeface="Helvetica Neue"/>
                <a:sym typeface="Helvetica Neue"/>
              </a:rPr>
              <a:t> </a:t>
            </a:r>
          </a:p>
          <a:p>
            <a:r>
              <a:rPr lang="en-US" sz="1200" dirty="0">
                <a:effectLst/>
                <a:latin typeface="Helvetica Neue"/>
                <a:ea typeface="Helvetica Neue"/>
                <a:cs typeface="Helvetica Neue"/>
                <a:sym typeface="Helvetica Neue"/>
              </a:rPr>
              <a:t>Insights are the “competitive fuel” that keeps your factory moving in the right direction. Your software can be designed to give you a constant stream of feedback that smart analytics can turn into insights, to make sure the experiences you deliver keep getting better.</a:t>
            </a:r>
          </a:p>
          <a:p>
            <a:r>
              <a:rPr lang="en-US" sz="1200" dirty="0">
                <a:effectLst/>
                <a:latin typeface="Helvetica Neue"/>
                <a:ea typeface="Helvetica Neue"/>
                <a:cs typeface="Helvetica Neue"/>
                <a:sym typeface="Helvetica Neue"/>
              </a:rPr>
              <a:t> </a:t>
            </a:r>
          </a:p>
          <a:p>
            <a:r>
              <a:rPr lang="en-US" sz="1200" dirty="0">
                <a:effectLst/>
                <a:latin typeface="Helvetica Neue"/>
                <a:ea typeface="Helvetica Neue"/>
                <a:cs typeface="Helvetica Neue"/>
                <a:sym typeface="Helvetica Neue"/>
              </a:rPr>
              <a:t>Strong security is designed into your apps from the beginning, protecting your most valuable assets and building users trust, without getting in the way. </a:t>
            </a:r>
          </a:p>
          <a:p>
            <a:r>
              <a:rPr lang="en-US" sz="1200" dirty="0">
                <a:effectLst/>
                <a:latin typeface="Helvetica Neue"/>
                <a:ea typeface="Helvetica Neue"/>
                <a:cs typeface="Helvetica Neue"/>
                <a:sym typeface="Helvetica Neue"/>
              </a:rPr>
              <a:t> </a:t>
            </a:r>
          </a:p>
          <a:p>
            <a:r>
              <a:rPr lang="en-US" sz="1200" dirty="0">
                <a:effectLst/>
                <a:latin typeface="Helvetica Neue"/>
                <a:ea typeface="Helvetica Neue"/>
                <a:cs typeface="Helvetica Neue"/>
                <a:sym typeface="Helvetica Neue"/>
              </a:rPr>
              <a:t>A modern software factory excels at all four of these principles, for agility, automation, insights and security at scale—which means that you can consistently deliver the trust, value, speed and reliability that your customers demand.</a:t>
            </a:r>
          </a:p>
          <a:p>
            <a:r>
              <a:rPr lang="en-US" sz="1200" dirty="0">
                <a:effectLst/>
              </a:rPr>
              <a:t> </a:t>
            </a:r>
            <a:endParaRPr lang="en-US" dirty="0">
              <a:effectLst/>
            </a:endParaRPr>
          </a:p>
          <a:p>
            <a:r>
              <a:rPr lang="en-US" sz="1200" dirty="0">
                <a:effectLst/>
                <a:latin typeface="Helvetica Neue"/>
                <a:ea typeface="Helvetica Neue"/>
                <a:cs typeface="Helvetica Neue"/>
                <a:sym typeface="Helvetica Neue"/>
              </a:rPr>
              <a:t>Your modern software factory ensures that your company is ‘built to change,’ and adapt successfully to the increasing turbulence caused by the rapidly accelerating pace of change.</a:t>
            </a:r>
            <a:endParaRPr lang="en-US" dirty="0"/>
          </a:p>
          <a:p>
            <a:endParaRPr lang="en-US" dirty="0"/>
          </a:p>
        </p:txBody>
      </p:sp>
      <p:sp>
        <p:nvSpPr>
          <p:cNvPr id="4" name="Slide Number Placeholder 3"/>
          <p:cNvSpPr>
            <a:spLocks noGrp="1"/>
          </p:cNvSpPr>
          <p:nvPr>
            <p:ph type="sldNum" sz="quarter" idx="10"/>
          </p:nvPr>
        </p:nvSpPr>
        <p:spPr/>
        <p:txBody>
          <a:bodyPr/>
          <a:lstStyle/>
          <a:p>
            <a:fld id="{2EE152F3-E063-E445-BFF2-8A374997DE5A}"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2518039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89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1031875" eaLnBrk="0" hangingPunct="0">
              <a:defRPr sz="2400">
                <a:solidFill>
                  <a:schemeClr val="tx1"/>
                </a:solidFill>
                <a:latin typeface="Arial" charset="0"/>
                <a:ea typeface="ＭＳ Ｐゴシック" charset="0"/>
                <a:cs typeface="ＭＳ Ｐゴシック" charset="0"/>
              </a:defRPr>
            </a:lvl1pPr>
            <a:lvl2pPr marL="742950" indent="-285750" defTabSz="1031875" eaLnBrk="0" hangingPunct="0">
              <a:defRPr sz="2400">
                <a:solidFill>
                  <a:schemeClr val="tx1"/>
                </a:solidFill>
                <a:latin typeface="Arial" charset="0"/>
                <a:ea typeface="ＭＳ Ｐゴシック" charset="0"/>
              </a:defRPr>
            </a:lvl2pPr>
            <a:lvl3pPr marL="1143000" indent="-228600" defTabSz="1031875" eaLnBrk="0" hangingPunct="0">
              <a:defRPr sz="2400">
                <a:solidFill>
                  <a:schemeClr val="tx1"/>
                </a:solidFill>
                <a:latin typeface="Arial" charset="0"/>
                <a:ea typeface="ＭＳ Ｐゴシック" charset="0"/>
              </a:defRPr>
            </a:lvl3pPr>
            <a:lvl4pPr marL="1600200" indent="-228600" defTabSz="1031875" eaLnBrk="0" hangingPunct="0">
              <a:defRPr sz="2400">
                <a:solidFill>
                  <a:schemeClr val="tx1"/>
                </a:solidFill>
                <a:latin typeface="Arial" charset="0"/>
                <a:ea typeface="ＭＳ Ｐゴシック" charset="0"/>
              </a:defRPr>
            </a:lvl4pPr>
            <a:lvl5pPr marL="2057400" indent="-228600" defTabSz="1031875" eaLnBrk="0" hangingPunct="0">
              <a:defRPr sz="2400">
                <a:solidFill>
                  <a:schemeClr val="tx1"/>
                </a:solidFill>
                <a:latin typeface="Arial" charset="0"/>
                <a:ea typeface="ＭＳ Ｐゴシック" charset="0"/>
              </a:defRPr>
            </a:lvl5pPr>
            <a:lvl6pPr marL="2514600" indent="-228600" defTabSz="10318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10318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10318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1031875"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F3735515-D48A-5245-A58E-C4A7F36CE877}" type="slidenum">
              <a:rPr lang="en-GB" sz="1200">
                <a:solidFill>
                  <a:srgbClr val="000000"/>
                </a:solidFill>
                <a:latin typeface="Calibri" charset="0"/>
              </a:rPr>
              <a:pPr eaLnBrk="1" fontAlgn="base" hangingPunct="1">
                <a:spcBef>
                  <a:spcPct val="0"/>
                </a:spcBef>
                <a:spcAft>
                  <a:spcPct val="0"/>
                </a:spcAft>
              </a:pPr>
              <a:t>16</a:t>
            </a:fld>
            <a:endParaRPr lang="en-GB" sz="1200">
              <a:solidFill>
                <a:srgbClr val="000000"/>
              </a:solidFill>
              <a:latin typeface="Calibri" charset="0"/>
            </a:endParaRPr>
          </a:p>
        </p:txBody>
      </p:sp>
    </p:spTree>
    <p:extLst>
      <p:ext uri="{BB962C8B-B14F-4D97-AF65-F5344CB8AC3E}">
        <p14:creationId xmlns:p14="http://schemas.microsoft.com/office/powerpoint/2010/main" val="2276124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3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14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100">
                <a:solidFill>
                  <a:schemeClr val="tx1"/>
                </a:solidFill>
                <a:latin typeface="Arial" charset="0"/>
                <a:ea typeface="ＭＳ Ｐゴシック" charset="0"/>
                <a:cs typeface="ＭＳ Ｐゴシック" charset="0"/>
              </a:defRPr>
            </a:lvl1pPr>
            <a:lvl2pPr marL="735892" indent="-283035" eaLnBrk="0" hangingPunct="0">
              <a:defRPr sz="2100">
                <a:solidFill>
                  <a:schemeClr val="tx1"/>
                </a:solidFill>
                <a:latin typeface="Arial" charset="0"/>
                <a:ea typeface="ＭＳ Ｐゴシック" charset="0"/>
              </a:defRPr>
            </a:lvl2pPr>
            <a:lvl3pPr marL="1132142" indent="-226428" eaLnBrk="0" hangingPunct="0">
              <a:defRPr sz="2100">
                <a:solidFill>
                  <a:schemeClr val="tx1"/>
                </a:solidFill>
                <a:latin typeface="Arial" charset="0"/>
                <a:ea typeface="ＭＳ Ｐゴシック" charset="0"/>
              </a:defRPr>
            </a:lvl3pPr>
            <a:lvl4pPr marL="1584998" indent="-226428" eaLnBrk="0" hangingPunct="0">
              <a:defRPr sz="2100">
                <a:solidFill>
                  <a:schemeClr val="tx1"/>
                </a:solidFill>
                <a:latin typeface="Arial" charset="0"/>
                <a:ea typeface="ＭＳ Ｐゴシック" charset="0"/>
              </a:defRPr>
            </a:lvl4pPr>
            <a:lvl5pPr marL="2037855" indent="-226428" eaLnBrk="0" hangingPunct="0">
              <a:defRPr sz="2100">
                <a:solidFill>
                  <a:schemeClr val="tx1"/>
                </a:solidFill>
                <a:latin typeface="Arial" charset="0"/>
                <a:ea typeface="ＭＳ Ｐゴシック" charset="0"/>
              </a:defRPr>
            </a:lvl5pPr>
            <a:lvl6pPr marL="2490711" indent="-226428" defTabSz="1033080" eaLnBrk="0" fontAlgn="base" hangingPunct="0">
              <a:spcBef>
                <a:spcPct val="0"/>
              </a:spcBef>
              <a:spcAft>
                <a:spcPct val="0"/>
              </a:spcAft>
              <a:defRPr sz="2100">
                <a:solidFill>
                  <a:schemeClr val="tx1"/>
                </a:solidFill>
                <a:latin typeface="Arial" charset="0"/>
                <a:ea typeface="ＭＳ Ｐゴシック" charset="0"/>
              </a:defRPr>
            </a:lvl6pPr>
            <a:lvl7pPr marL="2943568" indent="-226428" defTabSz="1033080" eaLnBrk="0" fontAlgn="base" hangingPunct="0">
              <a:spcBef>
                <a:spcPct val="0"/>
              </a:spcBef>
              <a:spcAft>
                <a:spcPct val="0"/>
              </a:spcAft>
              <a:defRPr sz="2100">
                <a:solidFill>
                  <a:schemeClr val="tx1"/>
                </a:solidFill>
                <a:latin typeface="Arial" charset="0"/>
                <a:ea typeface="ＭＳ Ｐゴシック" charset="0"/>
              </a:defRPr>
            </a:lvl7pPr>
            <a:lvl8pPr marL="3396425" indent="-226428" defTabSz="1033080" eaLnBrk="0" fontAlgn="base" hangingPunct="0">
              <a:spcBef>
                <a:spcPct val="0"/>
              </a:spcBef>
              <a:spcAft>
                <a:spcPct val="0"/>
              </a:spcAft>
              <a:defRPr sz="2100">
                <a:solidFill>
                  <a:schemeClr val="tx1"/>
                </a:solidFill>
                <a:latin typeface="Arial" charset="0"/>
                <a:ea typeface="ＭＳ Ｐゴシック" charset="0"/>
              </a:defRPr>
            </a:lvl8pPr>
            <a:lvl9pPr marL="3849281" indent="-226428" defTabSz="1033080" eaLnBrk="0" fontAlgn="base" hangingPunct="0">
              <a:spcBef>
                <a:spcPct val="0"/>
              </a:spcBef>
              <a:spcAft>
                <a:spcPct val="0"/>
              </a:spcAft>
              <a:defRPr sz="2100">
                <a:solidFill>
                  <a:schemeClr val="tx1"/>
                </a:solidFill>
                <a:latin typeface="Arial" charset="0"/>
                <a:ea typeface="ＭＳ Ｐゴシック" charset="0"/>
              </a:defRPr>
            </a:lvl9pPr>
          </a:lstStyle>
          <a:p>
            <a:pPr defTabSz="1033080" eaLnBrk="1" fontAlgn="base" hangingPunct="1">
              <a:spcBef>
                <a:spcPct val="0"/>
              </a:spcBef>
              <a:spcAft>
                <a:spcPct val="0"/>
              </a:spcAft>
            </a:pPr>
            <a:fld id="{C5A8E36F-82D5-074C-B314-2C2FA9926C72}" type="slidenum">
              <a:rPr lang="en-GB" sz="1200">
                <a:solidFill>
                  <a:prstClr val="black"/>
                </a:solidFill>
                <a:latin typeface="Calibri" charset="0"/>
              </a:rPr>
              <a:pPr defTabSz="1033080" eaLnBrk="1" fontAlgn="base" hangingPunct="1">
                <a:spcBef>
                  <a:spcPct val="0"/>
                </a:spcBef>
                <a:spcAft>
                  <a:spcPct val="0"/>
                </a:spcAft>
              </a:pPr>
              <a:t>17</a:t>
            </a:fld>
            <a:endParaRPr lang="en-GB" sz="1200">
              <a:solidFill>
                <a:prstClr val="black"/>
              </a:solidFill>
              <a:latin typeface="Calibri" charset="0"/>
            </a:endParaRPr>
          </a:p>
        </p:txBody>
      </p:sp>
    </p:spTree>
    <p:extLst>
      <p:ext uri="{BB962C8B-B14F-4D97-AF65-F5344CB8AC3E}">
        <p14:creationId xmlns:p14="http://schemas.microsoft.com/office/powerpoint/2010/main" val="421587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product. So I hope you noticed that I put the</a:t>
            </a:r>
            <a:r>
              <a:rPr lang="en-US" baseline="0" dirty="0" smtClean="0"/>
              <a:t> product slide last. It should be last. If this is ever the first slide we put in front of a customer, we are missing the point. The value we derive is based on the outcomes we can achieve for a customer and the stories tell this. The product is simply a means to an end. But of course, sometimes you have to go there.  And these products are best in class, built on a common platform with some capabilities that are unique. 2,000 on this platform. Multi-tenant, cloud enabled already. Customers can run us on </a:t>
            </a:r>
            <a:r>
              <a:rPr lang="en-US" baseline="0" dirty="0" err="1" smtClean="0"/>
              <a:t>prem</a:t>
            </a:r>
            <a:r>
              <a:rPr lang="en-US" baseline="0" dirty="0" smtClean="0"/>
              <a:t> or in a cloud and several customers do this. Netflix runs us in an AWS instance as does Cap </a:t>
            </a:r>
            <a:r>
              <a:rPr lang="en-US" baseline="0" dirty="0" err="1" smtClean="0"/>
              <a:t>gemini</a:t>
            </a:r>
            <a:r>
              <a:rPr lang="en-US" baseline="0" dirty="0" smtClean="0"/>
              <a:t> taking advantage of the multi-tenant capability to offer Automation as a Service. And unique in the workload industry, zero downtime upgrades.</a:t>
            </a:r>
          </a:p>
          <a:p>
            <a:r>
              <a:rPr lang="en-US" baseline="0" dirty="0" smtClean="0"/>
              <a:t>So you have </a:t>
            </a:r>
            <a:endParaRPr lang="en-US" dirty="0"/>
          </a:p>
        </p:txBody>
      </p:sp>
      <p:sp>
        <p:nvSpPr>
          <p:cNvPr id="4" name="Slide Number Placeholder 3"/>
          <p:cNvSpPr>
            <a:spLocks noGrp="1"/>
          </p:cNvSpPr>
          <p:nvPr>
            <p:ph type="sldNum" sz="quarter" idx="10"/>
          </p:nvPr>
        </p:nvSpPr>
        <p:spPr/>
        <p:txBody>
          <a:bodyPr/>
          <a:lstStyle/>
          <a:p>
            <a:fld id="{7BF80AB0-F3D5-D54B-AD8F-93EE28EE5769}"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1035934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emf"/><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5.emf"/><Relationship Id="rId5" Type="http://schemas.openxmlformats.org/officeDocument/2006/relationships/image" Target="../media/image3.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 Outro Slide">
    <p:bg bwMode="blackGray">
      <p:bgPr>
        <a:solidFill>
          <a:schemeClr val="bg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1414" name="think-cell Folie" r:id="rId4" imgW="360" imgH="360" progId="TCLayout.ActiveDocument.1">
                  <p:embed/>
                </p:oleObj>
              </mc:Choice>
              <mc:Fallback>
                <p:oleObj name="think-cell Foli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 y="1192"/>
                        <a:ext cx="1465" cy="119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00947" y="1835150"/>
            <a:ext cx="4043705" cy="1261554"/>
          </a:xfrm>
          <a:prstGeom prst="rect">
            <a:avLst/>
          </a:prstGeom>
        </p:spPr>
      </p:pic>
    </p:spTree>
    <p:extLst>
      <p:ext uri="{BB962C8B-B14F-4D97-AF65-F5344CB8AC3E}">
        <p14:creationId xmlns:p14="http://schemas.microsoft.com/office/powerpoint/2010/main" val="3275540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721387"/>
            <a:ext cx="5992813" cy="1693630"/>
          </a:xfrm>
          <a:prstGeom prst="rect">
            <a:avLst/>
          </a:prstGeom>
          <a:solidFill>
            <a:srgbClr val="191919">
              <a:alpha val="7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a:p>
        </p:txBody>
      </p:sp>
      <p:sp>
        <p:nvSpPr>
          <p:cNvPr id="6" name="Titel 4"/>
          <p:cNvSpPr>
            <a:spLocks noGrp="1"/>
          </p:cNvSpPr>
          <p:nvPr>
            <p:ph type="title" hasCustomPrompt="1"/>
          </p:nvPr>
        </p:nvSpPr>
        <p:spPr>
          <a:xfrm>
            <a:off x="402769" y="2307295"/>
            <a:ext cx="5590043" cy="507831"/>
          </a:xfrm>
        </p:spPr>
        <p:txBody>
          <a:bodyPr wrap="square">
            <a:spAutoFit/>
          </a:bodyPr>
          <a:lstStyle>
            <a:lvl1pPr>
              <a:defRPr sz="3600" b="0" baseline="0">
                <a:solidFill>
                  <a:srgbClr val="FFCC00"/>
                </a:solidFill>
              </a:defRPr>
            </a:lvl1pPr>
          </a:lstStyle>
          <a:p>
            <a:r>
              <a:rPr lang="en-US" noProof="0" smtClean="0"/>
              <a:t>Presentation Title</a:t>
            </a:r>
            <a:endParaRPr lang="en-US" noProof="0"/>
          </a:p>
        </p:txBody>
      </p:sp>
      <p:sp>
        <p:nvSpPr>
          <p:cNvPr id="10" name="Textplatzhalter 14"/>
          <p:cNvSpPr>
            <a:spLocks noGrp="1"/>
          </p:cNvSpPr>
          <p:nvPr>
            <p:ph type="body" sz="quarter" idx="14" hasCustomPrompt="1"/>
          </p:nvPr>
        </p:nvSpPr>
        <p:spPr>
          <a:xfrm>
            <a:off x="420297" y="1995116"/>
            <a:ext cx="5071697" cy="276999"/>
          </a:xfrm>
        </p:spPr>
        <p:txBody>
          <a:bodyPr/>
          <a:lstStyle>
            <a:lvl1pPr marL="0" indent="0">
              <a:buNone/>
              <a:defRPr sz="1800">
                <a:solidFill>
                  <a:schemeClr val="bg2"/>
                </a:solidFill>
              </a:defRPr>
            </a:lvl1pPr>
            <a:lvl2pPr marL="224576" indent="0">
              <a:buNone/>
              <a:defRPr sz="2600">
                <a:solidFill>
                  <a:schemeClr val="accent5"/>
                </a:solidFill>
              </a:defRPr>
            </a:lvl2pPr>
            <a:lvl3pPr marL="382861" indent="0">
              <a:buNone/>
              <a:defRPr sz="2600">
                <a:solidFill>
                  <a:schemeClr val="accent5"/>
                </a:solidFill>
              </a:defRPr>
            </a:lvl3pPr>
            <a:lvl4pPr marL="530324" indent="0">
              <a:buNone/>
              <a:defRPr sz="2600">
                <a:solidFill>
                  <a:schemeClr val="accent5"/>
                </a:solidFill>
              </a:defRPr>
            </a:lvl4pPr>
            <a:lvl5pPr marL="688609" indent="0">
              <a:buNone/>
              <a:defRPr sz="2600">
                <a:solidFill>
                  <a:schemeClr val="accent5"/>
                </a:solidFill>
              </a:defRPr>
            </a:lvl5pPr>
          </a:lstStyle>
          <a:p>
            <a:pPr lvl="0"/>
            <a:r>
              <a:rPr lang="en-US" noProof="0" smtClean="0"/>
              <a:t>Month Year</a:t>
            </a:r>
            <a:endParaRPr lang="en-US" noProof="0"/>
          </a:p>
        </p:txBody>
      </p:sp>
      <p:sp>
        <p:nvSpPr>
          <p:cNvPr id="11" name="Textplatzhalter 14"/>
          <p:cNvSpPr>
            <a:spLocks noGrp="1"/>
          </p:cNvSpPr>
          <p:nvPr>
            <p:ph type="body" sz="quarter" idx="15" hasCustomPrompt="1"/>
          </p:nvPr>
        </p:nvSpPr>
        <p:spPr>
          <a:xfrm>
            <a:off x="427162" y="2864530"/>
            <a:ext cx="5071697" cy="276999"/>
          </a:xfrm>
        </p:spPr>
        <p:txBody>
          <a:bodyPr/>
          <a:lstStyle>
            <a:lvl1pPr marL="0" indent="0">
              <a:buNone/>
              <a:defRPr sz="1800">
                <a:solidFill>
                  <a:srgbClr val="FFFFFF"/>
                </a:solidFill>
              </a:defRPr>
            </a:lvl1pPr>
            <a:lvl2pPr marL="224576" indent="0">
              <a:buNone/>
              <a:defRPr sz="2600">
                <a:solidFill>
                  <a:schemeClr val="accent5"/>
                </a:solidFill>
              </a:defRPr>
            </a:lvl2pPr>
            <a:lvl3pPr marL="382861" indent="0">
              <a:buNone/>
              <a:defRPr sz="2600">
                <a:solidFill>
                  <a:schemeClr val="accent5"/>
                </a:solidFill>
              </a:defRPr>
            </a:lvl3pPr>
            <a:lvl4pPr marL="530324" indent="0">
              <a:buNone/>
              <a:defRPr sz="2600">
                <a:solidFill>
                  <a:schemeClr val="accent5"/>
                </a:solidFill>
              </a:defRPr>
            </a:lvl4pPr>
            <a:lvl5pPr marL="688609" indent="0">
              <a:buNone/>
              <a:defRPr sz="2600">
                <a:solidFill>
                  <a:schemeClr val="accent5"/>
                </a:solidFill>
              </a:defRPr>
            </a:lvl5pPr>
          </a:lstStyle>
          <a:p>
            <a:pPr lvl="0"/>
            <a:r>
              <a:rPr lang="en-US" noProof="0" smtClean="0"/>
              <a:t>Presenter Name</a:t>
            </a:r>
            <a:endParaRPr lang="en-US" noProof="0"/>
          </a:p>
        </p:txBody>
      </p:sp>
    </p:spTree>
    <p:extLst>
      <p:ext uri="{BB962C8B-B14F-4D97-AF65-F5344CB8AC3E}">
        <p14:creationId xmlns:p14="http://schemas.microsoft.com/office/powerpoint/2010/main" val="13034553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5986464" cy="5143500"/>
          </a:xfrm>
          <a:prstGeom prst="rect">
            <a:avLst/>
          </a:prstGeom>
          <a:solidFill>
            <a:srgbClr val="191919">
              <a:alpha val="7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noProof="0"/>
          </a:p>
        </p:txBody>
      </p:sp>
      <p:sp>
        <p:nvSpPr>
          <p:cNvPr id="3" name="Title 1"/>
          <p:cNvSpPr txBox="1">
            <a:spLocks/>
          </p:cNvSpPr>
          <p:nvPr userDrawn="1"/>
        </p:nvSpPr>
        <p:spPr>
          <a:xfrm>
            <a:off x="0" y="2324231"/>
            <a:ext cx="2302933" cy="507831"/>
          </a:xfrm>
          <a:prstGeom prst="rect">
            <a:avLst/>
          </a:prstGeom>
        </p:spPr>
        <p:txBody>
          <a:bodyPr/>
          <a:lstStyle>
            <a:lvl1pPr algn="l" defTabSz="457200" rtl="0" eaLnBrk="1" latinLnBrk="0" hangingPunct="1">
              <a:lnSpc>
                <a:spcPct val="90000"/>
              </a:lnSpc>
              <a:spcBef>
                <a:spcPts val="0"/>
              </a:spcBef>
              <a:buNone/>
              <a:defRPr sz="2100" b="0" i="0" kern="1200" spc="-20" baseline="0">
                <a:solidFill>
                  <a:srgbClr val="333333"/>
                </a:solidFill>
                <a:latin typeface="Arial"/>
                <a:ea typeface="+mj-ea"/>
                <a:cs typeface="Arial"/>
              </a:defRPr>
            </a:lvl1pPr>
          </a:lstStyle>
          <a:p>
            <a:pPr algn="ctr"/>
            <a:r>
              <a:rPr lang="en-US" sz="2300" b="1" noProof="0" smtClean="0">
                <a:solidFill>
                  <a:schemeClr val="bg1"/>
                </a:solidFill>
              </a:rPr>
              <a:t>AGENDA</a:t>
            </a:r>
            <a:endParaRPr lang="en-US" sz="2300" b="1" noProof="0">
              <a:solidFill>
                <a:schemeClr val="bg1"/>
              </a:solidFill>
            </a:endParaRPr>
          </a:p>
        </p:txBody>
      </p:sp>
      <p:cxnSp>
        <p:nvCxnSpPr>
          <p:cNvPr id="4" name="Straight Connector 3"/>
          <p:cNvCxnSpPr/>
          <p:nvPr userDrawn="1"/>
        </p:nvCxnSpPr>
        <p:spPr>
          <a:xfrm>
            <a:off x="2302933" y="1608666"/>
            <a:ext cx="0" cy="1854200"/>
          </a:xfrm>
          <a:prstGeom prst="line">
            <a:avLst/>
          </a:prstGeom>
          <a:ln w="28575" cmpd="sng">
            <a:solidFill>
              <a:srgbClr val="FFCC00"/>
            </a:solidFill>
          </a:ln>
        </p:spPr>
        <p:style>
          <a:lnRef idx="1">
            <a:schemeClr val="dk1"/>
          </a:lnRef>
          <a:fillRef idx="0">
            <a:schemeClr val="dk1"/>
          </a:fillRef>
          <a:effectRef idx="0">
            <a:schemeClr val="dk1"/>
          </a:effectRef>
          <a:fontRef idx="minor">
            <a:schemeClr val="tx1"/>
          </a:fontRef>
        </p:style>
      </p:cxnSp>
      <p:sp>
        <p:nvSpPr>
          <p:cNvPr id="7" name="Text Placeholder 6"/>
          <p:cNvSpPr>
            <a:spLocks noGrp="1"/>
          </p:cNvSpPr>
          <p:nvPr>
            <p:ph type="body" sz="quarter" idx="10"/>
          </p:nvPr>
        </p:nvSpPr>
        <p:spPr>
          <a:xfrm>
            <a:off x="2659593" y="1608666"/>
            <a:ext cx="3326870" cy="1854200"/>
          </a:xfrm>
        </p:spPr>
        <p:txBody>
          <a:bodyPr anchor="ctr" anchorCtr="0"/>
          <a:lstStyle>
            <a:lvl1pPr>
              <a:defRPr>
                <a:solidFill>
                  <a:srgbClr val="FFFFFF"/>
                </a:solidFill>
              </a:defRPr>
            </a:lvl1pPr>
          </a:lstStyle>
          <a:p>
            <a:pPr lvl="0"/>
            <a:r>
              <a:rPr lang="en-US" noProof="0" dirty="0" smtClean="0"/>
              <a:t>Click to edit Master text styles</a:t>
            </a:r>
          </a:p>
        </p:txBody>
      </p:sp>
    </p:spTree>
    <p:extLst>
      <p:ext uri="{BB962C8B-B14F-4D97-AF65-F5344CB8AC3E}">
        <p14:creationId xmlns:p14="http://schemas.microsoft.com/office/powerpoint/2010/main" val="13478943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333333"/>
                </a:solidFill>
                <a:latin typeface="Arial"/>
                <a:cs typeface="Arial"/>
              </a:defRPr>
            </a:lvl1pPr>
            <a:lvl2pPr>
              <a:defRPr>
                <a:solidFill>
                  <a:srgbClr val="333333"/>
                </a:solidFill>
                <a:latin typeface="Arial"/>
                <a:cs typeface="Arial"/>
              </a:defRPr>
            </a:lvl2pPr>
            <a:lvl3pPr>
              <a:defRPr>
                <a:solidFill>
                  <a:srgbClr val="333333"/>
                </a:solidFill>
                <a:latin typeface="Arial"/>
                <a:cs typeface="Arial"/>
              </a:defRPr>
            </a:lvl3pPr>
            <a:lvl4pPr>
              <a:defRPr>
                <a:solidFill>
                  <a:srgbClr val="333333"/>
                </a:solidFill>
                <a:latin typeface="Arial"/>
                <a:cs typeface="Arial"/>
              </a:defRPr>
            </a:lvl4pPr>
            <a:lvl5pPr>
              <a:defRPr>
                <a:solidFill>
                  <a:srgbClr val="333333"/>
                </a:solidFill>
                <a:latin typeface="Arial"/>
                <a:cs typeface="Aria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itel 3"/>
          <p:cNvSpPr>
            <a:spLocks noGrp="1"/>
          </p:cNvSpPr>
          <p:nvPr>
            <p:ph type="title" hasCustomPrompt="1"/>
          </p:nvPr>
        </p:nvSpPr>
        <p:spPr>
          <a:xfrm>
            <a:off x="430213" y="377854"/>
            <a:ext cx="8280000" cy="296235"/>
          </a:xfrm>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5274951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6412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wo Content with 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2030" y="1308737"/>
            <a:ext cx="4043055" cy="2998143"/>
          </a:xfrm>
          <a:prstGeom prst="rect">
            <a:avLst/>
          </a:prstGeom>
        </p:spPr>
        <p:txBody>
          <a:bodyPr tIns="38996">
            <a:normAutofit/>
          </a:bodyPr>
          <a:lstStyle>
            <a:lvl1pPr marL="148955" indent="-148955">
              <a:defRPr sz="800"/>
            </a:lvl1pPr>
            <a:lvl2pPr marL="292481" indent="-143539">
              <a:defRPr sz="800"/>
            </a:lvl2pPr>
            <a:lvl3pPr marL="441423" indent="-148955">
              <a:defRPr sz="800"/>
            </a:lvl3pPr>
            <a:lvl4pPr marL="584948" indent="-143539">
              <a:defRPr sz="800"/>
            </a:lvl4pPr>
            <a:lvl5pPr marL="733905" indent="-148955">
              <a:defRPr sz="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76102" y="1308737"/>
            <a:ext cx="4043055" cy="2998143"/>
          </a:xfrm>
          <a:prstGeom prst="rect">
            <a:avLst/>
          </a:prstGeom>
        </p:spPr>
        <p:txBody>
          <a:bodyPr tIns="38996">
            <a:normAutofit/>
          </a:bodyPr>
          <a:lstStyle>
            <a:lvl1pPr marL="148955" indent="-148955">
              <a:defRPr sz="800"/>
            </a:lvl1pPr>
            <a:lvl2pPr marL="292481" indent="-143539">
              <a:defRPr sz="800"/>
            </a:lvl2pPr>
            <a:lvl3pPr marL="441423" indent="-148955">
              <a:defRPr sz="800"/>
            </a:lvl3pPr>
            <a:lvl4pPr marL="584948" indent="-143539">
              <a:defRPr sz="800"/>
            </a:lvl4pPr>
            <a:lvl5pPr marL="733905" indent="-148955">
              <a:defRPr sz="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3" name="Content Placeholder 12"/>
          <p:cNvSpPr>
            <a:spLocks noGrp="1"/>
          </p:cNvSpPr>
          <p:nvPr>
            <p:ph sz="quarter" idx="17"/>
          </p:nvPr>
        </p:nvSpPr>
        <p:spPr>
          <a:xfrm>
            <a:off x="422030" y="1097282"/>
            <a:ext cx="4043055" cy="205740"/>
          </a:xfrm>
          <a:prstGeom prst="rect">
            <a:avLst/>
          </a:prstGeom>
          <a:solidFill>
            <a:schemeClr val="accent3"/>
          </a:solidFill>
        </p:spPr>
        <p:txBody>
          <a:bodyPr lIns="23408" tIns="23408" rIns="23408" bIns="23408" anchor="ctr">
            <a:normAutofit/>
          </a:bodyPr>
          <a:lstStyle>
            <a:lvl1pPr algn="ctr">
              <a:buNone/>
              <a:defRPr sz="900" b="1">
                <a:solidFill>
                  <a:schemeClr val="tx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14" name="Content Placeholder 12"/>
          <p:cNvSpPr>
            <a:spLocks noGrp="1"/>
          </p:cNvSpPr>
          <p:nvPr>
            <p:ph sz="quarter" idx="18"/>
          </p:nvPr>
        </p:nvSpPr>
        <p:spPr>
          <a:xfrm>
            <a:off x="4676102" y="1097282"/>
            <a:ext cx="4043055" cy="205740"/>
          </a:xfrm>
          <a:prstGeom prst="rect">
            <a:avLst/>
          </a:prstGeom>
          <a:solidFill>
            <a:schemeClr val="accent3"/>
          </a:solidFill>
        </p:spPr>
        <p:txBody>
          <a:bodyPr lIns="23408" tIns="23408" rIns="23408" bIns="23408" anchor="ctr">
            <a:normAutofit/>
          </a:bodyPr>
          <a:lstStyle>
            <a:lvl1pPr algn="ctr">
              <a:buNone/>
              <a:defRPr sz="900" b="1">
                <a:solidFill>
                  <a:schemeClr val="tx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11" name="Text Placeholder 8"/>
          <p:cNvSpPr>
            <a:spLocks noGrp="1"/>
          </p:cNvSpPr>
          <p:nvPr>
            <p:ph type="body" sz="quarter" idx="14"/>
          </p:nvPr>
        </p:nvSpPr>
        <p:spPr>
          <a:xfrm>
            <a:off x="1577569" y="4646856"/>
            <a:ext cx="6592055" cy="384474"/>
          </a:xfrm>
          <a:prstGeom prst="rect">
            <a:avLst/>
          </a:prstGeom>
        </p:spPr>
        <p:txBody>
          <a:bodyPr anchor="b">
            <a:normAutofit/>
          </a:bodyPr>
          <a:lstStyle>
            <a:lvl1pPr marL="136595" indent="-136595">
              <a:buNone/>
              <a:defRPr sz="600" b="1" i="1">
                <a:solidFill>
                  <a:schemeClr val="bg1"/>
                </a:solidFill>
              </a:defRPr>
            </a:lvl1pPr>
          </a:lstStyle>
          <a:p>
            <a:pPr lvl="0"/>
            <a:r>
              <a:rPr lang="en-US" smtClean="0"/>
              <a:t>Click to edit Master text styles</a:t>
            </a:r>
          </a:p>
        </p:txBody>
      </p:sp>
      <p:sp>
        <p:nvSpPr>
          <p:cNvPr id="12" name="Title 1"/>
          <p:cNvSpPr>
            <a:spLocks noGrp="1"/>
          </p:cNvSpPr>
          <p:nvPr>
            <p:ph type="title"/>
          </p:nvPr>
        </p:nvSpPr>
        <p:spPr>
          <a:xfrm>
            <a:off x="422033" y="254393"/>
            <a:ext cx="8299758" cy="296235"/>
          </a:xfrm>
        </p:spPr>
        <p:txBody>
          <a:bodyPr/>
          <a:lstStyle/>
          <a:p>
            <a:r>
              <a:rPr lang="en-US" dirty="0" smtClean="0"/>
              <a:t>Click to edit Master title style</a:t>
            </a:r>
            <a:endParaRPr lang="en-GB" dirty="0"/>
          </a:p>
        </p:txBody>
      </p:sp>
      <p:sp>
        <p:nvSpPr>
          <p:cNvPr id="15" name="Content Placeholder 7"/>
          <p:cNvSpPr>
            <a:spLocks noGrp="1"/>
          </p:cNvSpPr>
          <p:nvPr>
            <p:ph sz="quarter" idx="13"/>
          </p:nvPr>
        </p:nvSpPr>
        <p:spPr>
          <a:xfrm>
            <a:off x="422033" y="505434"/>
            <a:ext cx="8299758" cy="207295"/>
          </a:xfrm>
          <a:prstGeom prst="rect">
            <a:avLst/>
          </a:prstGeom>
        </p:spPr>
        <p:txBody>
          <a:bodyPr>
            <a:normAutofit/>
          </a:bodyPr>
          <a:lstStyle>
            <a:lvl1pPr marL="0" indent="0">
              <a:buNone/>
              <a:defRPr sz="1400"/>
            </a:lvl1pPr>
          </a:lstStyle>
          <a:p>
            <a:pPr lvl="0"/>
            <a:r>
              <a:rPr lang="en-US" smtClean="0"/>
              <a:t>Click to edit Master text styles</a:t>
            </a:r>
          </a:p>
        </p:txBody>
      </p:sp>
      <p:sp>
        <p:nvSpPr>
          <p:cNvPr id="9" name="Date Placeholder 4"/>
          <p:cNvSpPr>
            <a:spLocks noGrp="1"/>
          </p:cNvSpPr>
          <p:nvPr>
            <p:ph type="dt" sz="half" idx="19"/>
          </p:nvPr>
        </p:nvSpPr>
        <p:spPr>
          <a:xfrm>
            <a:off x="7561265" y="-468313"/>
            <a:ext cx="1582737" cy="274638"/>
          </a:xfrm>
          <a:prstGeom prst="rect">
            <a:avLst/>
          </a:prstGeom>
        </p:spPr>
        <p:txBody>
          <a:bodyPr lIns="91410" tIns="45705" rIns="91410" bIns="45705"/>
          <a:lstStyle>
            <a:lvl1pPr>
              <a:defRPr/>
            </a:lvl1pPr>
          </a:lstStyle>
          <a:p>
            <a:pPr>
              <a:defRPr/>
            </a:pPr>
            <a:endParaRPr lang="en-GB"/>
          </a:p>
        </p:txBody>
      </p:sp>
    </p:spTree>
    <p:extLst>
      <p:ext uri="{BB962C8B-B14F-4D97-AF65-F5344CB8AC3E}">
        <p14:creationId xmlns:p14="http://schemas.microsoft.com/office/powerpoint/2010/main" val="1978139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solidFill>
                  <a:schemeClr val="bg1"/>
                </a:solidFill>
                <a:latin typeface="Arial Black" panose="020B0A04020102020204" pitchFamily="34" charset="0"/>
              </a:defRPr>
            </a:lvl1pPr>
          </a:lstStyle>
          <a:p>
            <a:r>
              <a:rPr lang="en-US"/>
              <a:t>Click to edit Master title style</a:t>
            </a:r>
          </a:p>
        </p:txBody>
      </p:sp>
    </p:spTree>
    <p:extLst>
      <p:ext uri="{BB962C8B-B14F-4D97-AF65-F5344CB8AC3E}">
        <p14:creationId xmlns:p14="http://schemas.microsoft.com/office/powerpoint/2010/main" val="10950552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Content w/ graphic">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466" y="1192"/>
          <a:ext cx="1465" cy="1190"/>
        </p:xfrm>
        <a:graphic>
          <a:graphicData uri="http://schemas.openxmlformats.org/presentationml/2006/ole">
            <mc:AlternateContent xmlns:mc="http://schemas.openxmlformats.org/markup-compatibility/2006">
              <mc:Choice xmlns:v="urn:schemas-microsoft-com:vml" Requires="v">
                <p:oleObj spid="_x0000_s4101"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466" y="1192"/>
                        <a:ext cx="1465" cy="1190"/>
                      </a:xfrm>
                      <a:prstGeom prst="rect">
                        <a:avLst/>
                      </a:prstGeom>
                    </p:spPr>
                  </p:pic>
                </p:oleObj>
              </mc:Fallback>
            </mc:AlternateContent>
          </a:graphicData>
        </a:graphic>
      </p:graphicFrame>
      <p:sp>
        <p:nvSpPr>
          <p:cNvPr id="3" name="Content Placeholder 2"/>
          <p:cNvSpPr>
            <a:spLocks noGrp="1"/>
          </p:cNvSpPr>
          <p:nvPr>
            <p:ph idx="1" hasCustomPrompt="1"/>
          </p:nvPr>
        </p:nvSpPr>
        <p:spPr>
          <a:xfrm>
            <a:off x="451339" y="1009650"/>
            <a:ext cx="8241322" cy="3762718"/>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9" name="Titel 8"/>
          <p:cNvSpPr>
            <a:spLocks noGrp="1"/>
          </p:cNvSpPr>
          <p:nvPr>
            <p:ph type="title" hasCustomPrompt="1"/>
          </p:nvPr>
        </p:nvSpPr>
        <p:spPr/>
        <p:txBody>
          <a:bodyPr/>
          <a:lstStyle/>
          <a:p>
            <a:r>
              <a:rPr lang="en-GB" dirty="0" smtClean="0"/>
              <a:t>Click to edit Master title style</a:t>
            </a:r>
            <a:endParaRPr lang="en-GB" dirty="0"/>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20500608" flipH="1">
            <a:off x="7751544" y="235765"/>
            <a:ext cx="1010570" cy="773884"/>
          </a:xfrm>
          <a:prstGeom prst="rect">
            <a:avLst/>
          </a:prstGeom>
        </p:spPr>
      </p:pic>
      <p:pic>
        <p:nvPicPr>
          <p:cNvPr id="10" name="Picture 9" descr="Automic Logotype Black.eps"/>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112145" y="4864701"/>
            <a:ext cx="907084" cy="178371"/>
          </a:xfrm>
          <a:prstGeom prst="rect">
            <a:avLst/>
          </a:prstGeom>
        </p:spPr>
      </p:pic>
    </p:spTree>
    <p:extLst>
      <p:ext uri="{BB962C8B-B14F-4D97-AF65-F5344CB8AC3E}">
        <p14:creationId xmlns:p14="http://schemas.microsoft.com/office/powerpoint/2010/main" val="3460634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1"/>
            </p:custDataLst>
            <p:extLst>
              <p:ext uri="{D42A27DB-BD31-4B8C-83A1-F6EECF244321}">
                <p14:modId xmlns:p14="http://schemas.microsoft.com/office/powerpoint/2010/main" val="22544115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5" name="think-cell Folie" r:id="rId12" imgW="270" imgH="270" progId="TCLayout.ActiveDocument.1">
                  <p:embed/>
                </p:oleObj>
              </mc:Choice>
              <mc:Fallback>
                <p:oleObj name="think-cell Folie" r:id="rId12" imgW="270" imgH="27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9" name="Rectangle 8"/>
          <p:cNvSpPr/>
          <p:nvPr/>
        </p:nvSpPr>
        <p:spPr>
          <a:xfrm>
            <a:off x="0" y="4825266"/>
            <a:ext cx="9143999" cy="31823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a:p>
        </p:txBody>
      </p:sp>
      <p:sp>
        <p:nvSpPr>
          <p:cNvPr id="2" name="Title Placeholder 1"/>
          <p:cNvSpPr>
            <a:spLocks noGrp="1"/>
          </p:cNvSpPr>
          <p:nvPr>
            <p:ph type="title"/>
          </p:nvPr>
        </p:nvSpPr>
        <p:spPr>
          <a:xfrm>
            <a:off x="430213" y="352453"/>
            <a:ext cx="8280000" cy="296235"/>
          </a:xfrm>
          <a:prstGeom prst="rect">
            <a:avLst/>
          </a:prstGeom>
        </p:spPr>
        <p:txBody>
          <a:bodyPr vert="horz" lIns="0" tIns="0" rIns="0" bIns="0" rtlCol="0" anchor="t" anchorCtr="0">
            <a:sp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430213" y="1016521"/>
            <a:ext cx="8280000" cy="1159292"/>
          </a:xfrm>
          <a:prstGeom prst="rect">
            <a:avLst/>
          </a:prstGeom>
        </p:spPr>
        <p:txBody>
          <a:bodyPr vert="horz" lIns="0" tIns="0" rIns="0" bIns="0" rtlCol="0">
            <a:sp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Slide Number Placeholder 5"/>
          <p:cNvSpPr txBox="1">
            <a:spLocks/>
          </p:cNvSpPr>
          <p:nvPr/>
        </p:nvSpPr>
        <p:spPr>
          <a:xfrm>
            <a:off x="4485798" y="4933683"/>
            <a:ext cx="172404" cy="155171"/>
          </a:xfrm>
          <a:prstGeom prst="rect">
            <a:avLst/>
          </a:prstGeom>
        </p:spPr>
        <p:txBody>
          <a:bodyPr vert="horz" wrap="none" lIns="0" tIns="0" rIns="0" bIns="0" rtlCol="0" anchor="b" anchorCtr="0">
            <a:spAutoFit/>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1100" b="1" i="0" noProof="0" smtClean="0">
                <a:solidFill>
                  <a:schemeClr val="bg1"/>
                </a:solidFill>
                <a:latin typeface="+mn-lt"/>
                <a:cs typeface="Arial" panose="020B0604020202020204" pitchFamily="34" charset="0"/>
              </a:rPr>
              <a:pPr algn="ctr">
                <a:lnSpc>
                  <a:spcPct val="90000"/>
                </a:lnSpc>
                <a:spcBef>
                  <a:spcPts val="0"/>
                </a:spcBef>
              </a:pPr>
              <a:t>‹#›</a:t>
            </a:fld>
            <a:endParaRPr lang="en-US" sz="1100" b="1" i="0" noProof="0">
              <a:solidFill>
                <a:schemeClr val="bg1"/>
              </a:solidFill>
              <a:latin typeface="+mn-lt"/>
              <a:cs typeface="Arial" panose="020B0604020202020204" pitchFamily="34" charset="0"/>
            </a:endParaRPr>
          </a:p>
        </p:txBody>
      </p:sp>
      <p:sp>
        <p:nvSpPr>
          <p:cNvPr id="6" name="TextBox 5"/>
          <p:cNvSpPr txBox="1"/>
          <p:nvPr userDrawn="1"/>
        </p:nvSpPr>
        <p:spPr>
          <a:xfrm>
            <a:off x="7256475" y="4954112"/>
            <a:ext cx="1743063" cy="92333"/>
          </a:xfrm>
          <a:prstGeom prst="rect">
            <a:avLst/>
          </a:prstGeom>
          <a:noFill/>
        </p:spPr>
        <p:txBody>
          <a:bodyPr wrap="none" tIns="0" rIns="0" bIns="0" rtlCol="0">
            <a:spAutoFit/>
          </a:bodyPr>
          <a:lstStyle/>
          <a:p>
            <a:pPr algn="r"/>
            <a:r>
              <a:rPr lang="en-US" sz="600" noProof="0" smtClean="0">
                <a:solidFill>
                  <a:schemeClr val="bg1"/>
                </a:solidFill>
                <a:latin typeface="+mn-lt"/>
                <a:cs typeface="Arial" panose="020B0604020202020204" pitchFamily="34" charset="0"/>
              </a:rPr>
              <a:t>Property of Automic Software. All rights reserved</a:t>
            </a: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49848" y="4806216"/>
            <a:ext cx="1163570" cy="363010"/>
          </a:xfrm>
          <a:prstGeom prst="rect">
            <a:avLst/>
          </a:prstGeom>
        </p:spPr>
      </p:pic>
    </p:spTree>
    <p:extLst>
      <p:ext uri="{BB962C8B-B14F-4D97-AF65-F5344CB8AC3E}">
        <p14:creationId xmlns:p14="http://schemas.microsoft.com/office/powerpoint/2010/main" val="2603944883"/>
      </p:ext>
    </p:extLst>
  </p:cSld>
  <p:clrMap bg1="lt1" tx1="dk1" bg2="lt2" tx2="dk2" accent1="accent1" accent2="accent2" accent3="accent3" accent4="accent4" accent5="accent5" accent6="accent6" hlink="hlink" folHlink="folHlink"/>
  <p:sldLayoutIdLst>
    <p:sldLayoutId id="2147483677" r:id="rId1"/>
    <p:sldLayoutId id="2147483652" r:id="rId2"/>
    <p:sldLayoutId id="2147483654" r:id="rId3"/>
    <p:sldLayoutId id="2147483650" r:id="rId4"/>
    <p:sldLayoutId id="2147483678" r:id="rId5"/>
    <p:sldLayoutId id="2147483679" r:id="rId6"/>
    <p:sldLayoutId id="2147483680" r:id="rId7"/>
    <p:sldLayoutId id="2147483681" r:id="rId8"/>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txStyles>
    <p:titleStyle>
      <a:lvl1pPr algn="l" defTabSz="457200" rtl="0" eaLnBrk="1" latinLnBrk="0" hangingPunct="1">
        <a:lnSpc>
          <a:spcPct val="90000"/>
        </a:lnSpc>
        <a:spcBef>
          <a:spcPts val="0"/>
        </a:spcBef>
        <a:buNone/>
        <a:defRPr sz="2100" b="1" i="0" kern="1200" spc="-20" baseline="0">
          <a:solidFill>
            <a:srgbClr val="333333"/>
          </a:solidFill>
          <a:latin typeface="Arial"/>
          <a:ea typeface="+mj-ea"/>
          <a:cs typeface="Arial"/>
        </a:defRPr>
      </a:lvl1pPr>
    </p:titleStyle>
    <p:bodyStyle>
      <a:lvl1pPr marL="0" indent="0" algn="l" defTabSz="457200" rtl="0" eaLnBrk="1" latinLnBrk="0" hangingPunct="1">
        <a:spcBef>
          <a:spcPts val="400"/>
        </a:spcBef>
        <a:buClr>
          <a:schemeClr val="accent2"/>
        </a:buClr>
        <a:buFont typeface="Arial"/>
        <a:buNone/>
        <a:defRPr sz="1400" b="0" i="0" kern="1200" spc="-20" baseline="0">
          <a:solidFill>
            <a:srgbClr val="333333"/>
          </a:solidFill>
          <a:latin typeface="Arial"/>
          <a:ea typeface="+mn-ea"/>
          <a:cs typeface="Arial"/>
        </a:defRPr>
      </a:lvl1pPr>
      <a:lvl2pPr marL="180975" indent="0" algn="l" defTabSz="457200" rtl="0" eaLnBrk="1" latinLnBrk="0" hangingPunct="1">
        <a:spcBef>
          <a:spcPts val="400"/>
        </a:spcBef>
        <a:buClr>
          <a:schemeClr val="accent2"/>
        </a:buClr>
        <a:buFont typeface="Arial"/>
        <a:buNone/>
        <a:defRPr sz="1200" b="0" i="0" kern="1200" spc="-20" baseline="0">
          <a:solidFill>
            <a:srgbClr val="333333"/>
          </a:solidFill>
          <a:latin typeface="Arial"/>
          <a:ea typeface="+mn-ea"/>
          <a:cs typeface="Arial"/>
        </a:defRPr>
      </a:lvl2pPr>
      <a:lvl3pPr marL="412750" indent="0" algn="l" defTabSz="457200" rtl="0" eaLnBrk="1" latinLnBrk="0" hangingPunct="1">
        <a:spcBef>
          <a:spcPts val="400"/>
        </a:spcBef>
        <a:buClr>
          <a:schemeClr val="accent2"/>
        </a:buClr>
        <a:buFont typeface="Arial"/>
        <a:buNone/>
        <a:defRPr sz="1200" b="0" i="0" kern="1200" spc="-20" baseline="0">
          <a:solidFill>
            <a:srgbClr val="333333"/>
          </a:solidFill>
          <a:latin typeface="Arial"/>
          <a:ea typeface="+mn-ea"/>
          <a:cs typeface="Arial"/>
        </a:defRPr>
      </a:lvl3pPr>
      <a:lvl4pPr marL="582613" indent="0" algn="l" defTabSz="457200" rtl="0" eaLnBrk="1" latinLnBrk="0" hangingPunct="1">
        <a:spcBef>
          <a:spcPts val="400"/>
        </a:spcBef>
        <a:buClr>
          <a:schemeClr val="accent2"/>
        </a:buClr>
        <a:buFont typeface="Arial"/>
        <a:buNone/>
        <a:defRPr sz="1200" b="0" i="0" kern="1200" spc="-20" baseline="0">
          <a:solidFill>
            <a:srgbClr val="333333"/>
          </a:solidFill>
          <a:latin typeface="Arial"/>
          <a:ea typeface="+mn-ea"/>
          <a:cs typeface="Arial"/>
        </a:defRPr>
      </a:lvl4pPr>
      <a:lvl5pPr marL="808038" indent="0" algn="l" defTabSz="457200" rtl="0" eaLnBrk="1" latinLnBrk="0" hangingPunct="1">
        <a:spcBef>
          <a:spcPts val="400"/>
        </a:spcBef>
        <a:buClr>
          <a:schemeClr val="accent2"/>
        </a:buClr>
        <a:buFont typeface="Arial"/>
        <a:buNone/>
        <a:defRPr sz="1200" b="0" i="0" kern="1200" spc="-20" baseline="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3.jp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8.png"/><Relationship Id="rId7" Type="http://schemas.openxmlformats.org/officeDocument/2006/relationships/image" Target="../media/image88.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7.jpg"/><Relationship Id="rId5" Type="http://schemas.openxmlformats.org/officeDocument/2006/relationships/image" Target="../media/image80.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image" Target="../media/image16.jpeg"/><Relationship Id="rId18" Type="http://schemas.openxmlformats.org/officeDocument/2006/relationships/image" Target="../media/image21.tiff"/><Relationship Id="rId3" Type="http://schemas.openxmlformats.org/officeDocument/2006/relationships/image" Target="../media/image7.png"/><Relationship Id="rId21" Type="http://schemas.openxmlformats.org/officeDocument/2006/relationships/image" Target="../media/image24.png"/><Relationship Id="rId7" Type="http://schemas.openxmlformats.org/officeDocument/2006/relationships/image" Target="../media/image10.jpg"/><Relationship Id="rId12" Type="http://schemas.openxmlformats.org/officeDocument/2006/relationships/image" Target="../media/image15.tiff"/><Relationship Id="rId17"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9.tiff"/><Relationship Id="rId11" Type="http://schemas.openxmlformats.org/officeDocument/2006/relationships/image" Target="../media/image14.tiff"/><Relationship Id="rId5" Type="http://schemas.openxmlformats.org/officeDocument/2006/relationships/hyperlink" Target="Sales%20Wins%20(AWA%20at%2084.51).pptx" TargetMode="External"/><Relationship Id="rId15" Type="http://schemas.openxmlformats.org/officeDocument/2006/relationships/image" Target="../media/image18.png"/><Relationship Id="rId23" Type="http://schemas.openxmlformats.org/officeDocument/2006/relationships/image" Target="../media/image26.tiff"/><Relationship Id="rId10" Type="http://schemas.openxmlformats.org/officeDocument/2006/relationships/image" Target="../media/image13.jpg"/><Relationship Id="rId19" Type="http://schemas.openxmlformats.org/officeDocument/2006/relationships/image" Target="../media/image22.tiff"/><Relationship Id="rId4" Type="http://schemas.openxmlformats.org/officeDocument/2006/relationships/image" Target="../media/image8.jpg"/><Relationship Id="rId9" Type="http://schemas.openxmlformats.org/officeDocument/2006/relationships/image" Target="../media/image12.tiff"/><Relationship Id="rId14" Type="http://schemas.openxmlformats.org/officeDocument/2006/relationships/image" Target="../media/image17.png"/><Relationship Id="rId22"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8.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8.png"/><Relationship Id="rId5" Type="http://schemas.openxmlformats.org/officeDocument/2006/relationships/image" Target="../media/image33.jpg"/><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jpg"/><Relationship Id="rId12" Type="http://schemas.openxmlformats.org/officeDocument/2006/relationships/image" Target="../media/image38.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43.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jp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tiff"/><Relationship Id="rId39" Type="http://schemas.openxmlformats.org/officeDocument/2006/relationships/diagramColors" Target="../diagrams/colors1.xml"/><Relationship Id="rId3" Type="http://schemas.openxmlformats.org/officeDocument/2006/relationships/image" Target="../media/image45.png"/><Relationship Id="rId21" Type="http://schemas.openxmlformats.org/officeDocument/2006/relationships/image" Target="../media/image63.tiff"/><Relationship Id="rId34" Type="http://schemas.openxmlformats.org/officeDocument/2006/relationships/image" Target="../media/image76.tiff"/><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tiff"/><Relationship Id="rId33" Type="http://schemas.openxmlformats.org/officeDocument/2006/relationships/image" Target="../media/image75.tiff"/><Relationship Id="rId38" Type="http://schemas.openxmlformats.org/officeDocument/2006/relationships/diagramQuickStyle" Target="../diagrams/quickStyle1.xml"/><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62.tiff"/><Relationship Id="rId29" Type="http://schemas.openxmlformats.org/officeDocument/2006/relationships/image" Target="../media/image71.tiff"/><Relationship Id="rId1" Type="http://schemas.openxmlformats.org/officeDocument/2006/relationships/slideLayout" Target="../slideLayouts/slideLayout4.xml"/><Relationship Id="rId6" Type="http://schemas.openxmlformats.org/officeDocument/2006/relationships/image" Target="../media/image48.jpg"/><Relationship Id="rId11" Type="http://schemas.openxmlformats.org/officeDocument/2006/relationships/image" Target="../media/image53.png"/><Relationship Id="rId24" Type="http://schemas.openxmlformats.org/officeDocument/2006/relationships/image" Target="../media/image66.tiff"/><Relationship Id="rId32" Type="http://schemas.openxmlformats.org/officeDocument/2006/relationships/image" Target="../media/image74.tiff"/><Relationship Id="rId37" Type="http://schemas.openxmlformats.org/officeDocument/2006/relationships/diagramLayout" Target="../diagrams/layout1.xml"/><Relationship Id="rId40" Type="http://schemas.microsoft.com/office/2007/relationships/diagramDrawing" Target="../diagrams/drawing1.xml"/><Relationship Id="rId5" Type="http://schemas.openxmlformats.org/officeDocument/2006/relationships/image" Target="../media/image47.jpg"/><Relationship Id="rId15" Type="http://schemas.openxmlformats.org/officeDocument/2006/relationships/image" Target="../media/image57.png"/><Relationship Id="rId23" Type="http://schemas.openxmlformats.org/officeDocument/2006/relationships/image" Target="../media/image65.tiff"/><Relationship Id="rId28" Type="http://schemas.openxmlformats.org/officeDocument/2006/relationships/image" Target="../media/image70.tiff"/><Relationship Id="rId36" Type="http://schemas.openxmlformats.org/officeDocument/2006/relationships/diagramData" Target="../diagrams/data1.xml"/><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tiff"/><Relationship Id="rId4" Type="http://schemas.openxmlformats.org/officeDocument/2006/relationships/image" Target="../media/image46.jp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tiff"/><Relationship Id="rId27" Type="http://schemas.openxmlformats.org/officeDocument/2006/relationships/image" Target="../media/image69.tiff"/><Relationship Id="rId30" Type="http://schemas.openxmlformats.org/officeDocument/2006/relationships/image" Target="../media/image72.tiff"/><Relationship Id="rId35" Type="http://schemas.openxmlformats.org/officeDocument/2006/relationships/image" Target="../media/image77.tiff"/></Relationships>
</file>

<file path=ppt/slides/_rels/slide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of Automation</a:t>
            </a:r>
            <a:endParaRPr lang="en-US" dirty="0"/>
          </a:p>
        </p:txBody>
      </p:sp>
      <p:sp>
        <p:nvSpPr>
          <p:cNvPr id="3" name="Text Placeholder 2"/>
          <p:cNvSpPr>
            <a:spLocks noGrp="1"/>
          </p:cNvSpPr>
          <p:nvPr>
            <p:ph type="body" sz="quarter" idx="14"/>
          </p:nvPr>
        </p:nvSpPr>
        <p:spPr/>
        <p:txBody>
          <a:bodyPr/>
          <a:lstStyle/>
          <a:p>
            <a:r>
              <a:rPr lang="en-US" dirty="0" smtClean="0"/>
              <a:t>“The Force Awakens”</a:t>
            </a:r>
            <a:endParaRPr lang="en-US" dirty="0"/>
          </a:p>
        </p:txBody>
      </p:sp>
      <p:sp>
        <p:nvSpPr>
          <p:cNvPr id="4" name="Text Placeholder 3"/>
          <p:cNvSpPr>
            <a:spLocks noGrp="1"/>
          </p:cNvSpPr>
          <p:nvPr>
            <p:ph type="body" sz="quarter" idx="15"/>
          </p:nvPr>
        </p:nvSpPr>
        <p:spPr>
          <a:xfrm>
            <a:off x="427162" y="2864530"/>
            <a:ext cx="5071697" cy="512961"/>
          </a:xfrm>
        </p:spPr>
        <p:txBody>
          <a:bodyPr/>
          <a:lstStyle/>
          <a:p>
            <a:r>
              <a:rPr lang="en-US" dirty="0" smtClean="0"/>
              <a:t>Vladi Shlesman, </a:t>
            </a:r>
            <a:r>
              <a:rPr lang="en-US" dirty="0" smtClean="0"/>
              <a:t>CA Automic</a:t>
            </a:r>
            <a:endParaRPr lang="en-US" dirty="0" smtClean="0"/>
          </a:p>
          <a:p>
            <a:r>
              <a:rPr lang="en-US" sz="1100" i="1" dirty="0" smtClean="0"/>
              <a:t>Global Head of Presales</a:t>
            </a:r>
            <a:endParaRPr lang="en-US" sz="1100" i="1" dirty="0"/>
          </a:p>
        </p:txBody>
      </p:sp>
    </p:spTree>
    <p:extLst>
      <p:ext uri="{BB962C8B-B14F-4D97-AF65-F5344CB8AC3E}">
        <p14:creationId xmlns:p14="http://schemas.microsoft.com/office/powerpoint/2010/main" val="40390467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48532" y="989390"/>
            <a:ext cx="2183912" cy="512839"/>
          </a:xfrm>
          <a:prstGeom prst="rect">
            <a:avLst/>
          </a:prstGeom>
          <a:solidFill>
            <a:schemeClr val="bg1">
              <a:lumMod val="95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accent1"/>
                </a:solidFill>
              </a:rPr>
              <a:t>(1) Infrastructure</a:t>
            </a:r>
            <a:endParaRPr lang="en-US" sz="1600" dirty="0">
              <a:solidFill>
                <a:schemeClr val="accent1"/>
              </a:solidFill>
            </a:endParaRPr>
          </a:p>
        </p:txBody>
      </p:sp>
      <p:grpSp>
        <p:nvGrpSpPr>
          <p:cNvPr id="2" name="Group 1"/>
          <p:cNvGrpSpPr/>
          <p:nvPr/>
        </p:nvGrpSpPr>
        <p:grpSpPr>
          <a:xfrm>
            <a:off x="6707699" y="1941775"/>
            <a:ext cx="813854" cy="549569"/>
            <a:chOff x="4964112" y="1473564"/>
            <a:chExt cx="2522538" cy="1703388"/>
          </a:xfrm>
        </p:grpSpPr>
        <p:sp>
          <p:nvSpPr>
            <p:cNvPr id="3" name="Freeform 5"/>
            <p:cNvSpPr>
              <a:spLocks noEditPoints="1"/>
            </p:cNvSpPr>
            <p:nvPr/>
          </p:nvSpPr>
          <p:spPr bwMode="auto">
            <a:xfrm>
              <a:off x="6238875" y="1926001"/>
              <a:ext cx="817563" cy="819150"/>
            </a:xfrm>
            <a:custGeom>
              <a:avLst/>
              <a:gdLst>
                <a:gd name="T0" fmla="*/ 95 w 114"/>
                <a:gd name="T1" fmla="*/ 23 h 114"/>
                <a:gd name="T2" fmla="*/ 23 w 114"/>
                <a:gd name="T3" fmla="*/ 19 h 114"/>
                <a:gd name="T4" fmla="*/ 19 w 114"/>
                <a:gd name="T5" fmla="*/ 91 h 114"/>
                <a:gd name="T6" fmla="*/ 91 w 114"/>
                <a:gd name="T7" fmla="*/ 95 h 114"/>
                <a:gd name="T8" fmla="*/ 95 w 114"/>
                <a:gd name="T9" fmla="*/ 23 h 114"/>
                <a:gd name="T10" fmla="*/ 30 w 114"/>
                <a:gd name="T11" fmla="*/ 81 h 114"/>
                <a:gd name="T12" fmla="*/ 33 w 114"/>
                <a:gd name="T13" fmla="*/ 30 h 114"/>
                <a:gd name="T14" fmla="*/ 84 w 114"/>
                <a:gd name="T15" fmla="*/ 33 h 114"/>
                <a:gd name="T16" fmla="*/ 81 w 114"/>
                <a:gd name="T17" fmla="*/ 84 h 114"/>
                <a:gd name="T18" fmla="*/ 30 w 114"/>
                <a:gd name="T19" fmla="*/ 8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95" y="23"/>
                  </a:moveTo>
                  <a:cubicBezTo>
                    <a:pt x="76" y="2"/>
                    <a:pt x="44" y="0"/>
                    <a:pt x="23" y="19"/>
                  </a:cubicBezTo>
                  <a:cubicBezTo>
                    <a:pt x="2" y="38"/>
                    <a:pt x="0" y="70"/>
                    <a:pt x="19" y="91"/>
                  </a:cubicBezTo>
                  <a:cubicBezTo>
                    <a:pt x="38" y="112"/>
                    <a:pt x="70" y="114"/>
                    <a:pt x="91" y="95"/>
                  </a:cubicBezTo>
                  <a:cubicBezTo>
                    <a:pt x="112" y="76"/>
                    <a:pt x="114" y="44"/>
                    <a:pt x="95" y="23"/>
                  </a:cubicBezTo>
                  <a:close/>
                  <a:moveTo>
                    <a:pt x="30" y="81"/>
                  </a:moveTo>
                  <a:cubicBezTo>
                    <a:pt x="17" y="66"/>
                    <a:pt x="18" y="43"/>
                    <a:pt x="33" y="30"/>
                  </a:cubicBezTo>
                  <a:cubicBezTo>
                    <a:pt x="48" y="17"/>
                    <a:pt x="71" y="18"/>
                    <a:pt x="84" y="33"/>
                  </a:cubicBezTo>
                  <a:cubicBezTo>
                    <a:pt x="98" y="48"/>
                    <a:pt x="96" y="71"/>
                    <a:pt x="81" y="84"/>
                  </a:cubicBezTo>
                  <a:cubicBezTo>
                    <a:pt x="66" y="98"/>
                    <a:pt x="43" y="96"/>
                    <a:pt x="30" y="81"/>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 name="Freeform 6"/>
            <p:cNvSpPr>
              <a:spLocks noEditPoints="1"/>
            </p:cNvSpPr>
            <p:nvPr/>
          </p:nvSpPr>
          <p:spPr bwMode="auto">
            <a:xfrm>
              <a:off x="5810250" y="1495789"/>
              <a:ext cx="1676400" cy="1681163"/>
            </a:xfrm>
            <a:custGeom>
              <a:avLst/>
              <a:gdLst>
                <a:gd name="T0" fmla="*/ 192 w 234"/>
                <a:gd name="T1" fmla="*/ 161 h 234"/>
                <a:gd name="T2" fmla="*/ 198 w 234"/>
                <a:gd name="T3" fmla="*/ 149 h 234"/>
                <a:gd name="T4" fmla="*/ 233 w 234"/>
                <a:gd name="T5" fmla="*/ 127 h 234"/>
                <a:gd name="T6" fmla="*/ 205 w 234"/>
                <a:gd name="T7" fmla="*/ 99 h 234"/>
                <a:gd name="T8" fmla="*/ 201 w 234"/>
                <a:gd name="T9" fmla="*/ 94 h 234"/>
                <a:gd name="T10" fmla="*/ 197 w 234"/>
                <a:gd name="T11" fmla="*/ 77 h 234"/>
                <a:gd name="T12" fmla="*/ 201 w 234"/>
                <a:gd name="T13" fmla="*/ 37 h 234"/>
                <a:gd name="T14" fmla="*/ 161 w 234"/>
                <a:gd name="T15" fmla="*/ 42 h 234"/>
                <a:gd name="T16" fmla="*/ 149 w 234"/>
                <a:gd name="T17" fmla="*/ 36 h 234"/>
                <a:gd name="T18" fmla="*/ 142 w 234"/>
                <a:gd name="T19" fmla="*/ 15 h 234"/>
                <a:gd name="T20" fmla="*/ 103 w 234"/>
                <a:gd name="T21" fmla="*/ 13 h 234"/>
                <a:gd name="T22" fmla="*/ 94 w 234"/>
                <a:gd name="T23" fmla="*/ 33 h 234"/>
                <a:gd name="T24" fmla="*/ 77 w 234"/>
                <a:gd name="T25" fmla="*/ 37 h 234"/>
                <a:gd name="T26" fmla="*/ 37 w 234"/>
                <a:gd name="T27" fmla="*/ 33 h 234"/>
                <a:gd name="T28" fmla="*/ 42 w 234"/>
                <a:gd name="T29" fmla="*/ 74 h 234"/>
                <a:gd name="T30" fmla="*/ 36 w 234"/>
                <a:gd name="T31" fmla="*/ 86 h 234"/>
                <a:gd name="T32" fmla="*/ 1 w 234"/>
                <a:gd name="T33" fmla="*/ 107 h 234"/>
                <a:gd name="T34" fmla="*/ 29 w 234"/>
                <a:gd name="T35" fmla="*/ 136 h 234"/>
                <a:gd name="T36" fmla="*/ 33 w 234"/>
                <a:gd name="T37" fmla="*/ 140 h 234"/>
                <a:gd name="T38" fmla="*/ 37 w 234"/>
                <a:gd name="T39" fmla="*/ 158 h 234"/>
                <a:gd name="T40" fmla="*/ 33 w 234"/>
                <a:gd name="T41" fmla="*/ 198 h 234"/>
                <a:gd name="T42" fmla="*/ 73 w 234"/>
                <a:gd name="T43" fmla="*/ 192 h 234"/>
                <a:gd name="T44" fmla="*/ 86 w 234"/>
                <a:gd name="T45" fmla="*/ 198 h 234"/>
                <a:gd name="T46" fmla="*/ 92 w 234"/>
                <a:gd name="T47" fmla="*/ 220 h 234"/>
                <a:gd name="T48" fmla="*/ 107 w 234"/>
                <a:gd name="T49" fmla="*/ 233 h 234"/>
                <a:gd name="T50" fmla="*/ 136 w 234"/>
                <a:gd name="T51" fmla="*/ 205 h 234"/>
                <a:gd name="T52" fmla="*/ 152 w 234"/>
                <a:gd name="T53" fmla="*/ 197 h 234"/>
                <a:gd name="T54" fmla="*/ 172 w 234"/>
                <a:gd name="T55" fmla="*/ 207 h 234"/>
                <a:gd name="T56" fmla="*/ 201 w 234"/>
                <a:gd name="T57" fmla="*/ 181 h 234"/>
                <a:gd name="T58" fmla="*/ 166 w 234"/>
                <a:gd name="T59" fmla="*/ 186 h 234"/>
                <a:gd name="T60" fmla="*/ 122 w 234"/>
                <a:gd name="T61" fmla="*/ 201 h 234"/>
                <a:gd name="T62" fmla="*/ 108 w 234"/>
                <a:gd name="T63" fmla="*/ 219 h 234"/>
                <a:gd name="T64" fmla="*/ 103 w 234"/>
                <a:gd name="T65" fmla="*/ 200 h 234"/>
                <a:gd name="T66" fmla="*/ 61 w 234"/>
                <a:gd name="T67" fmla="*/ 180 h 234"/>
                <a:gd name="T68" fmla="*/ 39 w 234"/>
                <a:gd name="T69" fmla="*/ 182 h 234"/>
                <a:gd name="T70" fmla="*/ 51 w 234"/>
                <a:gd name="T71" fmla="*/ 147 h 234"/>
                <a:gd name="T72" fmla="*/ 16 w 234"/>
                <a:gd name="T73" fmla="*/ 117 h 234"/>
                <a:gd name="T74" fmla="*/ 16 w 234"/>
                <a:gd name="T75" fmla="*/ 108 h 234"/>
                <a:gd name="T76" fmla="*/ 49 w 234"/>
                <a:gd name="T77" fmla="*/ 91 h 234"/>
                <a:gd name="T78" fmla="*/ 46 w 234"/>
                <a:gd name="T79" fmla="*/ 46 h 234"/>
                <a:gd name="T80" fmla="*/ 54 w 234"/>
                <a:gd name="T81" fmla="*/ 39 h 234"/>
                <a:gd name="T82" fmla="*/ 99 w 234"/>
                <a:gd name="T83" fmla="*/ 47 h 234"/>
                <a:gd name="T84" fmla="*/ 119 w 234"/>
                <a:gd name="T85" fmla="*/ 15 h 234"/>
                <a:gd name="T86" fmla="*/ 128 w 234"/>
                <a:gd name="T87" fmla="*/ 17 h 234"/>
                <a:gd name="T88" fmla="*/ 154 w 234"/>
                <a:gd name="T89" fmla="*/ 55 h 234"/>
                <a:gd name="T90" fmla="*/ 191 w 234"/>
                <a:gd name="T91" fmla="*/ 47 h 234"/>
                <a:gd name="T92" fmla="*/ 186 w 234"/>
                <a:gd name="T93" fmla="*/ 68 h 234"/>
                <a:gd name="T94" fmla="*/ 201 w 234"/>
                <a:gd name="T95" fmla="*/ 113 h 234"/>
                <a:gd name="T96" fmla="*/ 219 w 234"/>
                <a:gd name="T97" fmla="*/ 119 h 234"/>
                <a:gd name="T98" fmla="*/ 200 w 234"/>
                <a:gd name="T99" fmla="*/ 131 h 234"/>
                <a:gd name="T100" fmla="*/ 180 w 234"/>
                <a:gd name="T101" fmla="*/ 173 h 234"/>
                <a:gd name="T102" fmla="*/ 182 w 234"/>
                <a:gd name="T103" fmla="*/ 19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 h="234">
                  <a:moveTo>
                    <a:pt x="201" y="181"/>
                  </a:moveTo>
                  <a:cubicBezTo>
                    <a:pt x="192" y="166"/>
                    <a:pt x="192" y="166"/>
                    <a:pt x="192" y="166"/>
                  </a:cubicBezTo>
                  <a:cubicBezTo>
                    <a:pt x="192" y="165"/>
                    <a:pt x="192" y="162"/>
                    <a:pt x="192" y="161"/>
                  </a:cubicBezTo>
                  <a:cubicBezTo>
                    <a:pt x="193" y="161"/>
                    <a:pt x="193" y="161"/>
                    <a:pt x="193" y="160"/>
                  </a:cubicBezTo>
                  <a:cubicBezTo>
                    <a:pt x="198" y="149"/>
                    <a:pt x="198" y="149"/>
                    <a:pt x="198" y="149"/>
                  </a:cubicBezTo>
                  <a:cubicBezTo>
                    <a:pt x="198" y="149"/>
                    <a:pt x="198" y="149"/>
                    <a:pt x="198" y="149"/>
                  </a:cubicBezTo>
                  <a:cubicBezTo>
                    <a:pt x="199" y="147"/>
                    <a:pt x="201" y="146"/>
                    <a:pt x="202" y="145"/>
                  </a:cubicBezTo>
                  <a:cubicBezTo>
                    <a:pt x="220" y="142"/>
                    <a:pt x="220" y="142"/>
                    <a:pt x="220" y="142"/>
                  </a:cubicBezTo>
                  <a:cubicBezTo>
                    <a:pt x="227" y="141"/>
                    <a:pt x="233" y="135"/>
                    <a:pt x="233" y="127"/>
                  </a:cubicBezTo>
                  <a:cubicBezTo>
                    <a:pt x="234" y="120"/>
                    <a:pt x="234" y="120"/>
                    <a:pt x="234" y="120"/>
                  </a:cubicBezTo>
                  <a:cubicBezTo>
                    <a:pt x="234" y="113"/>
                    <a:pt x="229" y="105"/>
                    <a:pt x="222" y="103"/>
                  </a:cubicBezTo>
                  <a:cubicBezTo>
                    <a:pt x="205" y="99"/>
                    <a:pt x="205" y="99"/>
                    <a:pt x="205" y="99"/>
                  </a:cubicBezTo>
                  <a:cubicBezTo>
                    <a:pt x="204" y="98"/>
                    <a:pt x="203" y="98"/>
                    <a:pt x="203" y="97"/>
                  </a:cubicBezTo>
                  <a:cubicBezTo>
                    <a:pt x="202" y="96"/>
                    <a:pt x="201" y="95"/>
                    <a:pt x="201" y="95"/>
                  </a:cubicBezTo>
                  <a:cubicBezTo>
                    <a:pt x="201" y="95"/>
                    <a:pt x="201" y="94"/>
                    <a:pt x="201" y="94"/>
                  </a:cubicBezTo>
                  <a:cubicBezTo>
                    <a:pt x="197" y="83"/>
                    <a:pt x="197" y="83"/>
                    <a:pt x="197" y="83"/>
                  </a:cubicBezTo>
                  <a:cubicBezTo>
                    <a:pt x="197" y="82"/>
                    <a:pt x="197" y="82"/>
                    <a:pt x="197" y="82"/>
                  </a:cubicBezTo>
                  <a:cubicBezTo>
                    <a:pt x="196" y="81"/>
                    <a:pt x="196" y="78"/>
                    <a:pt x="197" y="77"/>
                  </a:cubicBezTo>
                  <a:cubicBezTo>
                    <a:pt x="207" y="63"/>
                    <a:pt x="207" y="63"/>
                    <a:pt x="207" y="63"/>
                  </a:cubicBezTo>
                  <a:cubicBezTo>
                    <a:pt x="212" y="57"/>
                    <a:pt x="211" y="48"/>
                    <a:pt x="206" y="42"/>
                  </a:cubicBezTo>
                  <a:cubicBezTo>
                    <a:pt x="201" y="37"/>
                    <a:pt x="201" y="37"/>
                    <a:pt x="201" y="37"/>
                  </a:cubicBezTo>
                  <a:cubicBezTo>
                    <a:pt x="197" y="31"/>
                    <a:pt x="188" y="30"/>
                    <a:pt x="181" y="33"/>
                  </a:cubicBezTo>
                  <a:cubicBezTo>
                    <a:pt x="166" y="42"/>
                    <a:pt x="166" y="42"/>
                    <a:pt x="166" y="42"/>
                  </a:cubicBezTo>
                  <a:cubicBezTo>
                    <a:pt x="165" y="43"/>
                    <a:pt x="162" y="43"/>
                    <a:pt x="161" y="42"/>
                  </a:cubicBezTo>
                  <a:cubicBezTo>
                    <a:pt x="161" y="42"/>
                    <a:pt x="160" y="42"/>
                    <a:pt x="160" y="42"/>
                  </a:cubicBezTo>
                  <a:cubicBezTo>
                    <a:pt x="149" y="36"/>
                    <a:pt x="149" y="36"/>
                    <a:pt x="149" y="36"/>
                  </a:cubicBezTo>
                  <a:cubicBezTo>
                    <a:pt x="149" y="36"/>
                    <a:pt x="149" y="36"/>
                    <a:pt x="149" y="36"/>
                  </a:cubicBezTo>
                  <a:cubicBezTo>
                    <a:pt x="148" y="36"/>
                    <a:pt x="148" y="35"/>
                    <a:pt x="147" y="35"/>
                  </a:cubicBezTo>
                  <a:cubicBezTo>
                    <a:pt x="146" y="34"/>
                    <a:pt x="145" y="32"/>
                    <a:pt x="145" y="32"/>
                  </a:cubicBezTo>
                  <a:cubicBezTo>
                    <a:pt x="142" y="15"/>
                    <a:pt x="142" y="15"/>
                    <a:pt x="142" y="15"/>
                  </a:cubicBezTo>
                  <a:cubicBezTo>
                    <a:pt x="141" y="8"/>
                    <a:pt x="134" y="2"/>
                    <a:pt x="127" y="1"/>
                  </a:cubicBezTo>
                  <a:cubicBezTo>
                    <a:pt x="120" y="1"/>
                    <a:pt x="120" y="1"/>
                    <a:pt x="120" y="1"/>
                  </a:cubicBezTo>
                  <a:cubicBezTo>
                    <a:pt x="113" y="0"/>
                    <a:pt x="105" y="6"/>
                    <a:pt x="103" y="13"/>
                  </a:cubicBezTo>
                  <a:cubicBezTo>
                    <a:pt x="99" y="29"/>
                    <a:pt x="99" y="29"/>
                    <a:pt x="99" y="29"/>
                  </a:cubicBezTo>
                  <a:cubicBezTo>
                    <a:pt x="98" y="31"/>
                    <a:pt x="96" y="33"/>
                    <a:pt x="95" y="33"/>
                  </a:cubicBezTo>
                  <a:cubicBezTo>
                    <a:pt x="95" y="33"/>
                    <a:pt x="94" y="33"/>
                    <a:pt x="94" y="33"/>
                  </a:cubicBezTo>
                  <a:cubicBezTo>
                    <a:pt x="83" y="37"/>
                    <a:pt x="83" y="37"/>
                    <a:pt x="83" y="37"/>
                  </a:cubicBezTo>
                  <a:cubicBezTo>
                    <a:pt x="82" y="37"/>
                    <a:pt x="82" y="37"/>
                    <a:pt x="82" y="38"/>
                  </a:cubicBezTo>
                  <a:cubicBezTo>
                    <a:pt x="81" y="38"/>
                    <a:pt x="78" y="38"/>
                    <a:pt x="77" y="37"/>
                  </a:cubicBezTo>
                  <a:cubicBezTo>
                    <a:pt x="63" y="27"/>
                    <a:pt x="63" y="27"/>
                    <a:pt x="63" y="27"/>
                  </a:cubicBezTo>
                  <a:cubicBezTo>
                    <a:pt x="57" y="23"/>
                    <a:pt x="48" y="23"/>
                    <a:pt x="42" y="28"/>
                  </a:cubicBezTo>
                  <a:cubicBezTo>
                    <a:pt x="37" y="33"/>
                    <a:pt x="37" y="33"/>
                    <a:pt x="37" y="33"/>
                  </a:cubicBezTo>
                  <a:cubicBezTo>
                    <a:pt x="31" y="38"/>
                    <a:pt x="30" y="47"/>
                    <a:pt x="33" y="53"/>
                  </a:cubicBezTo>
                  <a:cubicBezTo>
                    <a:pt x="42" y="68"/>
                    <a:pt x="42" y="68"/>
                    <a:pt x="42" y="68"/>
                  </a:cubicBezTo>
                  <a:cubicBezTo>
                    <a:pt x="43" y="69"/>
                    <a:pt x="43" y="72"/>
                    <a:pt x="42" y="74"/>
                  </a:cubicBezTo>
                  <a:cubicBezTo>
                    <a:pt x="42" y="74"/>
                    <a:pt x="42" y="74"/>
                    <a:pt x="42" y="74"/>
                  </a:cubicBezTo>
                  <a:cubicBezTo>
                    <a:pt x="36" y="85"/>
                    <a:pt x="36" y="85"/>
                    <a:pt x="36" y="85"/>
                  </a:cubicBezTo>
                  <a:cubicBezTo>
                    <a:pt x="36" y="85"/>
                    <a:pt x="36" y="85"/>
                    <a:pt x="36" y="86"/>
                  </a:cubicBezTo>
                  <a:cubicBezTo>
                    <a:pt x="35" y="87"/>
                    <a:pt x="33" y="89"/>
                    <a:pt x="32" y="89"/>
                  </a:cubicBezTo>
                  <a:cubicBezTo>
                    <a:pt x="15" y="92"/>
                    <a:pt x="15" y="92"/>
                    <a:pt x="15" y="92"/>
                  </a:cubicBezTo>
                  <a:cubicBezTo>
                    <a:pt x="7" y="93"/>
                    <a:pt x="1" y="100"/>
                    <a:pt x="1" y="107"/>
                  </a:cubicBezTo>
                  <a:cubicBezTo>
                    <a:pt x="1" y="114"/>
                    <a:pt x="1" y="114"/>
                    <a:pt x="1" y="114"/>
                  </a:cubicBezTo>
                  <a:cubicBezTo>
                    <a:pt x="0" y="122"/>
                    <a:pt x="6" y="129"/>
                    <a:pt x="13" y="131"/>
                  </a:cubicBezTo>
                  <a:cubicBezTo>
                    <a:pt x="29" y="136"/>
                    <a:pt x="29" y="136"/>
                    <a:pt x="29" y="136"/>
                  </a:cubicBezTo>
                  <a:cubicBezTo>
                    <a:pt x="30" y="136"/>
                    <a:pt x="31" y="136"/>
                    <a:pt x="32" y="138"/>
                  </a:cubicBezTo>
                  <a:cubicBezTo>
                    <a:pt x="32" y="138"/>
                    <a:pt x="33" y="139"/>
                    <a:pt x="33" y="140"/>
                  </a:cubicBezTo>
                  <a:cubicBezTo>
                    <a:pt x="33" y="140"/>
                    <a:pt x="33" y="140"/>
                    <a:pt x="33" y="140"/>
                  </a:cubicBezTo>
                  <a:cubicBezTo>
                    <a:pt x="37" y="152"/>
                    <a:pt x="37" y="152"/>
                    <a:pt x="37" y="152"/>
                  </a:cubicBezTo>
                  <a:cubicBezTo>
                    <a:pt x="37" y="152"/>
                    <a:pt x="37" y="152"/>
                    <a:pt x="37" y="152"/>
                  </a:cubicBezTo>
                  <a:cubicBezTo>
                    <a:pt x="38" y="154"/>
                    <a:pt x="38" y="156"/>
                    <a:pt x="37" y="158"/>
                  </a:cubicBezTo>
                  <a:cubicBezTo>
                    <a:pt x="27" y="172"/>
                    <a:pt x="27" y="172"/>
                    <a:pt x="27" y="172"/>
                  </a:cubicBezTo>
                  <a:cubicBezTo>
                    <a:pt x="23" y="178"/>
                    <a:pt x="23" y="187"/>
                    <a:pt x="28" y="192"/>
                  </a:cubicBezTo>
                  <a:cubicBezTo>
                    <a:pt x="33" y="198"/>
                    <a:pt x="33" y="198"/>
                    <a:pt x="33" y="198"/>
                  </a:cubicBezTo>
                  <a:cubicBezTo>
                    <a:pt x="38" y="203"/>
                    <a:pt x="47" y="204"/>
                    <a:pt x="53" y="201"/>
                  </a:cubicBezTo>
                  <a:cubicBezTo>
                    <a:pt x="68" y="192"/>
                    <a:pt x="68" y="192"/>
                    <a:pt x="68" y="192"/>
                  </a:cubicBezTo>
                  <a:cubicBezTo>
                    <a:pt x="69" y="192"/>
                    <a:pt x="72" y="192"/>
                    <a:pt x="73" y="192"/>
                  </a:cubicBezTo>
                  <a:cubicBezTo>
                    <a:pt x="74" y="193"/>
                    <a:pt x="74" y="193"/>
                    <a:pt x="74" y="193"/>
                  </a:cubicBezTo>
                  <a:cubicBezTo>
                    <a:pt x="85" y="198"/>
                    <a:pt x="85" y="198"/>
                    <a:pt x="85" y="198"/>
                  </a:cubicBezTo>
                  <a:cubicBezTo>
                    <a:pt x="85" y="198"/>
                    <a:pt x="85" y="198"/>
                    <a:pt x="86" y="198"/>
                  </a:cubicBezTo>
                  <a:cubicBezTo>
                    <a:pt x="86" y="198"/>
                    <a:pt x="87" y="199"/>
                    <a:pt x="87" y="200"/>
                  </a:cubicBezTo>
                  <a:cubicBezTo>
                    <a:pt x="88" y="201"/>
                    <a:pt x="89" y="202"/>
                    <a:pt x="89" y="202"/>
                  </a:cubicBezTo>
                  <a:cubicBezTo>
                    <a:pt x="92" y="220"/>
                    <a:pt x="92" y="220"/>
                    <a:pt x="92" y="220"/>
                  </a:cubicBezTo>
                  <a:cubicBezTo>
                    <a:pt x="92" y="223"/>
                    <a:pt x="94" y="225"/>
                    <a:pt x="96" y="228"/>
                  </a:cubicBezTo>
                  <a:cubicBezTo>
                    <a:pt x="96" y="228"/>
                    <a:pt x="96" y="228"/>
                    <a:pt x="96" y="228"/>
                  </a:cubicBezTo>
                  <a:cubicBezTo>
                    <a:pt x="99" y="231"/>
                    <a:pt x="103" y="233"/>
                    <a:pt x="107" y="233"/>
                  </a:cubicBezTo>
                  <a:cubicBezTo>
                    <a:pt x="114" y="234"/>
                    <a:pt x="114" y="234"/>
                    <a:pt x="114" y="234"/>
                  </a:cubicBezTo>
                  <a:cubicBezTo>
                    <a:pt x="122" y="234"/>
                    <a:pt x="129" y="229"/>
                    <a:pt x="131" y="222"/>
                  </a:cubicBezTo>
                  <a:cubicBezTo>
                    <a:pt x="136" y="205"/>
                    <a:pt x="136" y="205"/>
                    <a:pt x="136" y="205"/>
                  </a:cubicBezTo>
                  <a:cubicBezTo>
                    <a:pt x="136" y="204"/>
                    <a:pt x="138" y="202"/>
                    <a:pt x="139" y="201"/>
                  </a:cubicBezTo>
                  <a:cubicBezTo>
                    <a:pt x="140" y="201"/>
                    <a:pt x="140" y="201"/>
                    <a:pt x="140" y="201"/>
                  </a:cubicBezTo>
                  <a:cubicBezTo>
                    <a:pt x="152" y="197"/>
                    <a:pt x="152" y="197"/>
                    <a:pt x="152" y="197"/>
                  </a:cubicBezTo>
                  <a:cubicBezTo>
                    <a:pt x="152" y="197"/>
                    <a:pt x="152" y="197"/>
                    <a:pt x="152" y="197"/>
                  </a:cubicBezTo>
                  <a:cubicBezTo>
                    <a:pt x="153" y="196"/>
                    <a:pt x="156" y="197"/>
                    <a:pt x="158" y="197"/>
                  </a:cubicBezTo>
                  <a:cubicBezTo>
                    <a:pt x="172" y="207"/>
                    <a:pt x="172" y="207"/>
                    <a:pt x="172" y="207"/>
                  </a:cubicBezTo>
                  <a:cubicBezTo>
                    <a:pt x="178" y="212"/>
                    <a:pt x="187" y="211"/>
                    <a:pt x="192" y="206"/>
                  </a:cubicBezTo>
                  <a:cubicBezTo>
                    <a:pt x="197" y="202"/>
                    <a:pt x="197" y="202"/>
                    <a:pt x="197" y="202"/>
                  </a:cubicBezTo>
                  <a:cubicBezTo>
                    <a:pt x="203" y="197"/>
                    <a:pt x="204" y="188"/>
                    <a:pt x="201" y="181"/>
                  </a:cubicBezTo>
                  <a:close/>
                  <a:moveTo>
                    <a:pt x="182" y="196"/>
                  </a:moveTo>
                  <a:cubicBezTo>
                    <a:pt x="182" y="196"/>
                    <a:pt x="181" y="196"/>
                    <a:pt x="180" y="196"/>
                  </a:cubicBezTo>
                  <a:cubicBezTo>
                    <a:pt x="166" y="186"/>
                    <a:pt x="166" y="186"/>
                    <a:pt x="166" y="186"/>
                  </a:cubicBezTo>
                  <a:cubicBezTo>
                    <a:pt x="161" y="182"/>
                    <a:pt x="153" y="181"/>
                    <a:pt x="147" y="183"/>
                  </a:cubicBezTo>
                  <a:cubicBezTo>
                    <a:pt x="135" y="187"/>
                    <a:pt x="135" y="187"/>
                    <a:pt x="135" y="187"/>
                  </a:cubicBezTo>
                  <a:cubicBezTo>
                    <a:pt x="129" y="189"/>
                    <a:pt x="123" y="195"/>
                    <a:pt x="122" y="201"/>
                  </a:cubicBezTo>
                  <a:cubicBezTo>
                    <a:pt x="117" y="218"/>
                    <a:pt x="117" y="218"/>
                    <a:pt x="117" y="218"/>
                  </a:cubicBezTo>
                  <a:cubicBezTo>
                    <a:pt x="117" y="218"/>
                    <a:pt x="116" y="219"/>
                    <a:pt x="115" y="219"/>
                  </a:cubicBezTo>
                  <a:cubicBezTo>
                    <a:pt x="108" y="219"/>
                    <a:pt x="108" y="219"/>
                    <a:pt x="108" y="219"/>
                  </a:cubicBezTo>
                  <a:cubicBezTo>
                    <a:pt x="108" y="219"/>
                    <a:pt x="107" y="218"/>
                    <a:pt x="107" y="218"/>
                  </a:cubicBezTo>
                  <a:cubicBezTo>
                    <a:pt x="106" y="218"/>
                    <a:pt x="106" y="217"/>
                    <a:pt x="106" y="217"/>
                  </a:cubicBezTo>
                  <a:cubicBezTo>
                    <a:pt x="103" y="200"/>
                    <a:pt x="103" y="200"/>
                    <a:pt x="103" y="200"/>
                  </a:cubicBezTo>
                  <a:cubicBezTo>
                    <a:pt x="102" y="194"/>
                    <a:pt x="97" y="187"/>
                    <a:pt x="91" y="185"/>
                  </a:cubicBezTo>
                  <a:cubicBezTo>
                    <a:pt x="81" y="180"/>
                    <a:pt x="81" y="180"/>
                    <a:pt x="81" y="180"/>
                  </a:cubicBezTo>
                  <a:cubicBezTo>
                    <a:pt x="75" y="177"/>
                    <a:pt x="67" y="177"/>
                    <a:pt x="61" y="180"/>
                  </a:cubicBezTo>
                  <a:cubicBezTo>
                    <a:pt x="46" y="188"/>
                    <a:pt x="46" y="188"/>
                    <a:pt x="46" y="188"/>
                  </a:cubicBezTo>
                  <a:cubicBezTo>
                    <a:pt x="45" y="188"/>
                    <a:pt x="44" y="188"/>
                    <a:pt x="44" y="188"/>
                  </a:cubicBezTo>
                  <a:cubicBezTo>
                    <a:pt x="39" y="182"/>
                    <a:pt x="39" y="182"/>
                    <a:pt x="39" y="182"/>
                  </a:cubicBezTo>
                  <a:cubicBezTo>
                    <a:pt x="38" y="182"/>
                    <a:pt x="38" y="181"/>
                    <a:pt x="39" y="180"/>
                  </a:cubicBezTo>
                  <a:cubicBezTo>
                    <a:pt x="49" y="166"/>
                    <a:pt x="49" y="166"/>
                    <a:pt x="49" y="166"/>
                  </a:cubicBezTo>
                  <a:cubicBezTo>
                    <a:pt x="53" y="161"/>
                    <a:pt x="53" y="153"/>
                    <a:pt x="51" y="147"/>
                  </a:cubicBezTo>
                  <a:cubicBezTo>
                    <a:pt x="47" y="136"/>
                    <a:pt x="47" y="136"/>
                    <a:pt x="47" y="136"/>
                  </a:cubicBezTo>
                  <a:cubicBezTo>
                    <a:pt x="45" y="129"/>
                    <a:pt x="39" y="123"/>
                    <a:pt x="33" y="122"/>
                  </a:cubicBezTo>
                  <a:cubicBezTo>
                    <a:pt x="16" y="117"/>
                    <a:pt x="16" y="117"/>
                    <a:pt x="16" y="117"/>
                  </a:cubicBezTo>
                  <a:cubicBezTo>
                    <a:pt x="16" y="117"/>
                    <a:pt x="16" y="117"/>
                    <a:pt x="16" y="116"/>
                  </a:cubicBezTo>
                  <a:cubicBezTo>
                    <a:pt x="15" y="116"/>
                    <a:pt x="15" y="115"/>
                    <a:pt x="15" y="115"/>
                  </a:cubicBezTo>
                  <a:cubicBezTo>
                    <a:pt x="16" y="108"/>
                    <a:pt x="16" y="108"/>
                    <a:pt x="16" y="108"/>
                  </a:cubicBezTo>
                  <a:cubicBezTo>
                    <a:pt x="16" y="107"/>
                    <a:pt x="17" y="106"/>
                    <a:pt x="17" y="106"/>
                  </a:cubicBezTo>
                  <a:cubicBezTo>
                    <a:pt x="34" y="103"/>
                    <a:pt x="34" y="103"/>
                    <a:pt x="34" y="103"/>
                  </a:cubicBezTo>
                  <a:cubicBezTo>
                    <a:pt x="41" y="102"/>
                    <a:pt x="47" y="97"/>
                    <a:pt x="49" y="91"/>
                  </a:cubicBezTo>
                  <a:cubicBezTo>
                    <a:pt x="55" y="81"/>
                    <a:pt x="55" y="81"/>
                    <a:pt x="55" y="81"/>
                  </a:cubicBezTo>
                  <a:cubicBezTo>
                    <a:pt x="58" y="75"/>
                    <a:pt x="58" y="67"/>
                    <a:pt x="55" y="61"/>
                  </a:cubicBezTo>
                  <a:cubicBezTo>
                    <a:pt x="46" y="46"/>
                    <a:pt x="46" y="46"/>
                    <a:pt x="46" y="46"/>
                  </a:cubicBezTo>
                  <a:cubicBezTo>
                    <a:pt x="46" y="45"/>
                    <a:pt x="46" y="44"/>
                    <a:pt x="46" y="44"/>
                  </a:cubicBezTo>
                  <a:cubicBezTo>
                    <a:pt x="52" y="39"/>
                    <a:pt x="52" y="39"/>
                    <a:pt x="52" y="39"/>
                  </a:cubicBezTo>
                  <a:cubicBezTo>
                    <a:pt x="52" y="38"/>
                    <a:pt x="54" y="38"/>
                    <a:pt x="54" y="39"/>
                  </a:cubicBezTo>
                  <a:cubicBezTo>
                    <a:pt x="68" y="49"/>
                    <a:pt x="68" y="49"/>
                    <a:pt x="68" y="49"/>
                  </a:cubicBezTo>
                  <a:cubicBezTo>
                    <a:pt x="74" y="53"/>
                    <a:pt x="82" y="53"/>
                    <a:pt x="88" y="51"/>
                  </a:cubicBezTo>
                  <a:cubicBezTo>
                    <a:pt x="99" y="47"/>
                    <a:pt x="99" y="47"/>
                    <a:pt x="99" y="47"/>
                  </a:cubicBezTo>
                  <a:cubicBezTo>
                    <a:pt x="105" y="45"/>
                    <a:pt x="111" y="40"/>
                    <a:pt x="113" y="33"/>
                  </a:cubicBezTo>
                  <a:cubicBezTo>
                    <a:pt x="117" y="17"/>
                    <a:pt x="117" y="17"/>
                    <a:pt x="117" y="17"/>
                  </a:cubicBezTo>
                  <a:cubicBezTo>
                    <a:pt x="117" y="16"/>
                    <a:pt x="119" y="15"/>
                    <a:pt x="119" y="15"/>
                  </a:cubicBezTo>
                  <a:cubicBezTo>
                    <a:pt x="126" y="16"/>
                    <a:pt x="126" y="16"/>
                    <a:pt x="126" y="16"/>
                  </a:cubicBezTo>
                  <a:cubicBezTo>
                    <a:pt x="127" y="16"/>
                    <a:pt x="127" y="16"/>
                    <a:pt x="128" y="16"/>
                  </a:cubicBezTo>
                  <a:cubicBezTo>
                    <a:pt x="128" y="17"/>
                    <a:pt x="128" y="17"/>
                    <a:pt x="128" y="17"/>
                  </a:cubicBezTo>
                  <a:cubicBezTo>
                    <a:pt x="131" y="34"/>
                    <a:pt x="131" y="34"/>
                    <a:pt x="131" y="34"/>
                  </a:cubicBezTo>
                  <a:cubicBezTo>
                    <a:pt x="132" y="40"/>
                    <a:pt x="137" y="47"/>
                    <a:pt x="143" y="49"/>
                  </a:cubicBezTo>
                  <a:cubicBezTo>
                    <a:pt x="154" y="55"/>
                    <a:pt x="154" y="55"/>
                    <a:pt x="154" y="55"/>
                  </a:cubicBezTo>
                  <a:cubicBezTo>
                    <a:pt x="159" y="58"/>
                    <a:pt x="168" y="58"/>
                    <a:pt x="173" y="55"/>
                  </a:cubicBezTo>
                  <a:cubicBezTo>
                    <a:pt x="188" y="46"/>
                    <a:pt x="188" y="46"/>
                    <a:pt x="188" y="46"/>
                  </a:cubicBezTo>
                  <a:cubicBezTo>
                    <a:pt x="189" y="46"/>
                    <a:pt x="190" y="46"/>
                    <a:pt x="191" y="47"/>
                  </a:cubicBezTo>
                  <a:cubicBezTo>
                    <a:pt x="195" y="52"/>
                    <a:pt x="195" y="52"/>
                    <a:pt x="195" y="52"/>
                  </a:cubicBezTo>
                  <a:cubicBezTo>
                    <a:pt x="196" y="52"/>
                    <a:pt x="196" y="54"/>
                    <a:pt x="196" y="54"/>
                  </a:cubicBezTo>
                  <a:cubicBezTo>
                    <a:pt x="186" y="68"/>
                    <a:pt x="186" y="68"/>
                    <a:pt x="186" y="68"/>
                  </a:cubicBezTo>
                  <a:cubicBezTo>
                    <a:pt x="182" y="74"/>
                    <a:pt x="181" y="82"/>
                    <a:pt x="183" y="88"/>
                  </a:cubicBezTo>
                  <a:cubicBezTo>
                    <a:pt x="187" y="99"/>
                    <a:pt x="187" y="99"/>
                    <a:pt x="187" y="99"/>
                  </a:cubicBezTo>
                  <a:cubicBezTo>
                    <a:pt x="189" y="105"/>
                    <a:pt x="195" y="111"/>
                    <a:pt x="201" y="113"/>
                  </a:cubicBezTo>
                  <a:cubicBezTo>
                    <a:pt x="218" y="117"/>
                    <a:pt x="218" y="117"/>
                    <a:pt x="218" y="117"/>
                  </a:cubicBezTo>
                  <a:cubicBezTo>
                    <a:pt x="218" y="117"/>
                    <a:pt x="218" y="118"/>
                    <a:pt x="218" y="118"/>
                  </a:cubicBezTo>
                  <a:cubicBezTo>
                    <a:pt x="219" y="118"/>
                    <a:pt x="219" y="119"/>
                    <a:pt x="219" y="119"/>
                  </a:cubicBezTo>
                  <a:cubicBezTo>
                    <a:pt x="219" y="126"/>
                    <a:pt x="219" y="126"/>
                    <a:pt x="219" y="126"/>
                  </a:cubicBezTo>
                  <a:cubicBezTo>
                    <a:pt x="219" y="127"/>
                    <a:pt x="218" y="128"/>
                    <a:pt x="217" y="128"/>
                  </a:cubicBezTo>
                  <a:cubicBezTo>
                    <a:pt x="200" y="131"/>
                    <a:pt x="200" y="131"/>
                    <a:pt x="200" y="131"/>
                  </a:cubicBezTo>
                  <a:cubicBezTo>
                    <a:pt x="194" y="132"/>
                    <a:pt x="187" y="137"/>
                    <a:pt x="185" y="143"/>
                  </a:cubicBezTo>
                  <a:cubicBezTo>
                    <a:pt x="180" y="154"/>
                    <a:pt x="180" y="154"/>
                    <a:pt x="180" y="154"/>
                  </a:cubicBezTo>
                  <a:cubicBezTo>
                    <a:pt x="176" y="159"/>
                    <a:pt x="176" y="168"/>
                    <a:pt x="180" y="173"/>
                  </a:cubicBezTo>
                  <a:cubicBezTo>
                    <a:pt x="188" y="188"/>
                    <a:pt x="188" y="188"/>
                    <a:pt x="188" y="188"/>
                  </a:cubicBezTo>
                  <a:cubicBezTo>
                    <a:pt x="188" y="189"/>
                    <a:pt x="188" y="190"/>
                    <a:pt x="188" y="191"/>
                  </a:cubicBezTo>
                  <a:lnTo>
                    <a:pt x="182" y="196"/>
                  </a:ln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Freeform 7"/>
            <p:cNvSpPr>
              <a:spLocks noEditPoints="1"/>
            </p:cNvSpPr>
            <p:nvPr/>
          </p:nvSpPr>
          <p:spPr bwMode="auto">
            <a:xfrm>
              <a:off x="5121275" y="2256201"/>
              <a:ext cx="760413" cy="747713"/>
            </a:xfrm>
            <a:custGeom>
              <a:avLst/>
              <a:gdLst>
                <a:gd name="T0" fmla="*/ 81 w 106"/>
                <a:gd name="T1" fmla="*/ 99 h 104"/>
                <a:gd name="T2" fmla="*/ 82 w 106"/>
                <a:gd name="T3" fmla="*/ 99 h 104"/>
                <a:gd name="T4" fmla="*/ 93 w 106"/>
                <a:gd name="T5" fmla="*/ 101 h 104"/>
                <a:gd name="T6" fmla="*/ 94 w 106"/>
                <a:gd name="T7" fmla="*/ 101 h 104"/>
                <a:gd name="T8" fmla="*/ 101 w 106"/>
                <a:gd name="T9" fmla="*/ 97 h 104"/>
                <a:gd name="T10" fmla="*/ 103 w 106"/>
                <a:gd name="T11" fmla="*/ 93 h 104"/>
                <a:gd name="T12" fmla="*/ 101 w 106"/>
                <a:gd name="T13" fmla="*/ 83 h 104"/>
                <a:gd name="T14" fmla="*/ 92 w 106"/>
                <a:gd name="T15" fmla="*/ 77 h 104"/>
                <a:gd name="T16" fmla="*/ 90 w 106"/>
                <a:gd name="T17" fmla="*/ 74 h 104"/>
                <a:gd name="T18" fmla="*/ 90 w 106"/>
                <a:gd name="T19" fmla="*/ 72 h 104"/>
                <a:gd name="T20" fmla="*/ 90 w 106"/>
                <a:gd name="T21" fmla="*/ 64 h 104"/>
                <a:gd name="T22" fmla="*/ 93 w 106"/>
                <a:gd name="T23" fmla="*/ 59 h 104"/>
                <a:gd name="T24" fmla="*/ 101 w 106"/>
                <a:gd name="T25" fmla="*/ 53 h 104"/>
                <a:gd name="T26" fmla="*/ 104 w 106"/>
                <a:gd name="T27" fmla="*/ 44 h 104"/>
                <a:gd name="T28" fmla="*/ 103 w 106"/>
                <a:gd name="T29" fmla="*/ 40 h 104"/>
                <a:gd name="T30" fmla="*/ 96 w 106"/>
                <a:gd name="T31" fmla="*/ 35 h 104"/>
                <a:gd name="T32" fmla="*/ 95 w 106"/>
                <a:gd name="T33" fmla="*/ 35 h 104"/>
                <a:gd name="T34" fmla="*/ 84 w 106"/>
                <a:gd name="T35" fmla="*/ 36 h 104"/>
                <a:gd name="T36" fmla="*/ 83 w 106"/>
                <a:gd name="T37" fmla="*/ 36 h 104"/>
                <a:gd name="T38" fmla="*/ 79 w 106"/>
                <a:gd name="T39" fmla="*/ 34 h 104"/>
                <a:gd name="T40" fmla="*/ 73 w 106"/>
                <a:gd name="T41" fmla="*/ 29 h 104"/>
                <a:gd name="T42" fmla="*/ 72 w 106"/>
                <a:gd name="T43" fmla="*/ 26 h 104"/>
                <a:gd name="T44" fmla="*/ 72 w 106"/>
                <a:gd name="T45" fmla="*/ 23 h 104"/>
                <a:gd name="T46" fmla="*/ 74 w 106"/>
                <a:gd name="T47" fmla="*/ 13 h 104"/>
                <a:gd name="T48" fmla="*/ 69 w 106"/>
                <a:gd name="T49" fmla="*/ 4 h 104"/>
                <a:gd name="T50" fmla="*/ 65 w 106"/>
                <a:gd name="T51" fmla="*/ 2 h 104"/>
                <a:gd name="T52" fmla="*/ 62 w 106"/>
                <a:gd name="T53" fmla="*/ 2 h 104"/>
                <a:gd name="T54" fmla="*/ 56 w 106"/>
                <a:gd name="T55" fmla="*/ 5 h 104"/>
                <a:gd name="T56" fmla="*/ 50 w 106"/>
                <a:gd name="T57" fmla="*/ 13 h 104"/>
                <a:gd name="T58" fmla="*/ 45 w 106"/>
                <a:gd name="T59" fmla="*/ 16 h 104"/>
                <a:gd name="T60" fmla="*/ 44 w 106"/>
                <a:gd name="T61" fmla="*/ 16 h 104"/>
                <a:gd name="T62" fmla="*/ 36 w 106"/>
                <a:gd name="T63" fmla="*/ 15 h 104"/>
                <a:gd name="T64" fmla="*/ 31 w 106"/>
                <a:gd name="T65" fmla="*/ 13 h 104"/>
                <a:gd name="T66" fmla="*/ 26 w 106"/>
                <a:gd name="T67" fmla="*/ 4 h 104"/>
                <a:gd name="T68" fmla="*/ 19 w 106"/>
                <a:gd name="T69" fmla="*/ 0 h 104"/>
                <a:gd name="T70" fmla="*/ 17 w 106"/>
                <a:gd name="T71" fmla="*/ 1 h 104"/>
                <a:gd name="T72" fmla="*/ 12 w 106"/>
                <a:gd name="T73" fmla="*/ 3 h 104"/>
                <a:gd name="T74" fmla="*/ 8 w 106"/>
                <a:gd name="T75" fmla="*/ 11 h 104"/>
                <a:gd name="T76" fmla="*/ 9 w 106"/>
                <a:gd name="T77" fmla="*/ 21 h 104"/>
                <a:gd name="T78" fmla="*/ 7 w 106"/>
                <a:gd name="T79" fmla="*/ 27 h 104"/>
                <a:gd name="T80" fmla="*/ 1 w 106"/>
                <a:gd name="T81" fmla="*/ 32 h 104"/>
                <a:gd name="T82" fmla="*/ 0 w 106"/>
                <a:gd name="T83" fmla="*/ 33 h 104"/>
                <a:gd name="T84" fmla="*/ 0 w 106"/>
                <a:gd name="T85" fmla="*/ 97 h 104"/>
                <a:gd name="T86" fmla="*/ 8 w 106"/>
                <a:gd name="T87" fmla="*/ 104 h 104"/>
                <a:gd name="T88" fmla="*/ 73 w 106"/>
                <a:gd name="T89" fmla="*/ 104 h 104"/>
                <a:gd name="T90" fmla="*/ 77 w 106"/>
                <a:gd name="T91" fmla="*/ 101 h 104"/>
                <a:gd name="T92" fmla="*/ 81 w 106"/>
                <a:gd name="T93" fmla="*/ 99 h 104"/>
                <a:gd name="T94" fmla="*/ 48 w 106"/>
                <a:gd name="T95" fmla="*/ 90 h 104"/>
                <a:gd name="T96" fmla="*/ 39 w 106"/>
                <a:gd name="T97" fmla="*/ 91 h 104"/>
                <a:gd name="T98" fmla="*/ 16 w 106"/>
                <a:gd name="T99" fmla="*/ 75 h 104"/>
                <a:gd name="T100" fmla="*/ 30 w 106"/>
                <a:gd name="T101" fmla="*/ 43 h 104"/>
                <a:gd name="T102" fmla="*/ 39 w 106"/>
                <a:gd name="T103" fmla="*/ 41 h 104"/>
                <a:gd name="T104" fmla="*/ 62 w 106"/>
                <a:gd name="T105" fmla="*/ 57 h 104"/>
                <a:gd name="T106" fmla="*/ 48 w 106"/>
                <a:gd name="T10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04">
                  <a:moveTo>
                    <a:pt x="81" y="99"/>
                  </a:moveTo>
                  <a:cubicBezTo>
                    <a:pt x="82" y="99"/>
                    <a:pt x="82" y="99"/>
                    <a:pt x="82" y="99"/>
                  </a:cubicBezTo>
                  <a:cubicBezTo>
                    <a:pt x="93" y="101"/>
                    <a:pt x="93" y="101"/>
                    <a:pt x="93" y="101"/>
                  </a:cubicBezTo>
                  <a:cubicBezTo>
                    <a:pt x="93" y="101"/>
                    <a:pt x="94" y="101"/>
                    <a:pt x="94" y="101"/>
                  </a:cubicBezTo>
                  <a:cubicBezTo>
                    <a:pt x="97" y="101"/>
                    <a:pt x="100" y="99"/>
                    <a:pt x="101" y="97"/>
                  </a:cubicBezTo>
                  <a:cubicBezTo>
                    <a:pt x="103" y="93"/>
                    <a:pt x="103" y="93"/>
                    <a:pt x="103" y="93"/>
                  </a:cubicBezTo>
                  <a:cubicBezTo>
                    <a:pt x="104" y="90"/>
                    <a:pt x="103" y="85"/>
                    <a:pt x="101" y="83"/>
                  </a:cubicBezTo>
                  <a:cubicBezTo>
                    <a:pt x="92" y="77"/>
                    <a:pt x="92" y="77"/>
                    <a:pt x="92" y="77"/>
                  </a:cubicBezTo>
                  <a:cubicBezTo>
                    <a:pt x="91" y="76"/>
                    <a:pt x="91" y="75"/>
                    <a:pt x="90" y="74"/>
                  </a:cubicBezTo>
                  <a:cubicBezTo>
                    <a:pt x="90" y="73"/>
                    <a:pt x="90" y="72"/>
                    <a:pt x="90" y="72"/>
                  </a:cubicBezTo>
                  <a:cubicBezTo>
                    <a:pt x="90" y="64"/>
                    <a:pt x="90" y="64"/>
                    <a:pt x="90" y="64"/>
                  </a:cubicBezTo>
                  <a:cubicBezTo>
                    <a:pt x="90" y="62"/>
                    <a:pt x="91" y="60"/>
                    <a:pt x="93" y="59"/>
                  </a:cubicBezTo>
                  <a:cubicBezTo>
                    <a:pt x="101" y="53"/>
                    <a:pt x="101" y="53"/>
                    <a:pt x="101" y="53"/>
                  </a:cubicBezTo>
                  <a:cubicBezTo>
                    <a:pt x="104" y="51"/>
                    <a:pt x="106" y="47"/>
                    <a:pt x="104" y="44"/>
                  </a:cubicBezTo>
                  <a:cubicBezTo>
                    <a:pt x="103" y="40"/>
                    <a:pt x="103" y="40"/>
                    <a:pt x="103" y="40"/>
                  </a:cubicBezTo>
                  <a:cubicBezTo>
                    <a:pt x="102" y="37"/>
                    <a:pt x="99" y="35"/>
                    <a:pt x="96" y="35"/>
                  </a:cubicBezTo>
                  <a:cubicBezTo>
                    <a:pt x="95" y="35"/>
                    <a:pt x="95" y="35"/>
                    <a:pt x="95" y="35"/>
                  </a:cubicBezTo>
                  <a:cubicBezTo>
                    <a:pt x="84" y="36"/>
                    <a:pt x="84" y="36"/>
                    <a:pt x="84" y="36"/>
                  </a:cubicBezTo>
                  <a:cubicBezTo>
                    <a:pt x="83" y="36"/>
                    <a:pt x="83" y="36"/>
                    <a:pt x="83" y="36"/>
                  </a:cubicBezTo>
                  <a:cubicBezTo>
                    <a:pt x="82" y="36"/>
                    <a:pt x="80" y="36"/>
                    <a:pt x="79" y="34"/>
                  </a:cubicBezTo>
                  <a:cubicBezTo>
                    <a:pt x="73" y="29"/>
                    <a:pt x="73" y="29"/>
                    <a:pt x="73" y="29"/>
                  </a:cubicBezTo>
                  <a:cubicBezTo>
                    <a:pt x="73" y="28"/>
                    <a:pt x="72" y="27"/>
                    <a:pt x="72" y="26"/>
                  </a:cubicBezTo>
                  <a:cubicBezTo>
                    <a:pt x="71" y="25"/>
                    <a:pt x="71" y="24"/>
                    <a:pt x="72" y="23"/>
                  </a:cubicBezTo>
                  <a:cubicBezTo>
                    <a:pt x="74" y="13"/>
                    <a:pt x="74" y="13"/>
                    <a:pt x="74" y="13"/>
                  </a:cubicBezTo>
                  <a:cubicBezTo>
                    <a:pt x="74" y="9"/>
                    <a:pt x="72" y="6"/>
                    <a:pt x="69" y="4"/>
                  </a:cubicBezTo>
                  <a:cubicBezTo>
                    <a:pt x="65" y="2"/>
                    <a:pt x="65" y="2"/>
                    <a:pt x="65" y="2"/>
                  </a:cubicBezTo>
                  <a:cubicBezTo>
                    <a:pt x="64" y="2"/>
                    <a:pt x="63" y="2"/>
                    <a:pt x="62" y="2"/>
                  </a:cubicBezTo>
                  <a:cubicBezTo>
                    <a:pt x="60" y="2"/>
                    <a:pt x="57" y="3"/>
                    <a:pt x="56" y="5"/>
                  </a:cubicBezTo>
                  <a:cubicBezTo>
                    <a:pt x="50" y="13"/>
                    <a:pt x="50" y="13"/>
                    <a:pt x="50" y="13"/>
                  </a:cubicBezTo>
                  <a:cubicBezTo>
                    <a:pt x="49" y="15"/>
                    <a:pt x="46" y="16"/>
                    <a:pt x="45" y="16"/>
                  </a:cubicBezTo>
                  <a:cubicBezTo>
                    <a:pt x="45" y="16"/>
                    <a:pt x="45" y="16"/>
                    <a:pt x="44" y="16"/>
                  </a:cubicBezTo>
                  <a:cubicBezTo>
                    <a:pt x="36" y="15"/>
                    <a:pt x="36" y="15"/>
                    <a:pt x="36" y="15"/>
                  </a:cubicBezTo>
                  <a:cubicBezTo>
                    <a:pt x="35" y="15"/>
                    <a:pt x="32" y="14"/>
                    <a:pt x="31" y="13"/>
                  </a:cubicBezTo>
                  <a:cubicBezTo>
                    <a:pt x="26" y="4"/>
                    <a:pt x="26" y="4"/>
                    <a:pt x="26" y="4"/>
                  </a:cubicBezTo>
                  <a:cubicBezTo>
                    <a:pt x="24" y="2"/>
                    <a:pt x="22" y="0"/>
                    <a:pt x="19" y="0"/>
                  </a:cubicBezTo>
                  <a:cubicBezTo>
                    <a:pt x="18" y="0"/>
                    <a:pt x="17" y="1"/>
                    <a:pt x="17" y="1"/>
                  </a:cubicBezTo>
                  <a:cubicBezTo>
                    <a:pt x="12" y="3"/>
                    <a:pt x="12" y="3"/>
                    <a:pt x="12" y="3"/>
                  </a:cubicBezTo>
                  <a:cubicBezTo>
                    <a:pt x="9" y="4"/>
                    <a:pt x="7" y="7"/>
                    <a:pt x="8" y="11"/>
                  </a:cubicBezTo>
                  <a:cubicBezTo>
                    <a:pt x="9" y="21"/>
                    <a:pt x="9" y="21"/>
                    <a:pt x="9" y="21"/>
                  </a:cubicBezTo>
                  <a:cubicBezTo>
                    <a:pt x="9" y="23"/>
                    <a:pt x="8" y="25"/>
                    <a:pt x="7" y="27"/>
                  </a:cubicBezTo>
                  <a:cubicBezTo>
                    <a:pt x="1" y="32"/>
                    <a:pt x="1" y="32"/>
                    <a:pt x="1" y="32"/>
                  </a:cubicBezTo>
                  <a:cubicBezTo>
                    <a:pt x="1" y="32"/>
                    <a:pt x="1" y="32"/>
                    <a:pt x="0" y="33"/>
                  </a:cubicBezTo>
                  <a:cubicBezTo>
                    <a:pt x="0" y="97"/>
                    <a:pt x="0" y="97"/>
                    <a:pt x="0" y="97"/>
                  </a:cubicBezTo>
                  <a:cubicBezTo>
                    <a:pt x="0" y="101"/>
                    <a:pt x="4" y="104"/>
                    <a:pt x="8" y="104"/>
                  </a:cubicBezTo>
                  <a:cubicBezTo>
                    <a:pt x="73" y="104"/>
                    <a:pt x="73" y="104"/>
                    <a:pt x="73" y="104"/>
                  </a:cubicBezTo>
                  <a:cubicBezTo>
                    <a:pt x="77" y="101"/>
                    <a:pt x="77" y="101"/>
                    <a:pt x="77" y="101"/>
                  </a:cubicBezTo>
                  <a:cubicBezTo>
                    <a:pt x="78" y="99"/>
                    <a:pt x="80" y="99"/>
                    <a:pt x="81" y="99"/>
                  </a:cubicBezTo>
                  <a:close/>
                  <a:moveTo>
                    <a:pt x="48" y="90"/>
                  </a:moveTo>
                  <a:cubicBezTo>
                    <a:pt x="45" y="91"/>
                    <a:pt x="42" y="91"/>
                    <a:pt x="39" y="91"/>
                  </a:cubicBezTo>
                  <a:cubicBezTo>
                    <a:pt x="29" y="91"/>
                    <a:pt x="19" y="85"/>
                    <a:pt x="16" y="75"/>
                  </a:cubicBezTo>
                  <a:cubicBezTo>
                    <a:pt x="11" y="62"/>
                    <a:pt x="17" y="48"/>
                    <a:pt x="30" y="43"/>
                  </a:cubicBezTo>
                  <a:cubicBezTo>
                    <a:pt x="33" y="42"/>
                    <a:pt x="36" y="41"/>
                    <a:pt x="39" y="41"/>
                  </a:cubicBezTo>
                  <a:cubicBezTo>
                    <a:pt x="49" y="41"/>
                    <a:pt x="59" y="48"/>
                    <a:pt x="62" y="57"/>
                  </a:cubicBezTo>
                  <a:cubicBezTo>
                    <a:pt x="67" y="70"/>
                    <a:pt x="61" y="85"/>
                    <a:pt x="48" y="9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8"/>
            <p:cNvSpPr>
              <a:spLocks/>
            </p:cNvSpPr>
            <p:nvPr/>
          </p:nvSpPr>
          <p:spPr bwMode="auto">
            <a:xfrm>
              <a:off x="4964112" y="1473564"/>
              <a:ext cx="1504950" cy="1703388"/>
            </a:xfrm>
            <a:custGeom>
              <a:avLst/>
              <a:gdLst>
                <a:gd name="T0" fmla="*/ 194 w 210"/>
                <a:gd name="T1" fmla="*/ 237 h 237"/>
                <a:gd name="T2" fmla="*/ 200 w 210"/>
                <a:gd name="T3" fmla="*/ 231 h 237"/>
                <a:gd name="T4" fmla="*/ 200 w 210"/>
                <a:gd name="T5" fmla="*/ 226 h 237"/>
                <a:gd name="T6" fmla="*/ 194 w 210"/>
                <a:gd name="T7" fmla="*/ 219 h 237"/>
                <a:gd name="T8" fmla="*/ 26 w 210"/>
                <a:gd name="T9" fmla="*/ 219 h 237"/>
                <a:gd name="T10" fmla="*/ 17 w 210"/>
                <a:gd name="T11" fmla="*/ 211 h 237"/>
                <a:gd name="T12" fmla="*/ 17 w 210"/>
                <a:gd name="T13" fmla="*/ 79 h 237"/>
                <a:gd name="T14" fmla="*/ 143 w 210"/>
                <a:gd name="T15" fmla="*/ 79 h 237"/>
                <a:gd name="T16" fmla="*/ 149 w 210"/>
                <a:gd name="T17" fmla="*/ 73 h 237"/>
                <a:gd name="T18" fmla="*/ 149 w 210"/>
                <a:gd name="T19" fmla="*/ 68 h 237"/>
                <a:gd name="T20" fmla="*/ 143 w 210"/>
                <a:gd name="T21" fmla="*/ 62 h 237"/>
                <a:gd name="T22" fmla="*/ 143 w 210"/>
                <a:gd name="T23" fmla="*/ 62 h 237"/>
                <a:gd name="T24" fmla="*/ 143 w 210"/>
                <a:gd name="T25" fmla="*/ 62 h 237"/>
                <a:gd name="T26" fmla="*/ 17 w 210"/>
                <a:gd name="T27" fmla="*/ 62 h 237"/>
                <a:gd name="T28" fmla="*/ 17 w 210"/>
                <a:gd name="T29" fmla="*/ 27 h 237"/>
                <a:gd name="T30" fmla="*/ 26 w 210"/>
                <a:gd name="T31" fmla="*/ 18 h 237"/>
                <a:gd name="T32" fmla="*/ 204 w 210"/>
                <a:gd name="T33" fmla="*/ 18 h 237"/>
                <a:gd name="T34" fmla="*/ 210 w 210"/>
                <a:gd name="T35" fmla="*/ 12 h 237"/>
                <a:gd name="T36" fmla="*/ 210 w 210"/>
                <a:gd name="T37" fmla="*/ 7 h 237"/>
                <a:gd name="T38" fmla="*/ 204 w 210"/>
                <a:gd name="T39" fmla="*/ 0 h 237"/>
                <a:gd name="T40" fmla="*/ 26 w 210"/>
                <a:gd name="T41" fmla="*/ 0 h 237"/>
                <a:gd name="T42" fmla="*/ 0 w 210"/>
                <a:gd name="T43" fmla="*/ 27 h 237"/>
                <a:gd name="T44" fmla="*/ 0 w 210"/>
                <a:gd name="T45" fmla="*/ 211 h 237"/>
                <a:gd name="T46" fmla="*/ 26 w 210"/>
                <a:gd name="T47" fmla="*/ 237 h 237"/>
                <a:gd name="T48" fmla="*/ 194 w 210"/>
                <a:gd name="T4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 h="237">
                  <a:moveTo>
                    <a:pt x="194" y="237"/>
                  </a:moveTo>
                  <a:cubicBezTo>
                    <a:pt x="197" y="237"/>
                    <a:pt x="200" y="234"/>
                    <a:pt x="200" y="231"/>
                  </a:cubicBezTo>
                  <a:cubicBezTo>
                    <a:pt x="200" y="226"/>
                    <a:pt x="200" y="226"/>
                    <a:pt x="200" y="226"/>
                  </a:cubicBezTo>
                  <a:cubicBezTo>
                    <a:pt x="200" y="222"/>
                    <a:pt x="197" y="219"/>
                    <a:pt x="194" y="219"/>
                  </a:cubicBezTo>
                  <a:cubicBezTo>
                    <a:pt x="26" y="219"/>
                    <a:pt x="26" y="219"/>
                    <a:pt x="26" y="219"/>
                  </a:cubicBezTo>
                  <a:cubicBezTo>
                    <a:pt x="21" y="219"/>
                    <a:pt x="17" y="216"/>
                    <a:pt x="17" y="211"/>
                  </a:cubicBezTo>
                  <a:cubicBezTo>
                    <a:pt x="17" y="79"/>
                    <a:pt x="17" y="79"/>
                    <a:pt x="17" y="79"/>
                  </a:cubicBezTo>
                  <a:cubicBezTo>
                    <a:pt x="143" y="79"/>
                    <a:pt x="143" y="79"/>
                    <a:pt x="143" y="79"/>
                  </a:cubicBezTo>
                  <a:cubicBezTo>
                    <a:pt x="146" y="79"/>
                    <a:pt x="149" y="76"/>
                    <a:pt x="149" y="73"/>
                  </a:cubicBezTo>
                  <a:cubicBezTo>
                    <a:pt x="149" y="68"/>
                    <a:pt x="149" y="68"/>
                    <a:pt x="149" y="68"/>
                  </a:cubicBezTo>
                  <a:cubicBezTo>
                    <a:pt x="149" y="65"/>
                    <a:pt x="146" y="62"/>
                    <a:pt x="143" y="62"/>
                  </a:cubicBezTo>
                  <a:cubicBezTo>
                    <a:pt x="143" y="62"/>
                    <a:pt x="143" y="62"/>
                    <a:pt x="143" y="62"/>
                  </a:cubicBezTo>
                  <a:cubicBezTo>
                    <a:pt x="143" y="62"/>
                    <a:pt x="143" y="62"/>
                    <a:pt x="143" y="62"/>
                  </a:cubicBezTo>
                  <a:cubicBezTo>
                    <a:pt x="17" y="62"/>
                    <a:pt x="17" y="62"/>
                    <a:pt x="17" y="62"/>
                  </a:cubicBezTo>
                  <a:cubicBezTo>
                    <a:pt x="17" y="27"/>
                    <a:pt x="17" y="27"/>
                    <a:pt x="17" y="27"/>
                  </a:cubicBezTo>
                  <a:cubicBezTo>
                    <a:pt x="17" y="22"/>
                    <a:pt x="21" y="18"/>
                    <a:pt x="26" y="18"/>
                  </a:cubicBezTo>
                  <a:cubicBezTo>
                    <a:pt x="26" y="18"/>
                    <a:pt x="203" y="19"/>
                    <a:pt x="204" y="18"/>
                  </a:cubicBezTo>
                  <a:cubicBezTo>
                    <a:pt x="207" y="18"/>
                    <a:pt x="210" y="15"/>
                    <a:pt x="210" y="12"/>
                  </a:cubicBezTo>
                  <a:cubicBezTo>
                    <a:pt x="210" y="7"/>
                    <a:pt x="210" y="7"/>
                    <a:pt x="210" y="7"/>
                  </a:cubicBezTo>
                  <a:cubicBezTo>
                    <a:pt x="210" y="3"/>
                    <a:pt x="207" y="0"/>
                    <a:pt x="204" y="0"/>
                  </a:cubicBezTo>
                  <a:cubicBezTo>
                    <a:pt x="204" y="0"/>
                    <a:pt x="30" y="1"/>
                    <a:pt x="26" y="0"/>
                  </a:cubicBezTo>
                  <a:cubicBezTo>
                    <a:pt x="11" y="0"/>
                    <a:pt x="0" y="12"/>
                    <a:pt x="0" y="27"/>
                  </a:cubicBezTo>
                  <a:cubicBezTo>
                    <a:pt x="0" y="211"/>
                    <a:pt x="0" y="211"/>
                    <a:pt x="0" y="211"/>
                  </a:cubicBezTo>
                  <a:cubicBezTo>
                    <a:pt x="0" y="225"/>
                    <a:pt x="11" y="237"/>
                    <a:pt x="26" y="237"/>
                  </a:cubicBezTo>
                  <a:lnTo>
                    <a:pt x="194" y="237"/>
                  </a:ln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 name="Group 6"/>
          <p:cNvGrpSpPr/>
          <p:nvPr/>
        </p:nvGrpSpPr>
        <p:grpSpPr>
          <a:xfrm>
            <a:off x="4039463" y="1890812"/>
            <a:ext cx="649444" cy="651493"/>
            <a:chOff x="13009562" y="1322751"/>
            <a:chExt cx="2012950" cy="2019300"/>
          </a:xfrm>
        </p:grpSpPr>
        <p:sp>
          <p:nvSpPr>
            <p:cNvPr id="8" name="Freeform 9"/>
            <p:cNvSpPr>
              <a:spLocks/>
            </p:cNvSpPr>
            <p:nvPr/>
          </p:nvSpPr>
          <p:spPr bwMode="auto">
            <a:xfrm>
              <a:off x="13009562" y="1968864"/>
              <a:ext cx="730250" cy="1122363"/>
            </a:xfrm>
            <a:custGeom>
              <a:avLst/>
              <a:gdLst>
                <a:gd name="T0" fmla="*/ 101 w 102"/>
                <a:gd name="T1" fmla="*/ 72 h 156"/>
                <a:gd name="T2" fmla="*/ 97 w 102"/>
                <a:gd name="T3" fmla="*/ 9 h 156"/>
                <a:gd name="T4" fmla="*/ 93 w 102"/>
                <a:gd name="T5" fmla="*/ 2 h 156"/>
                <a:gd name="T6" fmla="*/ 85 w 102"/>
                <a:gd name="T7" fmla="*/ 2 h 156"/>
                <a:gd name="T8" fmla="*/ 28 w 102"/>
                <a:gd name="T9" fmla="*/ 30 h 156"/>
                <a:gd name="T10" fmla="*/ 24 w 102"/>
                <a:gd name="T11" fmla="*/ 41 h 156"/>
                <a:gd name="T12" fmla="*/ 36 w 102"/>
                <a:gd name="T13" fmla="*/ 45 h 156"/>
                <a:gd name="T14" fmla="*/ 67 w 102"/>
                <a:gd name="T15" fmla="*/ 30 h 156"/>
                <a:gd name="T16" fmla="*/ 2 w 102"/>
                <a:gd name="T17" fmla="*/ 142 h 156"/>
                <a:gd name="T18" fmla="*/ 2 w 102"/>
                <a:gd name="T19" fmla="*/ 151 h 156"/>
                <a:gd name="T20" fmla="*/ 9 w 102"/>
                <a:gd name="T21" fmla="*/ 156 h 156"/>
                <a:gd name="T22" fmla="*/ 71 w 102"/>
                <a:gd name="T23" fmla="*/ 156 h 156"/>
                <a:gd name="T24" fmla="*/ 80 w 102"/>
                <a:gd name="T25" fmla="*/ 147 h 156"/>
                <a:gd name="T26" fmla="*/ 71 w 102"/>
                <a:gd name="T27" fmla="*/ 138 h 156"/>
                <a:gd name="T28" fmla="*/ 25 w 102"/>
                <a:gd name="T29" fmla="*/ 138 h 156"/>
                <a:gd name="T30" fmla="*/ 82 w 102"/>
                <a:gd name="T31" fmla="*/ 40 h 156"/>
                <a:gd name="T32" fmla="*/ 84 w 102"/>
                <a:gd name="T33" fmla="*/ 73 h 156"/>
                <a:gd name="T34" fmla="*/ 93 w 102"/>
                <a:gd name="T35" fmla="*/ 81 h 156"/>
                <a:gd name="T36" fmla="*/ 93 w 102"/>
                <a:gd name="T37" fmla="*/ 81 h 156"/>
                <a:gd name="T38" fmla="*/ 101 w 102"/>
                <a:gd name="T39"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156">
                  <a:moveTo>
                    <a:pt x="101" y="72"/>
                  </a:moveTo>
                  <a:cubicBezTo>
                    <a:pt x="97" y="9"/>
                    <a:pt x="97" y="9"/>
                    <a:pt x="97" y="9"/>
                  </a:cubicBezTo>
                  <a:cubicBezTo>
                    <a:pt x="97" y="6"/>
                    <a:pt x="96" y="3"/>
                    <a:pt x="93" y="2"/>
                  </a:cubicBezTo>
                  <a:cubicBezTo>
                    <a:pt x="90" y="0"/>
                    <a:pt x="87" y="0"/>
                    <a:pt x="85" y="2"/>
                  </a:cubicBezTo>
                  <a:cubicBezTo>
                    <a:pt x="28" y="30"/>
                    <a:pt x="28" y="30"/>
                    <a:pt x="28" y="30"/>
                  </a:cubicBezTo>
                  <a:cubicBezTo>
                    <a:pt x="24" y="32"/>
                    <a:pt x="22" y="37"/>
                    <a:pt x="24" y="41"/>
                  </a:cubicBezTo>
                  <a:cubicBezTo>
                    <a:pt x="26" y="46"/>
                    <a:pt x="31" y="47"/>
                    <a:pt x="36" y="45"/>
                  </a:cubicBezTo>
                  <a:cubicBezTo>
                    <a:pt x="67" y="30"/>
                    <a:pt x="67" y="30"/>
                    <a:pt x="67" y="30"/>
                  </a:cubicBezTo>
                  <a:cubicBezTo>
                    <a:pt x="2" y="142"/>
                    <a:pt x="2" y="142"/>
                    <a:pt x="2" y="142"/>
                  </a:cubicBezTo>
                  <a:cubicBezTo>
                    <a:pt x="0" y="145"/>
                    <a:pt x="0" y="149"/>
                    <a:pt x="2" y="151"/>
                  </a:cubicBezTo>
                  <a:cubicBezTo>
                    <a:pt x="3" y="154"/>
                    <a:pt x="6" y="156"/>
                    <a:pt x="9" y="156"/>
                  </a:cubicBezTo>
                  <a:cubicBezTo>
                    <a:pt x="71" y="156"/>
                    <a:pt x="71" y="156"/>
                    <a:pt x="71" y="156"/>
                  </a:cubicBezTo>
                  <a:cubicBezTo>
                    <a:pt x="76" y="156"/>
                    <a:pt x="80" y="152"/>
                    <a:pt x="80" y="147"/>
                  </a:cubicBezTo>
                  <a:cubicBezTo>
                    <a:pt x="80" y="142"/>
                    <a:pt x="76" y="138"/>
                    <a:pt x="71" y="138"/>
                  </a:cubicBezTo>
                  <a:cubicBezTo>
                    <a:pt x="25" y="138"/>
                    <a:pt x="25" y="138"/>
                    <a:pt x="25" y="138"/>
                  </a:cubicBezTo>
                  <a:cubicBezTo>
                    <a:pt x="82" y="40"/>
                    <a:pt x="82" y="40"/>
                    <a:pt x="82" y="40"/>
                  </a:cubicBezTo>
                  <a:cubicBezTo>
                    <a:pt x="84" y="73"/>
                    <a:pt x="84" y="73"/>
                    <a:pt x="84" y="73"/>
                  </a:cubicBezTo>
                  <a:cubicBezTo>
                    <a:pt x="84" y="78"/>
                    <a:pt x="88" y="81"/>
                    <a:pt x="93" y="81"/>
                  </a:cubicBezTo>
                  <a:cubicBezTo>
                    <a:pt x="93" y="81"/>
                    <a:pt x="93" y="81"/>
                    <a:pt x="93" y="81"/>
                  </a:cubicBezTo>
                  <a:cubicBezTo>
                    <a:pt x="98" y="81"/>
                    <a:pt x="102" y="77"/>
                    <a:pt x="101" y="72"/>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10"/>
            <p:cNvSpPr>
              <a:spLocks/>
            </p:cNvSpPr>
            <p:nvPr/>
          </p:nvSpPr>
          <p:spPr bwMode="auto">
            <a:xfrm>
              <a:off x="13704887" y="2573701"/>
              <a:ext cx="1317625" cy="768350"/>
            </a:xfrm>
            <a:custGeom>
              <a:avLst/>
              <a:gdLst>
                <a:gd name="T0" fmla="*/ 183 w 184"/>
                <a:gd name="T1" fmla="*/ 58 h 107"/>
                <a:gd name="T2" fmla="*/ 152 w 184"/>
                <a:gd name="T3" fmla="*/ 6 h 107"/>
                <a:gd name="T4" fmla="*/ 140 w 184"/>
                <a:gd name="T5" fmla="*/ 3 h 107"/>
                <a:gd name="T6" fmla="*/ 137 w 184"/>
                <a:gd name="T7" fmla="*/ 15 h 107"/>
                <a:gd name="T8" fmla="*/ 160 w 184"/>
                <a:gd name="T9" fmla="*/ 54 h 107"/>
                <a:gd name="T10" fmla="*/ 38 w 184"/>
                <a:gd name="T11" fmla="*/ 54 h 107"/>
                <a:gd name="T12" fmla="*/ 66 w 184"/>
                <a:gd name="T13" fmla="*/ 35 h 107"/>
                <a:gd name="T14" fmla="*/ 69 w 184"/>
                <a:gd name="T15" fmla="*/ 23 h 107"/>
                <a:gd name="T16" fmla="*/ 57 w 184"/>
                <a:gd name="T17" fmla="*/ 21 h 107"/>
                <a:gd name="T18" fmla="*/ 4 w 184"/>
                <a:gd name="T19" fmla="*/ 56 h 107"/>
                <a:gd name="T20" fmla="*/ 0 w 184"/>
                <a:gd name="T21" fmla="*/ 63 h 107"/>
                <a:gd name="T22" fmla="*/ 4 w 184"/>
                <a:gd name="T23" fmla="*/ 70 h 107"/>
                <a:gd name="T24" fmla="*/ 57 w 184"/>
                <a:gd name="T25" fmla="*/ 105 h 107"/>
                <a:gd name="T26" fmla="*/ 61 w 184"/>
                <a:gd name="T27" fmla="*/ 107 h 107"/>
                <a:gd name="T28" fmla="*/ 69 w 184"/>
                <a:gd name="T29" fmla="*/ 103 h 107"/>
                <a:gd name="T30" fmla="*/ 66 w 184"/>
                <a:gd name="T31" fmla="*/ 91 h 107"/>
                <a:gd name="T32" fmla="*/ 38 w 184"/>
                <a:gd name="T33" fmla="*/ 72 h 107"/>
                <a:gd name="T34" fmla="*/ 175 w 184"/>
                <a:gd name="T35" fmla="*/ 72 h 107"/>
                <a:gd name="T36" fmla="*/ 183 w 184"/>
                <a:gd name="T37" fmla="*/ 67 h 107"/>
                <a:gd name="T38" fmla="*/ 183 w 184"/>
                <a:gd name="T39" fmla="*/ 5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07">
                  <a:moveTo>
                    <a:pt x="183" y="58"/>
                  </a:moveTo>
                  <a:cubicBezTo>
                    <a:pt x="152" y="6"/>
                    <a:pt x="152" y="6"/>
                    <a:pt x="152" y="6"/>
                  </a:cubicBezTo>
                  <a:cubicBezTo>
                    <a:pt x="150" y="2"/>
                    <a:pt x="144" y="0"/>
                    <a:pt x="140" y="3"/>
                  </a:cubicBezTo>
                  <a:cubicBezTo>
                    <a:pt x="136" y="5"/>
                    <a:pt x="135" y="11"/>
                    <a:pt x="137" y="15"/>
                  </a:cubicBezTo>
                  <a:cubicBezTo>
                    <a:pt x="160" y="54"/>
                    <a:pt x="160" y="54"/>
                    <a:pt x="160" y="54"/>
                  </a:cubicBezTo>
                  <a:cubicBezTo>
                    <a:pt x="38" y="54"/>
                    <a:pt x="38" y="54"/>
                    <a:pt x="38" y="54"/>
                  </a:cubicBezTo>
                  <a:cubicBezTo>
                    <a:pt x="66" y="35"/>
                    <a:pt x="66" y="35"/>
                    <a:pt x="66" y="35"/>
                  </a:cubicBezTo>
                  <a:cubicBezTo>
                    <a:pt x="70" y="32"/>
                    <a:pt x="71" y="27"/>
                    <a:pt x="69" y="23"/>
                  </a:cubicBezTo>
                  <a:cubicBezTo>
                    <a:pt x="66" y="19"/>
                    <a:pt x="61" y="18"/>
                    <a:pt x="57" y="21"/>
                  </a:cubicBezTo>
                  <a:cubicBezTo>
                    <a:pt x="4" y="56"/>
                    <a:pt x="4" y="56"/>
                    <a:pt x="4" y="56"/>
                  </a:cubicBezTo>
                  <a:cubicBezTo>
                    <a:pt x="2" y="57"/>
                    <a:pt x="0" y="60"/>
                    <a:pt x="0" y="63"/>
                  </a:cubicBezTo>
                  <a:cubicBezTo>
                    <a:pt x="0" y="66"/>
                    <a:pt x="2" y="69"/>
                    <a:pt x="4" y="70"/>
                  </a:cubicBezTo>
                  <a:cubicBezTo>
                    <a:pt x="57" y="105"/>
                    <a:pt x="57" y="105"/>
                    <a:pt x="57" y="105"/>
                  </a:cubicBezTo>
                  <a:cubicBezTo>
                    <a:pt x="58" y="106"/>
                    <a:pt x="60" y="107"/>
                    <a:pt x="61" y="107"/>
                  </a:cubicBezTo>
                  <a:cubicBezTo>
                    <a:pt x="64" y="107"/>
                    <a:pt x="67" y="105"/>
                    <a:pt x="69" y="103"/>
                  </a:cubicBezTo>
                  <a:cubicBezTo>
                    <a:pt x="71" y="99"/>
                    <a:pt x="70" y="93"/>
                    <a:pt x="66" y="91"/>
                  </a:cubicBezTo>
                  <a:cubicBezTo>
                    <a:pt x="38" y="72"/>
                    <a:pt x="38" y="72"/>
                    <a:pt x="38" y="72"/>
                  </a:cubicBezTo>
                  <a:cubicBezTo>
                    <a:pt x="175" y="72"/>
                    <a:pt x="175" y="72"/>
                    <a:pt x="175" y="72"/>
                  </a:cubicBezTo>
                  <a:cubicBezTo>
                    <a:pt x="178" y="72"/>
                    <a:pt x="181" y="70"/>
                    <a:pt x="183" y="67"/>
                  </a:cubicBezTo>
                  <a:cubicBezTo>
                    <a:pt x="184" y="65"/>
                    <a:pt x="184" y="61"/>
                    <a:pt x="183" y="58"/>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11"/>
            <p:cNvSpPr>
              <a:spLocks/>
            </p:cNvSpPr>
            <p:nvPr/>
          </p:nvSpPr>
          <p:spPr bwMode="auto">
            <a:xfrm>
              <a:off x="13696950" y="1322751"/>
              <a:ext cx="1017588" cy="1163638"/>
            </a:xfrm>
            <a:custGeom>
              <a:avLst/>
              <a:gdLst>
                <a:gd name="T0" fmla="*/ 5 w 142"/>
                <a:gd name="T1" fmla="*/ 78 h 162"/>
                <a:gd name="T2" fmla="*/ 17 w 142"/>
                <a:gd name="T3" fmla="*/ 75 h 162"/>
                <a:gd name="T4" fmla="*/ 45 w 142"/>
                <a:gd name="T5" fmla="*/ 27 h 162"/>
                <a:gd name="T6" fmla="*/ 106 w 142"/>
                <a:gd name="T7" fmla="*/ 133 h 162"/>
                <a:gd name="T8" fmla="*/ 76 w 142"/>
                <a:gd name="T9" fmla="*/ 118 h 162"/>
                <a:gd name="T10" fmla="*/ 64 w 142"/>
                <a:gd name="T11" fmla="*/ 122 h 162"/>
                <a:gd name="T12" fmla="*/ 68 w 142"/>
                <a:gd name="T13" fmla="*/ 134 h 162"/>
                <a:gd name="T14" fmla="*/ 124 w 142"/>
                <a:gd name="T15" fmla="*/ 162 h 162"/>
                <a:gd name="T16" fmla="*/ 128 w 142"/>
                <a:gd name="T17" fmla="*/ 162 h 162"/>
                <a:gd name="T18" fmla="*/ 133 w 142"/>
                <a:gd name="T19" fmla="*/ 161 h 162"/>
                <a:gd name="T20" fmla="*/ 137 w 142"/>
                <a:gd name="T21" fmla="*/ 154 h 162"/>
                <a:gd name="T22" fmla="*/ 141 w 142"/>
                <a:gd name="T23" fmla="*/ 91 h 162"/>
                <a:gd name="T24" fmla="*/ 133 w 142"/>
                <a:gd name="T25" fmla="*/ 82 h 162"/>
                <a:gd name="T26" fmla="*/ 124 w 142"/>
                <a:gd name="T27" fmla="*/ 90 h 162"/>
                <a:gd name="T28" fmla="*/ 122 w 142"/>
                <a:gd name="T29" fmla="*/ 124 h 162"/>
                <a:gd name="T30" fmla="*/ 52 w 142"/>
                <a:gd name="T31" fmla="*/ 5 h 162"/>
                <a:gd name="T32" fmla="*/ 45 w 142"/>
                <a:gd name="T33" fmla="*/ 0 h 162"/>
                <a:gd name="T34" fmla="*/ 45 w 142"/>
                <a:gd name="T35" fmla="*/ 0 h 162"/>
                <a:gd name="T36" fmla="*/ 37 w 142"/>
                <a:gd name="T37" fmla="*/ 5 h 162"/>
                <a:gd name="T38" fmla="*/ 2 w 142"/>
                <a:gd name="T39" fmla="*/ 66 h 162"/>
                <a:gd name="T40" fmla="*/ 5 w 142"/>
                <a:gd name="T41" fmla="*/ 7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2">
                  <a:moveTo>
                    <a:pt x="5" y="78"/>
                  </a:moveTo>
                  <a:cubicBezTo>
                    <a:pt x="10" y="80"/>
                    <a:pt x="15" y="79"/>
                    <a:pt x="17" y="75"/>
                  </a:cubicBezTo>
                  <a:cubicBezTo>
                    <a:pt x="45" y="27"/>
                    <a:pt x="45" y="27"/>
                    <a:pt x="45" y="27"/>
                  </a:cubicBezTo>
                  <a:cubicBezTo>
                    <a:pt x="106" y="133"/>
                    <a:pt x="106" y="133"/>
                    <a:pt x="106" y="133"/>
                  </a:cubicBezTo>
                  <a:cubicBezTo>
                    <a:pt x="76" y="118"/>
                    <a:pt x="76" y="118"/>
                    <a:pt x="76" y="118"/>
                  </a:cubicBezTo>
                  <a:cubicBezTo>
                    <a:pt x="71" y="116"/>
                    <a:pt x="66" y="117"/>
                    <a:pt x="64" y="122"/>
                  </a:cubicBezTo>
                  <a:cubicBezTo>
                    <a:pt x="62" y="126"/>
                    <a:pt x="64" y="131"/>
                    <a:pt x="68" y="134"/>
                  </a:cubicBezTo>
                  <a:cubicBezTo>
                    <a:pt x="124" y="162"/>
                    <a:pt x="124" y="162"/>
                    <a:pt x="124" y="162"/>
                  </a:cubicBezTo>
                  <a:cubicBezTo>
                    <a:pt x="126" y="162"/>
                    <a:pt x="127" y="162"/>
                    <a:pt x="128" y="162"/>
                  </a:cubicBezTo>
                  <a:cubicBezTo>
                    <a:pt x="130" y="162"/>
                    <a:pt x="131" y="162"/>
                    <a:pt x="133" y="161"/>
                  </a:cubicBezTo>
                  <a:cubicBezTo>
                    <a:pt x="135" y="160"/>
                    <a:pt x="137" y="157"/>
                    <a:pt x="137" y="154"/>
                  </a:cubicBezTo>
                  <a:cubicBezTo>
                    <a:pt x="141" y="91"/>
                    <a:pt x="141" y="91"/>
                    <a:pt x="141" y="91"/>
                  </a:cubicBezTo>
                  <a:cubicBezTo>
                    <a:pt x="142" y="86"/>
                    <a:pt x="138" y="82"/>
                    <a:pt x="133" y="82"/>
                  </a:cubicBezTo>
                  <a:cubicBezTo>
                    <a:pt x="128" y="82"/>
                    <a:pt x="124" y="85"/>
                    <a:pt x="124" y="90"/>
                  </a:cubicBezTo>
                  <a:cubicBezTo>
                    <a:pt x="122" y="124"/>
                    <a:pt x="122" y="124"/>
                    <a:pt x="122" y="124"/>
                  </a:cubicBezTo>
                  <a:cubicBezTo>
                    <a:pt x="52" y="5"/>
                    <a:pt x="52" y="5"/>
                    <a:pt x="52" y="5"/>
                  </a:cubicBezTo>
                  <a:cubicBezTo>
                    <a:pt x="51" y="2"/>
                    <a:pt x="48" y="0"/>
                    <a:pt x="45" y="0"/>
                  </a:cubicBezTo>
                  <a:cubicBezTo>
                    <a:pt x="45" y="0"/>
                    <a:pt x="45" y="0"/>
                    <a:pt x="45" y="0"/>
                  </a:cubicBezTo>
                  <a:cubicBezTo>
                    <a:pt x="42" y="0"/>
                    <a:pt x="39" y="2"/>
                    <a:pt x="37" y="5"/>
                  </a:cubicBezTo>
                  <a:cubicBezTo>
                    <a:pt x="2" y="66"/>
                    <a:pt x="2" y="66"/>
                    <a:pt x="2" y="66"/>
                  </a:cubicBezTo>
                  <a:cubicBezTo>
                    <a:pt x="0" y="70"/>
                    <a:pt x="1" y="76"/>
                    <a:pt x="5" y="78"/>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 name="Group 10"/>
          <p:cNvGrpSpPr/>
          <p:nvPr/>
        </p:nvGrpSpPr>
        <p:grpSpPr>
          <a:xfrm>
            <a:off x="1624367" y="1956549"/>
            <a:ext cx="604980" cy="537949"/>
            <a:chOff x="8775700" y="1322751"/>
            <a:chExt cx="2263775" cy="2012951"/>
          </a:xfrm>
        </p:grpSpPr>
        <p:sp>
          <p:nvSpPr>
            <p:cNvPr id="12" name="Freeform 12"/>
            <p:cNvSpPr>
              <a:spLocks noEditPoints="1"/>
            </p:cNvSpPr>
            <p:nvPr/>
          </p:nvSpPr>
          <p:spPr bwMode="auto">
            <a:xfrm>
              <a:off x="9620250" y="2753089"/>
              <a:ext cx="587375" cy="582613"/>
            </a:xfrm>
            <a:custGeom>
              <a:avLst/>
              <a:gdLst>
                <a:gd name="T0" fmla="*/ 41 w 82"/>
                <a:gd name="T1" fmla="*/ 81 h 81"/>
                <a:gd name="T2" fmla="*/ 0 w 82"/>
                <a:gd name="T3" fmla="*/ 41 h 81"/>
                <a:gd name="T4" fmla="*/ 41 w 82"/>
                <a:gd name="T5" fmla="*/ 0 h 81"/>
                <a:gd name="T6" fmla="*/ 82 w 82"/>
                <a:gd name="T7" fmla="*/ 41 h 81"/>
                <a:gd name="T8" fmla="*/ 41 w 82"/>
                <a:gd name="T9" fmla="*/ 81 h 81"/>
                <a:gd name="T10" fmla="*/ 41 w 82"/>
                <a:gd name="T11" fmla="*/ 19 h 81"/>
                <a:gd name="T12" fmla="*/ 20 w 82"/>
                <a:gd name="T13" fmla="*/ 41 h 81"/>
                <a:gd name="T14" fmla="*/ 41 w 82"/>
                <a:gd name="T15" fmla="*/ 62 h 81"/>
                <a:gd name="T16" fmla="*/ 62 w 82"/>
                <a:gd name="T17" fmla="*/ 41 h 81"/>
                <a:gd name="T18" fmla="*/ 41 w 82"/>
                <a:gd name="T19" fmla="*/ 1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81"/>
                  </a:moveTo>
                  <a:cubicBezTo>
                    <a:pt x="19" y="81"/>
                    <a:pt x="0" y="63"/>
                    <a:pt x="0" y="41"/>
                  </a:cubicBezTo>
                  <a:cubicBezTo>
                    <a:pt x="0" y="18"/>
                    <a:pt x="19" y="0"/>
                    <a:pt x="41" y="0"/>
                  </a:cubicBezTo>
                  <a:cubicBezTo>
                    <a:pt x="64" y="0"/>
                    <a:pt x="82" y="18"/>
                    <a:pt x="82" y="41"/>
                  </a:cubicBezTo>
                  <a:cubicBezTo>
                    <a:pt x="82" y="63"/>
                    <a:pt x="64" y="81"/>
                    <a:pt x="41" y="81"/>
                  </a:cubicBezTo>
                  <a:close/>
                  <a:moveTo>
                    <a:pt x="41" y="19"/>
                  </a:moveTo>
                  <a:cubicBezTo>
                    <a:pt x="29" y="19"/>
                    <a:pt x="20" y="29"/>
                    <a:pt x="20" y="41"/>
                  </a:cubicBezTo>
                  <a:cubicBezTo>
                    <a:pt x="20" y="52"/>
                    <a:pt x="29" y="62"/>
                    <a:pt x="41" y="62"/>
                  </a:cubicBezTo>
                  <a:cubicBezTo>
                    <a:pt x="53" y="62"/>
                    <a:pt x="62" y="52"/>
                    <a:pt x="62" y="41"/>
                  </a:cubicBezTo>
                  <a:cubicBezTo>
                    <a:pt x="62" y="29"/>
                    <a:pt x="53" y="19"/>
                    <a:pt x="41" y="19"/>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3"/>
            <p:cNvSpPr>
              <a:spLocks noEditPoints="1"/>
            </p:cNvSpPr>
            <p:nvPr/>
          </p:nvSpPr>
          <p:spPr bwMode="auto">
            <a:xfrm>
              <a:off x="8775700" y="1322751"/>
              <a:ext cx="2263775" cy="1436688"/>
            </a:xfrm>
            <a:custGeom>
              <a:avLst/>
              <a:gdLst>
                <a:gd name="T0" fmla="*/ 276 w 316"/>
                <a:gd name="T1" fmla="*/ 0 h 200"/>
                <a:gd name="T2" fmla="*/ 235 w 316"/>
                <a:gd name="T3" fmla="*/ 41 h 200"/>
                <a:gd name="T4" fmla="*/ 266 w 316"/>
                <a:gd name="T5" fmla="*/ 80 h 200"/>
                <a:gd name="T6" fmla="*/ 266 w 316"/>
                <a:gd name="T7" fmla="*/ 100 h 200"/>
                <a:gd name="T8" fmla="*/ 235 w 316"/>
                <a:gd name="T9" fmla="*/ 130 h 200"/>
                <a:gd name="T10" fmla="*/ 169 w 316"/>
                <a:gd name="T11" fmla="*/ 130 h 200"/>
                <a:gd name="T12" fmla="*/ 169 w 316"/>
                <a:gd name="T13" fmla="*/ 80 h 200"/>
                <a:gd name="T14" fmla="*/ 200 w 316"/>
                <a:gd name="T15" fmla="*/ 41 h 200"/>
                <a:gd name="T16" fmla="*/ 159 w 316"/>
                <a:gd name="T17" fmla="*/ 0 h 200"/>
                <a:gd name="T18" fmla="*/ 118 w 316"/>
                <a:gd name="T19" fmla="*/ 41 h 200"/>
                <a:gd name="T20" fmla="*/ 149 w 316"/>
                <a:gd name="T21" fmla="*/ 80 h 200"/>
                <a:gd name="T22" fmla="*/ 149 w 316"/>
                <a:gd name="T23" fmla="*/ 130 h 200"/>
                <a:gd name="T24" fmla="*/ 82 w 316"/>
                <a:gd name="T25" fmla="*/ 130 h 200"/>
                <a:gd name="T26" fmla="*/ 51 w 316"/>
                <a:gd name="T27" fmla="*/ 100 h 200"/>
                <a:gd name="T28" fmla="*/ 51 w 316"/>
                <a:gd name="T29" fmla="*/ 80 h 200"/>
                <a:gd name="T30" fmla="*/ 82 w 316"/>
                <a:gd name="T31" fmla="*/ 41 h 200"/>
                <a:gd name="T32" fmla="*/ 41 w 316"/>
                <a:gd name="T33" fmla="*/ 0 h 200"/>
                <a:gd name="T34" fmla="*/ 0 w 316"/>
                <a:gd name="T35" fmla="*/ 41 h 200"/>
                <a:gd name="T36" fmla="*/ 31 w 316"/>
                <a:gd name="T37" fmla="*/ 80 h 200"/>
                <a:gd name="T38" fmla="*/ 31 w 316"/>
                <a:gd name="T39" fmla="*/ 100 h 200"/>
                <a:gd name="T40" fmla="*/ 82 w 316"/>
                <a:gd name="T41" fmla="*/ 151 h 200"/>
                <a:gd name="T42" fmla="*/ 149 w 316"/>
                <a:gd name="T43" fmla="*/ 151 h 200"/>
                <a:gd name="T44" fmla="*/ 149 w 316"/>
                <a:gd name="T45" fmla="*/ 200 h 200"/>
                <a:gd name="T46" fmla="*/ 159 w 316"/>
                <a:gd name="T47" fmla="*/ 199 h 200"/>
                <a:gd name="T48" fmla="*/ 169 w 316"/>
                <a:gd name="T49" fmla="*/ 200 h 200"/>
                <a:gd name="T50" fmla="*/ 169 w 316"/>
                <a:gd name="T51" fmla="*/ 151 h 200"/>
                <a:gd name="T52" fmla="*/ 235 w 316"/>
                <a:gd name="T53" fmla="*/ 151 h 200"/>
                <a:gd name="T54" fmla="*/ 286 w 316"/>
                <a:gd name="T55" fmla="*/ 100 h 200"/>
                <a:gd name="T56" fmla="*/ 286 w 316"/>
                <a:gd name="T57" fmla="*/ 80 h 200"/>
                <a:gd name="T58" fmla="*/ 316 w 316"/>
                <a:gd name="T59" fmla="*/ 41 h 200"/>
                <a:gd name="T60" fmla="*/ 276 w 316"/>
                <a:gd name="T61" fmla="*/ 0 h 200"/>
                <a:gd name="T62" fmla="*/ 41 w 316"/>
                <a:gd name="T63" fmla="*/ 61 h 200"/>
                <a:gd name="T64" fmla="*/ 21 w 316"/>
                <a:gd name="T65" fmla="*/ 41 h 200"/>
                <a:gd name="T66" fmla="*/ 41 w 316"/>
                <a:gd name="T67" fmla="*/ 20 h 200"/>
                <a:gd name="T68" fmla="*/ 61 w 316"/>
                <a:gd name="T69" fmla="*/ 41 h 200"/>
                <a:gd name="T70" fmla="*/ 41 w 316"/>
                <a:gd name="T71" fmla="*/ 61 h 200"/>
                <a:gd name="T72" fmla="*/ 159 w 316"/>
                <a:gd name="T73" fmla="*/ 61 h 200"/>
                <a:gd name="T74" fmla="*/ 138 w 316"/>
                <a:gd name="T75" fmla="*/ 41 h 200"/>
                <a:gd name="T76" fmla="*/ 159 w 316"/>
                <a:gd name="T77" fmla="*/ 20 h 200"/>
                <a:gd name="T78" fmla="*/ 179 w 316"/>
                <a:gd name="T79" fmla="*/ 41 h 200"/>
                <a:gd name="T80" fmla="*/ 159 w 316"/>
                <a:gd name="T81" fmla="*/ 61 h 200"/>
                <a:gd name="T82" fmla="*/ 276 w 316"/>
                <a:gd name="T83" fmla="*/ 61 h 200"/>
                <a:gd name="T84" fmla="*/ 255 w 316"/>
                <a:gd name="T85" fmla="*/ 41 h 200"/>
                <a:gd name="T86" fmla="*/ 276 w 316"/>
                <a:gd name="T87" fmla="*/ 20 h 200"/>
                <a:gd name="T88" fmla="*/ 296 w 316"/>
                <a:gd name="T89" fmla="*/ 41 h 200"/>
                <a:gd name="T90" fmla="*/ 276 w 316"/>
                <a:gd name="T91"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6" h="200">
                  <a:moveTo>
                    <a:pt x="276" y="0"/>
                  </a:moveTo>
                  <a:cubicBezTo>
                    <a:pt x="253" y="0"/>
                    <a:pt x="235" y="18"/>
                    <a:pt x="235" y="41"/>
                  </a:cubicBezTo>
                  <a:cubicBezTo>
                    <a:pt x="235" y="60"/>
                    <a:pt x="248" y="75"/>
                    <a:pt x="266" y="80"/>
                  </a:cubicBezTo>
                  <a:cubicBezTo>
                    <a:pt x="266" y="80"/>
                    <a:pt x="266" y="99"/>
                    <a:pt x="266" y="100"/>
                  </a:cubicBezTo>
                  <a:cubicBezTo>
                    <a:pt x="266" y="117"/>
                    <a:pt x="252" y="130"/>
                    <a:pt x="235" y="130"/>
                  </a:cubicBezTo>
                  <a:cubicBezTo>
                    <a:pt x="169" y="130"/>
                    <a:pt x="169" y="130"/>
                    <a:pt x="169" y="130"/>
                  </a:cubicBezTo>
                  <a:cubicBezTo>
                    <a:pt x="169" y="80"/>
                    <a:pt x="169" y="80"/>
                    <a:pt x="169" y="80"/>
                  </a:cubicBezTo>
                  <a:cubicBezTo>
                    <a:pt x="187" y="75"/>
                    <a:pt x="200" y="60"/>
                    <a:pt x="200" y="41"/>
                  </a:cubicBezTo>
                  <a:cubicBezTo>
                    <a:pt x="200" y="18"/>
                    <a:pt x="181" y="0"/>
                    <a:pt x="159" y="0"/>
                  </a:cubicBezTo>
                  <a:cubicBezTo>
                    <a:pt x="136" y="0"/>
                    <a:pt x="118" y="18"/>
                    <a:pt x="118" y="41"/>
                  </a:cubicBezTo>
                  <a:cubicBezTo>
                    <a:pt x="118" y="60"/>
                    <a:pt x="131" y="75"/>
                    <a:pt x="149" y="80"/>
                  </a:cubicBezTo>
                  <a:cubicBezTo>
                    <a:pt x="149" y="130"/>
                    <a:pt x="149" y="130"/>
                    <a:pt x="149" y="130"/>
                  </a:cubicBezTo>
                  <a:cubicBezTo>
                    <a:pt x="82" y="130"/>
                    <a:pt x="82" y="130"/>
                    <a:pt x="82" y="130"/>
                  </a:cubicBezTo>
                  <a:cubicBezTo>
                    <a:pt x="65" y="130"/>
                    <a:pt x="51" y="117"/>
                    <a:pt x="51" y="100"/>
                  </a:cubicBezTo>
                  <a:cubicBezTo>
                    <a:pt x="51" y="99"/>
                    <a:pt x="51" y="80"/>
                    <a:pt x="51" y="80"/>
                  </a:cubicBezTo>
                  <a:cubicBezTo>
                    <a:pt x="69" y="75"/>
                    <a:pt x="82" y="60"/>
                    <a:pt x="82" y="41"/>
                  </a:cubicBezTo>
                  <a:cubicBezTo>
                    <a:pt x="82" y="18"/>
                    <a:pt x="63" y="0"/>
                    <a:pt x="41" y="0"/>
                  </a:cubicBezTo>
                  <a:cubicBezTo>
                    <a:pt x="19" y="0"/>
                    <a:pt x="0" y="18"/>
                    <a:pt x="0" y="41"/>
                  </a:cubicBezTo>
                  <a:cubicBezTo>
                    <a:pt x="0" y="60"/>
                    <a:pt x="13" y="75"/>
                    <a:pt x="31" y="80"/>
                  </a:cubicBezTo>
                  <a:cubicBezTo>
                    <a:pt x="31" y="80"/>
                    <a:pt x="31" y="99"/>
                    <a:pt x="31" y="100"/>
                  </a:cubicBezTo>
                  <a:cubicBezTo>
                    <a:pt x="31" y="128"/>
                    <a:pt x="54" y="151"/>
                    <a:pt x="82" y="151"/>
                  </a:cubicBezTo>
                  <a:cubicBezTo>
                    <a:pt x="149" y="151"/>
                    <a:pt x="149" y="151"/>
                    <a:pt x="149" y="151"/>
                  </a:cubicBezTo>
                  <a:cubicBezTo>
                    <a:pt x="149" y="200"/>
                    <a:pt x="149" y="200"/>
                    <a:pt x="149" y="200"/>
                  </a:cubicBezTo>
                  <a:cubicBezTo>
                    <a:pt x="152" y="199"/>
                    <a:pt x="156" y="199"/>
                    <a:pt x="159" y="199"/>
                  </a:cubicBezTo>
                  <a:cubicBezTo>
                    <a:pt x="163" y="199"/>
                    <a:pt x="166" y="199"/>
                    <a:pt x="169" y="200"/>
                  </a:cubicBezTo>
                  <a:cubicBezTo>
                    <a:pt x="169" y="151"/>
                    <a:pt x="169" y="151"/>
                    <a:pt x="169" y="151"/>
                  </a:cubicBezTo>
                  <a:cubicBezTo>
                    <a:pt x="235" y="151"/>
                    <a:pt x="235" y="151"/>
                    <a:pt x="235" y="151"/>
                  </a:cubicBezTo>
                  <a:cubicBezTo>
                    <a:pt x="263" y="151"/>
                    <a:pt x="286" y="128"/>
                    <a:pt x="286" y="100"/>
                  </a:cubicBezTo>
                  <a:cubicBezTo>
                    <a:pt x="286" y="99"/>
                    <a:pt x="286" y="80"/>
                    <a:pt x="286" y="80"/>
                  </a:cubicBezTo>
                  <a:cubicBezTo>
                    <a:pt x="303" y="75"/>
                    <a:pt x="316" y="60"/>
                    <a:pt x="316" y="41"/>
                  </a:cubicBezTo>
                  <a:cubicBezTo>
                    <a:pt x="316" y="18"/>
                    <a:pt x="298" y="0"/>
                    <a:pt x="276" y="0"/>
                  </a:cubicBezTo>
                  <a:close/>
                  <a:moveTo>
                    <a:pt x="41" y="61"/>
                  </a:moveTo>
                  <a:cubicBezTo>
                    <a:pt x="30" y="61"/>
                    <a:pt x="21" y="52"/>
                    <a:pt x="21" y="41"/>
                  </a:cubicBezTo>
                  <a:cubicBezTo>
                    <a:pt x="21" y="29"/>
                    <a:pt x="30" y="20"/>
                    <a:pt x="41" y="20"/>
                  </a:cubicBezTo>
                  <a:cubicBezTo>
                    <a:pt x="52" y="20"/>
                    <a:pt x="61" y="29"/>
                    <a:pt x="61" y="41"/>
                  </a:cubicBezTo>
                  <a:cubicBezTo>
                    <a:pt x="61" y="52"/>
                    <a:pt x="52" y="61"/>
                    <a:pt x="41" y="61"/>
                  </a:cubicBezTo>
                  <a:close/>
                  <a:moveTo>
                    <a:pt x="159" y="61"/>
                  </a:moveTo>
                  <a:cubicBezTo>
                    <a:pt x="148" y="61"/>
                    <a:pt x="138" y="52"/>
                    <a:pt x="138" y="41"/>
                  </a:cubicBezTo>
                  <a:cubicBezTo>
                    <a:pt x="138" y="29"/>
                    <a:pt x="148" y="20"/>
                    <a:pt x="159" y="20"/>
                  </a:cubicBezTo>
                  <a:cubicBezTo>
                    <a:pt x="170" y="20"/>
                    <a:pt x="179" y="29"/>
                    <a:pt x="179" y="41"/>
                  </a:cubicBezTo>
                  <a:cubicBezTo>
                    <a:pt x="179" y="52"/>
                    <a:pt x="170" y="61"/>
                    <a:pt x="159" y="61"/>
                  </a:cubicBezTo>
                  <a:close/>
                  <a:moveTo>
                    <a:pt x="276" y="61"/>
                  </a:moveTo>
                  <a:cubicBezTo>
                    <a:pt x="265" y="61"/>
                    <a:pt x="255" y="52"/>
                    <a:pt x="255" y="41"/>
                  </a:cubicBezTo>
                  <a:cubicBezTo>
                    <a:pt x="255" y="29"/>
                    <a:pt x="265" y="20"/>
                    <a:pt x="276" y="20"/>
                  </a:cubicBezTo>
                  <a:cubicBezTo>
                    <a:pt x="287" y="20"/>
                    <a:pt x="296" y="29"/>
                    <a:pt x="296" y="41"/>
                  </a:cubicBezTo>
                  <a:cubicBezTo>
                    <a:pt x="296" y="52"/>
                    <a:pt x="287" y="61"/>
                    <a:pt x="276" y="61"/>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5" name="Rectangle 14"/>
          <p:cNvSpPr/>
          <p:nvPr/>
        </p:nvSpPr>
        <p:spPr>
          <a:xfrm>
            <a:off x="3353524" y="989390"/>
            <a:ext cx="2183912" cy="512839"/>
          </a:xfrm>
          <a:prstGeom prst="rect">
            <a:avLst/>
          </a:prstGeom>
          <a:solidFill>
            <a:schemeClr val="bg1">
              <a:lumMod val="95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(2) Apps</a:t>
            </a:r>
            <a:endParaRPr lang="en-US" sz="1600" dirty="0">
              <a:solidFill>
                <a:srgbClr val="333333"/>
              </a:solidFill>
            </a:endParaRPr>
          </a:p>
        </p:txBody>
      </p:sp>
      <p:sp>
        <p:nvSpPr>
          <p:cNvPr id="16" name="Rectangle 15"/>
          <p:cNvSpPr/>
          <p:nvPr/>
        </p:nvSpPr>
        <p:spPr>
          <a:xfrm>
            <a:off x="5858516" y="983519"/>
            <a:ext cx="2183912" cy="512839"/>
          </a:xfrm>
          <a:prstGeom prst="rect">
            <a:avLst/>
          </a:prstGeom>
          <a:solidFill>
            <a:schemeClr val="bg1">
              <a:lumMod val="95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(3) Business Process</a:t>
            </a:r>
            <a:endParaRPr lang="en-US" sz="1600" dirty="0">
              <a:solidFill>
                <a:srgbClr val="333333"/>
              </a:solidFill>
            </a:endParaRPr>
          </a:p>
        </p:txBody>
      </p:sp>
      <p:sp>
        <p:nvSpPr>
          <p:cNvPr id="17" name="Rectangle 16"/>
          <p:cNvSpPr/>
          <p:nvPr/>
        </p:nvSpPr>
        <p:spPr>
          <a:xfrm>
            <a:off x="848532" y="2948819"/>
            <a:ext cx="2183912" cy="512839"/>
          </a:xfrm>
          <a:prstGeom prst="rect">
            <a:avLst/>
          </a:prstGeom>
          <a:solidFill>
            <a:schemeClr val="bg1">
              <a:lumMod val="95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ASO</a:t>
            </a:r>
            <a:endParaRPr lang="en-US" sz="1600" dirty="0">
              <a:solidFill>
                <a:srgbClr val="333333"/>
              </a:solidFill>
            </a:endParaRPr>
          </a:p>
        </p:txBody>
      </p:sp>
      <p:sp>
        <p:nvSpPr>
          <p:cNvPr id="18" name="Rectangle 17"/>
          <p:cNvSpPr/>
          <p:nvPr/>
        </p:nvSpPr>
        <p:spPr>
          <a:xfrm>
            <a:off x="3353524" y="2948819"/>
            <a:ext cx="2183912" cy="512839"/>
          </a:xfrm>
          <a:prstGeom prst="rect">
            <a:avLst/>
          </a:prstGeom>
          <a:solidFill>
            <a:schemeClr val="bg1">
              <a:lumMod val="95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ARA</a:t>
            </a:r>
            <a:endParaRPr lang="en-US" sz="1600" dirty="0">
              <a:solidFill>
                <a:srgbClr val="333333"/>
              </a:solidFill>
            </a:endParaRPr>
          </a:p>
        </p:txBody>
      </p:sp>
      <p:sp>
        <p:nvSpPr>
          <p:cNvPr id="19" name="Rectangle 18"/>
          <p:cNvSpPr/>
          <p:nvPr/>
        </p:nvSpPr>
        <p:spPr>
          <a:xfrm>
            <a:off x="5858516" y="2948819"/>
            <a:ext cx="2183912" cy="512839"/>
          </a:xfrm>
          <a:prstGeom prst="rect">
            <a:avLst/>
          </a:prstGeom>
          <a:solidFill>
            <a:schemeClr val="bg1">
              <a:lumMod val="95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AWA</a:t>
            </a:r>
            <a:endParaRPr lang="en-US" sz="1600" dirty="0">
              <a:solidFill>
                <a:srgbClr val="333333"/>
              </a:solidFill>
            </a:endParaRPr>
          </a:p>
        </p:txBody>
      </p:sp>
      <p:sp>
        <p:nvSpPr>
          <p:cNvPr id="22" name="Title 7"/>
          <p:cNvSpPr txBox="1">
            <a:spLocks/>
          </p:cNvSpPr>
          <p:nvPr/>
        </p:nvSpPr>
        <p:spPr>
          <a:xfrm>
            <a:off x="348032" y="340718"/>
            <a:ext cx="8280000" cy="290849"/>
          </a:xfrm>
          <a:prstGeom prst="rect">
            <a:avLst/>
          </a:prstGeom>
        </p:spPr>
        <p:txBody>
          <a:bodyPr/>
          <a:lstStyle>
            <a:lvl1pPr algn="l" defTabSz="457200" rtl="0" eaLnBrk="1" latinLnBrk="0" hangingPunct="1">
              <a:lnSpc>
                <a:spcPct val="90000"/>
              </a:lnSpc>
              <a:spcBef>
                <a:spcPts val="0"/>
              </a:spcBef>
              <a:buNone/>
              <a:defRPr sz="2100" b="1" i="0" kern="1200" spc="-20" baseline="0">
                <a:solidFill>
                  <a:srgbClr val="333333"/>
                </a:solidFill>
                <a:latin typeface="Arial"/>
                <a:ea typeface="+mj-ea"/>
                <a:cs typeface="Arial"/>
              </a:defRPr>
            </a:lvl1pPr>
          </a:lstStyle>
          <a:p>
            <a:r>
              <a:rPr lang="en-GB" dirty="0" smtClean="0"/>
              <a:t>Automation: </a:t>
            </a:r>
            <a:r>
              <a:rPr lang="en-GB" b="0" dirty="0" smtClean="0"/>
              <a:t>Yesterday</a:t>
            </a:r>
            <a:endParaRPr lang="en-GB" sz="1600" b="0" dirty="0"/>
          </a:p>
        </p:txBody>
      </p:sp>
      <p:grpSp>
        <p:nvGrpSpPr>
          <p:cNvPr id="21" name="Group 20"/>
          <p:cNvGrpSpPr/>
          <p:nvPr/>
        </p:nvGrpSpPr>
        <p:grpSpPr>
          <a:xfrm>
            <a:off x="690138" y="3606725"/>
            <a:ext cx="7510608" cy="498905"/>
            <a:chOff x="690138" y="3606725"/>
            <a:chExt cx="7510608" cy="498905"/>
          </a:xfrm>
        </p:grpSpPr>
        <p:sp>
          <p:nvSpPr>
            <p:cNvPr id="24" name="Rectangle 23"/>
            <p:cNvSpPr/>
            <p:nvPr/>
          </p:nvSpPr>
          <p:spPr>
            <a:xfrm>
              <a:off x="690138" y="3606725"/>
              <a:ext cx="7510608" cy="498905"/>
            </a:xfrm>
            <a:prstGeom prst="rect">
              <a:avLst/>
            </a:prstGeom>
            <a:solidFill>
              <a:srgbClr val="BFBFBF"/>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endParaRPr lang="en-US" sz="1600" dirty="0">
                <a:solidFill>
                  <a:srgbClr val="333333"/>
                </a:solidFill>
              </a:endParaRPr>
            </a:p>
          </p:txBody>
        </p:sp>
        <p:sp>
          <p:nvSpPr>
            <p:cNvPr id="20" name="Rectangle 19"/>
            <p:cNvSpPr/>
            <p:nvPr/>
          </p:nvSpPr>
          <p:spPr>
            <a:xfrm>
              <a:off x="3143407" y="3669402"/>
              <a:ext cx="2763610" cy="369332"/>
            </a:xfrm>
            <a:prstGeom prst="rect">
              <a:avLst/>
            </a:prstGeom>
          </p:spPr>
          <p:txBody>
            <a:bodyPr wrap="none">
              <a:spAutoFit/>
            </a:bodyPr>
            <a:lstStyle/>
            <a:p>
              <a:pPr algn="ctr"/>
              <a:r>
                <a:rPr lang="en-US" dirty="0">
                  <a:solidFill>
                    <a:srgbClr val="333333"/>
                  </a:solidFill>
                </a:rPr>
                <a:t>One Automation Platform</a:t>
              </a:r>
            </a:p>
          </p:txBody>
        </p:sp>
      </p:grpSp>
    </p:spTree>
    <p:extLst>
      <p:ext uri="{BB962C8B-B14F-4D97-AF65-F5344CB8AC3E}">
        <p14:creationId xmlns:p14="http://schemas.microsoft.com/office/powerpoint/2010/main" val="14727090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48532" y="989390"/>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(1) Infrastructure</a:t>
            </a:r>
            <a:endParaRPr lang="en-US" sz="1600" dirty="0">
              <a:solidFill>
                <a:srgbClr val="333333"/>
              </a:solidFill>
            </a:endParaRPr>
          </a:p>
        </p:txBody>
      </p:sp>
      <p:grpSp>
        <p:nvGrpSpPr>
          <p:cNvPr id="2" name="Group 1"/>
          <p:cNvGrpSpPr/>
          <p:nvPr/>
        </p:nvGrpSpPr>
        <p:grpSpPr>
          <a:xfrm>
            <a:off x="6707699" y="1941775"/>
            <a:ext cx="813854" cy="549569"/>
            <a:chOff x="4964112" y="1473564"/>
            <a:chExt cx="2522538" cy="1703388"/>
          </a:xfrm>
        </p:grpSpPr>
        <p:sp>
          <p:nvSpPr>
            <p:cNvPr id="3" name="Freeform 5"/>
            <p:cNvSpPr>
              <a:spLocks noEditPoints="1"/>
            </p:cNvSpPr>
            <p:nvPr/>
          </p:nvSpPr>
          <p:spPr bwMode="auto">
            <a:xfrm>
              <a:off x="6238875" y="1926001"/>
              <a:ext cx="817563" cy="819150"/>
            </a:xfrm>
            <a:custGeom>
              <a:avLst/>
              <a:gdLst>
                <a:gd name="T0" fmla="*/ 95 w 114"/>
                <a:gd name="T1" fmla="*/ 23 h 114"/>
                <a:gd name="T2" fmla="*/ 23 w 114"/>
                <a:gd name="T3" fmla="*/ 19 h 114"/>
                <a:gd name="T4" fmla="*/ 19 w 114"/>
                <a:gd name="T5" fmla="*/ 91 h 114"/>
                <a:gd name="T6" fmla="*/ 91 w 114"/>
                <a:gd name="T7" fmla="*/ 95 h 114"/>
                <a:gd name="T8" fmla="*/ 95 w 114"/>
                <a:gd name="T9" fmla="*/ 23 h 114"/>
                <a:gd name="T10" fmla="*/ 30 w 114"/>
                <a:gd name="T11" fmla="*/ 81 h 114"/>
                <a:gd name="T12" fmla="*/ 33 w 114"/>
                <a:gd name="T13" fmla="*/ 30 h 114"/>
                <a:gd name="T14" fmla="*/ 84 w 114"/>
                <a:gd name="T15" fmla="*/ 33 h 114"/>
                <a:gd name="T16" fmla="*/ 81 w 114"/>
                <a:gd name="T17" fmla="*/ 84 h 114"/>
                <a:gd name="T18" fmla="*/ 30 w 114"/>
                <a:gd name="T19" fmla="*/ 8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95" y="23"/>
                  </a:moveTo>
                  <a:cubicBezTo>
                    <a:pt x="76" y="2"/>
                    <a:pt x="44" y="0"/>
                    <a:pt x="23" y="19"/>
                  </a:cubicBezTo>
                  <a:cubicBezTo>
                    <a:pt x="2" y="38"/>
                    <a:pt x="0" y="70"/>
                    <a:pt x="19" y="91"/>
                  </a:cubicBezTo>
                  <a:cubicBezTo>
                    <a:pt x="38" y="112"/>
                    <a:pt x="70" y="114"/>
                    <a:pt x="91" y="95"/>
                  </a:cubicBezTo>
                  <a:cubicBezTo>
                    <a:pt x="112" y="76"/>
                    <a:pt x="114" y="44"/>
                    <a:pt x="95" y="23"/>
                  </a:cubicBezTo>
                  <a:close/>
                  <a:moveTo>
                    <a:pt x="30" y="81"/>
                  </a:moveTo>
                  <a:cubicBezTo>
                    <a:pt x="17" y="66"/>
                    <a:pt x="18" y="43"/>
                    <a:pt x="33" y="30"/>
                  </a:cubicBezTo>
                  <a:cubicBezTo>
                    <a:pt x="48" y="17"/>
                    <a:pt x="71" y="18"/>
                    <a:pt x="84" y="33"/>
                  </a:cubicBezTo>
                  <a:cubicBezTo>
                    <a:pt x="98" y="48"/>
                    <a:pt x="96" y="71"/>
                    <a:pt x="81" y="84"/>
                  </a:cubicBezTo>
                  <a:cubicBezTo>
                    <a:pt x="66" y="98"/>
                    <a:pt x="43" y="96"/>
                    <a:pt x="30" y="81"/>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 name="Freeform 6"/>
            <p:cNvSpPr>
              <a:spLocks noEditPoints="1"/>
            </p:cNvSpPr>
            <p:nvPr/>
          </p:nvSpPr>
          <p:spPr bwMode="auto">
            <a:xfrm>
              <a:off x="5810250" y="1495789"/>
              <a:ext cx="1676400" cy="1681163"/>
            </a:xfrm>
            <a:custGeom>
              <a:avLst/>
              <a:gdLst>
                <a:gd name="T0" fmla="*/ 192 w 234"/>
                <a:gd name="T1" fmla="*/ 161 h 234"/>
                <a:gd name="T2" fmla="*/ 198 w 234"/>
                <a:gd name="T3" fmla="*/ 149 h 234"/>
                <a:gd name="T4" fmla="*/ 233 w 234"/>
                <a:gd name="T5" fmla="*/ 127 h 234"/>
                <a:gd name="T6" fmla="*/ 205 w 234"/>
                <a:gd name="T7" fmla="*/ 99 h 234"/>
                <a:gd name="T8" fmla="*/ 201 w 234"/>
                <a:gd name="T9" fmla="*/ 94 h 234"/>
                <a:gd name="T10" fmla="*/ 197 w 234"/>
                <a:gd name="T11" fmla="*/ 77 h 234"/>
                <a:gd name="T12" fmla="*/ 201 w 234"/>
                <a:gd name="T13" fmla="*/ 37 h 234"/>
                <a:gd name="T14" fmla="*/ 161 w 234"/>
                <a:gd name="T15" fmla="*/ 42 h 234"/>
                <a:gd name="T16" fmla="*/ 149 w 234"/>
                <a:gd name="T17" fmla="*/ 36 h 234"/>
                <a:gd name="T18" fmla="*/ 142 w 234"/>
                <a:gd name="T19" fmla="*/ 15 h 234"/>
                <a:gd name="T20" fmla="*/ 103 w 234"/>
                <a:gd name="T21" fmla="*/ 13 h 234"/>
                <a:gd name="T22" fmla="*/ 94 w 234"/>
                <a:gd name="T23" fmla="*/ 33 h 234"/>
                <a:gd name="T24" fmla="*/ 77 w 234"/>
                <a:gd name="T25" fmla="*/ 37 h 234"/>
                <a:gd name="T26" fmla="*/ 37 w 234"/>
                <a:gd name="T27" fmla="*/ 33 h 234"/>
                <a:gd name="T28" fmla="*/ 42 w 234"/>
                <a:gd name="T29" fmla="*/ 74 h 234"/>
                <a:gd name="T30" fmla="*/ 36 w 234"/>
                <a:gd name="T31" fmla="*/ 86 h 234"/>
                <a:gd name="T32" fmla="*/ 1 w 234"/>
                <a:gd name="T33" fmla="*/ 107 h 234"/>
                <a:gd name="T34" fmla="*/ 29 w 234"/>
                <a:gd name="T35" fmla="*/ 136 h 234"/>
                <a:gd name="T36" fmla="*/ 33 w 234"/>
                <a:gd name="T37" fmla="*/ 140 h 234"/>
                <a:gd name="T38" fmla="*/ 37 w 234"/>
                <a:gd name="T39" fmla="*/ 158 h 234"/>
                <a:gd name="T40" fmla="*/ 33 w 234"/>
                <a:gd name="T41" fmla="*/ 198 h 234"/>
                <a:gd name="T42" fmla="*/ 73 w 234"/>
                <a:gd name="T43" fmla="*/ 192 h 234"/>
                <a:gd name="T44" fmla="*/ 86 w 234"/>
                <a:gd name="T45" fmla="*/ 198 h 234"/>
                <a:gd name="T46" fmla="*/ 92 w 234"/>
                <a:gd name="T47" fmla="*/ 220 h 234"/>
                <a:gd name="T48" fmla="*/ 107 w 234"/>
                <a:gd name="T49" fmla="*/ 233 h 234"/>
                <a:gd name="T50" fmla="*/ 136 w 234"/>
                <a:gd name="T51" fmla="*/ 205 h 234"/>
                <a:gd name="T52" fmla="*/ 152 w 234"/>
                <a:gd name="T53" fmla="*/ 197 h 234"/>
                <a:gd name="T54" fmla="*/ 172 w 234"/>
                <a:gd name="T55" fmla="*/ 207 h 234"/>
                <a:gd name="T56" fmla="*/ 201 w 234"/>
                <a:gd name="T57" fmla="*/ 181 h 234"/>
                <a:gd name="T58" fmla="*/ 166 w 234"/>
                <a:gd name="T59" fmla="*/ 186 h 234"/>
                <a:gd name="T60" fmla="*/ 122 w 234"/>
                <a:gd name="T61" fmla="*/ 201 h 234"/>
                <a:gd name="T62" fmla="*/ 108 w 234"/>
                <a:gd name="T63" fmla="*/ 219 h 234"/>
                <a:gd name="T64" fmla="*/ 103 w 234"/>
                <a:gd name="T65" fmla="*/ 200 h 234"/>
                <a:gd name="T66" fmla="*/ 61 w 234"/>
                <a:gd name="T67" fmla="*/ 180 h 234"/>
                <a:gd name="T68" fmla="*/ 39 w 234"/>
                <a:gd name="T69" fmla="*/ 182 h 234"/>
                <a:gd name="T70" fmla="*/ 51 w 234"/>
                <a:gd name="T71" fmla="*/ 147 h 234"/>
                <a:gd name="T72" fmla="*/ 16 w 234"/>
                <a:gd name="T73" fmla="*/ 117 h 234"/>
                <a:gd name="T74" fmla="*/ 16 w 234"/>
                <a:gd name="T75" fmla="*/ 108 h 234"/>
                <a:gd name="T76" fmla="*/ 49 w 234"/>
                <a:gd name="T77" fmla="*/ 91 h 234"/>
                <a:gd name="T78" fmla="*/ 46 w 234"/>
                <a:gd name="T79" fmla="*/ 46 h 234"/>
                <a:gd name="T80" fmla="*/ 54 w 234"/>
                <a:gd name="T81" fmla="*/ 39 h 234"/>
                <a:gd name="T82" fmla="*/ 99 w 234"/>
                <a:gd name="T83" fmla="*/ 47 h 234"/>
                <a:gd name="T84" fmla="*/ 119 w 234"/>
                <a:gd name="T85" fmla="*/ 15 h 234"/>
                <a:gd name="T86" fmla="*/ 128 w 234"/>
                <a:gd name="T87" fmla="*/ 17 h 234"/>
                <a:gd name="T88" fmla="*/ 154 w 234"/>
                <a:gd name="T89" fmla="*/ 55 h 234"/>
                <a:gd name="T90" fmla="*/ 191 w 234"/>
                <a:gd name="T91" fmla="*/ 47 h 234"/>
                <a:gd name="T92" fmla="*/ 186 w 234"/>
                <a:gd name="T93" fmla="*/ 68 h 234"/>
                <a:gd name="T94" fmla="*/ 201 w 234"/>
                <a:gd name="T95" fmla="*/ 113 h 234"/>
                <a:gd name="T96" fmla="*/ 219 w 234"/>
                <a:gd name="T97" fmla="*/ 119 h 234"/>
                <a:gd name="T98" fmla="*/ 200 w 234"/>
                <a:gd name="T99" fmla="*/ 131 h 234"/>
                <a:gd name="T100" fmla="*/ 180 w 234"/>
                <a:gd name="T101" fmla="*/ 173 h 234"/>
                <a:gd name="T102" fmla="*/ 182 w 234"/>
                <a:gd name="T103" fmla="*/ 19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 h="234">
                  <a:moveTo>
                    <a:pt x="201" y="181"/>
                  </a:moveTo>
                  <a:cubicBezTo>
                    <a:pt x="192" y="166"/>
                    <a:pt x="192" y="166"/>
                    <a:pt x="192" y="166"/>
                  </a:cubicBezTo>
                  <a:cubicBezTo>
                    <a:pt x="192" y="165"/>
                    <a:pt x="192" y="162"/>
                    <a:pt x="192" y="161"/>
                  </a:cubicBezTo>
                  <a:cubicBezTo>
                    <a:pt x="193" y="161"/>
                    <a:pt x="193" y="161"/>
                    <a:pt x="193" y="160"/>
                  </a:cubicBezTo>
                  <a:cubicBezTo>
                    <a:pt x="198" y="149"/>
                    <a:pt x="198" y="149"/>
                    <a:pt x="198" y="149"/>
                  </a:cubicBezTo>
                  <a:cubicBezTo>
                    <a:pt x="198" y="149"/>
                    <a:pt x="198" y="149"/>
                    <a:pt x="198" y="149"/>
                  </a:cubicBezTo>
                  <a:cubicBezTo>
                    <a:pt x="199" y="147"/>
                    <a:pt x="201" y="146"/>
                    <a:pt x="202" y="145"/>
                  </a:cubicBezTo>
                  <a:cubicBezTo>
                    <a:pt x="220" y="142"/>
                    <a:pt x="220" y="142"/>
                    <a:pt x="220" y="142"/>
                  </a:cubicBezTo>
                  <a:cubicBezTo>
                    <a:pt x="227" y="141"/>
                    <a:pt x="233" y="135"/>
                    <a:pt x="233" y="127"/>
                  </a:cubicBezTo>
                  <a:cubicBezTo>
                    <a:pt x="234" y="120"/>
                    <a:pt x="234" y="120"/>
                    <a:pt x="234" y="120"/>
                  </a:cubicBezTo>
                  <a:cubicBezTo>
                    <a:pt x="234" y="113"/>
                    <a:pt x="229" y="105"/>
                    <a:pt x="222" y="103"/>
                  </a:cubicBezTo>
                  <a:cubicBezTo>
                    <a:pt x="205" y="99"/>
                    <a:pt x="205" y="99"/>
                    <a:pt x="205" y="99"/>
                  </a:cubicBezTo>
                  <a:cubicBezTo>
                    <a:pt x="204" y="98"/>
                    <a:pt x="203" y="98"/>
                    <a:pt x="203" y="97"/>
                  </a:cubicBezTo>
                  <a:cubicBezTo>
                    <a:pt x="202" y="96"/>
                    <a:pt x="201" y="95"/>
                    <a:pt x="201" y="95"/>
                  </a:cubicBezTo>
                  <a:cubicBezTo>
                    <a:pt x="201" y="95"/>
                    <a:pt x="201" y="94"/>
                    <a:pt x="201" y="94"/>
                  </a:cubicBezTo>
                  <a:cubicBezTo>
                    <a:pt x="197" y="83"/>
                    <a:pt x="197" y="83"/>
                    <a:pt x="197" y="83"/>
                  </a:cubicBezTo>
                  <a:cubicBezTo>
                    <a:pt x="197" y="82"/>
                    <a:pt x="197" y="82"/>
                    <a:pt x="197" y="82"/>
                  </a:cubicBezTo>
                  <a:cubicBezTo>
                    <a:pt x="196" y="81"/>
                    <a:pt x="196" y="78"/>
                    <a:pt x="197" y="77"/>
                  </a:cubicBezTo>
                  <a:cubicBezTo>
                    <a:pt x="207" y="63"/>
                    <a:pt x="207" y="63"/>
                    <a:pt x="207" y="63"/>
                  </a:cubicBezTo>
                  <a:cubicBezTo>
                    <a:pt x="212" y="57"/>
                    <a:pt x="211" y="48"/>
                    <a:pt x="206" y="42"/>
                  </a:cubicBezTo>
                  <a:cubicBezTo>
                    <a:pt x="201" y="37"/>
                    <a:pt x="201" y="37"/>
                    <a:pt x="201" y="37"/>
                  </a:cubicBezTo>
                  <a:cubicBezTo>
                    <a:pt x="197" y="31"/>
                    <a:pt x="188" y="30"/>
                    <a:pt x="181" y="33"/>
                  </a:cubicBezTo>
                  <a:cubicBezTo>
                    <a:pt x="166" y="42"/>
                    <a:pt x="166" y="42"/>
                    <a:pt x="166" y="42"/>
                  </a:cubicBezTo>
                  <a:cubicBezTo>
                    <a:pt x="165" y="43"/>
                    <a:pt x="162" y="43"/>
                    <a:pt x="161" y="42"/>
                  </a:cubicBezTo>
                  <a:cubicBezTo>
                    <a:pt x="161" y="42"/>
                    <a:pt x="160" y="42"/>
                    <a:pt x="160" y="42"/>
                  </a:cubicBezTo>
                  <a:cubicBezTo>
                    <a:pt x="149" y="36"/>
                    <a:pt x="149" y="36"/>
                    <a:pt x="149" y="36"/>
                  </a:cubicBezTo>
                  <a:cubicBezTo>
                    <a:pt x="149" y="36"/>
                    <a:pt x="149" y="36"/>
                    <a:pt x="149" y="36"/>
                  </a:cubicBezTo>
                  <a:cubicBezTo>
                    <a:pt x="148" y="36"/>
                    <a:pt x="148" y="35"/>
                    <a:pt x="147" y="35"/>
                  </a:cubicBezTo>
                  <a:cubicBezTo>
                    <a:pt x="146" y="34"/>
                    <a:pt x="145" y="32"/>
                    <a:pt x="145" y="32"/>
                  </a:cubicBezTo>
                  <a:cubicBezTo>
                    <a:pt x="142" y="15"/>
                    <a:pt x="142" y="15"/>
                    <a:pt x="142" y="15"/>
                  </a:cubicBezTo>
                  <a:cubicBezTo>
                    <a:pt x="141" y="8"/>
                    <a:pt x="134" y="2"/>
                    <a:pt x="127" y="1"/>
                  </a:cubicBezTo>
                  <a:cubicBezTo>
                    <a:pt x="120" y="1"/>
                    <a:pt x="120" y="1"/>
                    <a:pt x="120" y="1"/>
                  </a:cubicBezTo>
                  <a:cubicBezTo>
                    <a:pt x="113" y="0"/>
                    <a:pt x="105" y="6"/>
                    <a:pt x="103" y="13"/>
                  </a:cubicBezTo>
                  <a:cubicBezTo>
                    <a:pt x="99" y="29"/>
                    <a:pt x="99" y="29"/>
                    <a:pt x="99" y="29"/>
                  </a:cubicBezTo>
                  <a:cubicBezTo>
                    <a:pt x="98" y="31"/>
                    <a:pt x="96" y="33"/>
                    <a:pt x="95" y="33"/>
                  </a:cubicBezTo>
                  <a:cubicBezTo>
                    <a:pt x="95" y="33"/>
                    <a:pt x="94" y="33"/>
                    <a:pt x="94" y="33"/>
                  </a:cubicBezTo>
                  <a:cubicBezTo>
                    <a:pt x="83" y="37"/>
                    <a:pt x="83" y="37"/>
                    <a:pt x="83" y="37"/>
                  </a:cubicBezTo>
                  <a:cubicBezTo>
                    <a:pt x="82" y="37"/>
                    <a:pt x="82" y="37"/>
                    <a:pt x="82" y="38"/>
                  </a:cubicBezTo>
                  <a:cubicBezTo>
                    <a:pt x="81" y="38"/>
                    <a:pt x="78" y="38"/>
                    <a:pt x="77" y="37"/>
                  </a:cubicBezTo>
                  <a:cubicBezTo>
                    <a:pt x="63" y="27"/>
                    <a:pt x="63" y="27"/>
                    <a:pt x="63" y="27"/>
                  </a:cubicBezTo>
                  <a:cubicBezTo>
                    <a:pt x="57" y="23"/>
                    <a:pt x="48" y="23"/>
                    <a:pt x="42" y="28"/>
                  </a:cubicBezTo>
                  <a:cubicBezTo>
                    <a:pt x="37" y="33"/>
                    <a:pt x="37" y="33"/>
                    <a:pt x="37" y="33"/>
                  </a:cubicBezTo>
                  <a:cubicBezTo>
                    <a:pt x="31" y="38"/>
                    <a:pt x="30" y="47"/>
                    <a:pt x="33" y="53"/>
                  </a:cubicBezTo>
                  <a:cubicBezTo>
                    <a:pt x="42" y="68"/>
                    <a:pt x="42" y="68"/>
                    <a:pt x="42" y="68"/>
                  </a:cubicBezTo>
                  <a:cubicBezTo>
                    <a:pt x="43" y="69"/>
                    <a:pt x="43" y="72"/>
                    <a:pt x="42" y="74"/>
                  </a:cubicBezTo>
                  <a:cubicBezTo>
                    <a:pt x="42" y="74"/>
                    <a:pt x="42" y="74"/>
                    <a:pt x="42" y="74"/>
                  </a:cubicBezTo>
                  <a:cubicBezTo>
                    <a:pt x="36" y="85"/>
                    <a:pt x="36" y="85"/>
                    <a:pt x="36" y="85"/>
                  </a:cubicBezTo>
                  <a:cubicBezTo>
                    <a:pt x="36" y="85"/>
                    <a:pt x="36" y="85"/>
                    <a:pt x="36" y="86"/>
                  </a:cubicBezTo>
                  <a:cubicBezTo>
                    <a:pt x="35" y="87"/>
                    <a:pt x="33" y="89"/>
                    <a:pt x="32" y="89"/>
                  </a:cubicBezTo>
                  <a:cubicBezTo>
                    <a:pt x="15" y="92"/>
                    <a:pt x="15" y="92"/>
                    <a:pt x="15" y="92"/>
                  </a:cubicBezTo>
                  <a:cubicBezTo>
                    <a:pt x="7" y="93"/>
                    <a:pt x="1" y="100"/>
                    <a:pt x="1" y="107"/>
                  </a:cubicBezTo>
                  <a:cubicBezTo>
                    <a:pt x="1" y="114"/>
                    <a:pt x="1" y="114"/>
                    <a:pt x="1" y="114"/>
                  </a:cubicBezTo>
                  <a:cubicBezTo>
                    <a:pt x="0" y="122"/>
                    <a:pt x="6" y="129"/>
                    <a:pt x="13" y="131"/>
                  </a:cubicBezTo>
                  <a:cubicBezTo>
                    <a:pt x="29" y="136"/>
                    <a:pt x="29" y="136"/>
                    <a:pt x="29" y="136"/>
                  </a:cubicBezTo>
                  <a:cubicBezTo>
                    <a:pt x="30" y="136"/>
                    <a:pt x="31" y="136"/>
                    <a:pt x="32" y="138"/>
                  </a:cubicBezTo>
                  <a:cubicBezTo>
                    <a:pt x="32" y="138"/>
                    <a:pt x="33" y="139"/>
                    <a:pt x="33" y="140"/>
                  </a:cubicBezTo>
                  <a:cubicBezTo>
                    <a:pt x="33" y="140"/>
                    <a:pt x="33" y="140"/>
                    <a:pt x="33" y="140"/>
                  </a:cubicBezTo>
                  <a:cubicBezTo>
                    <a:pt x="37" y="152"/>
                    <a:pt x="37" y="152"/>
                    <a:pt x="37" y="152"/>
                  </a:cubicBezTo>
                  <a:cubicBezTo>
                    <a:pt x="37" y="152"/>
                    <a:pt x="37" y="152"/>
                    <a:pt x="37" y="152"/>
                  </a:cubicBezTo>
                  <a:cubicBezTo>
                    <a:pt x="38" y="154"/>
                    <a:pt x="38" y="156"/>
                    <a:pt x="37" y="158"/>
                  </a:cubicBezTo>
                  <a:cubicBezTo>
                    <a:pt x="27" y="172"/>
                    <a:pt x="27" y="172"/>
                    <a:pt x="27" y="172"/>
                  </a:cubicBezTo>
                  <a:cubicBezTo>
                    <a:pt x="23" y="178"/>
                    <a:pt x="23" y="187"/>
                    <a:pt x="28" y="192"/>
                  </a:cubicBezTo>
                  <a:cubicBezTo>
                    <a:pt x="33" y="198"/>
                    <a:pt x="33" y="198"/>
                    <a:pt x="33" y="198"/>
                  </a:cubicBezTo>
                  <a:cubicBezTo>
                    <a:pt x="38" y="203"/>
                    <a:pt x="47" y="204"/>
                    <a:pt x="53" y="201"/>
                  </a:cubicBezTo>
                  <a:cubicBezTo>
                    <a:pt x="68" y="192"/>
                    <a:pt x="68" y="192"/>
                    <a:pt x="68" y="192"/>
                  </a:cubicBezTo>
                  <a:cubicBezTo>
                    <a:pt x="69" y="192"/>
                    <a:pt x="72" y="192"/>
                    <a:pt x="73" y="192"/>
                  </a:cubicBezTo>
                  <a:cubicBezTo>
                    <a:pt x="74" y="193"/>
                    <a:pt x="74" y="193"/>
                    <a:pt x="74" y="193"/>
                  </a:cubicBezTo>
                  <a:cubicBezTo>
                    <a:pt x="85" y="198"/>
                    <a:pt x="85" y="198"/>
                    <a:pt x="85" y="198"/>
                  </a:cubicBezTo>
                  <a:cubicBezTo>
                    <a:pt x="85" y="198"/>
                    <a:pt x="85" y="198"/>
                    <a:pt x="86" y="198"/>
                  </a:cubicBezTo>
                  <a:cubicBezTo>
                    <a:pt x="86" y="198"/>
                    <a:pt x="87" y="199"/>
                    <a:pt x="87" y="200"/>
                  </a:cubicBezTo>
                  <a:cubicBezTo>
                    <a:pt x="88" y="201"/>
                    <a:pt x="89" y="202"/>
                    <a:pt x="89" y="202"/>
                  </a:cubicBezTo>
                  <a:cubicBezTo>
                    <a:pt x="92" y="220"/>
                    <a:pt x="92" y="220"/>
                    <a:pt x="92" y="220"/>
                  </a:cubicBezTo>
                  <a:cubicBezTo>
                    <a:pt x="92" y="223"/>
                    <a:pt x="94" y="225"/>
                    <a:pt x="96" y="228"/>
                  </a:cubicBezTo>
                  <a:cubicBezTo>
                    <a:pt x="96" y="228"/>
                    <a:pt x="96" y="228"/>
                    <a:pt x="96" y="228"/>
                  </a:cubicBezTo>
                  <a:cubicBezTo>
                    <a:pt x="99" y="231"/>
                    <a:pt x="103" y="233"/>
                    <a:pt x="107" y="233"/>
                  </a:cubicBezTo>
                  <a:cubicBezTo>
                    <a:pt x="114" y="234"/>
                    <a:pt x="114" y="234"/>
                    <a:pt x="114" y="234"/>
                  </a:cubicBezTo>
                  <a:cubicBezTo>
                    <a:pt x="122" y="234"/>
                    <a:pt x="129" y="229"/>
                    <a:pt x="131" y="222"/>
                  </a:cubicBezTo>
                  <a:cubicBezTo>
                    <a:pt x="136" y="205"/>
                    <a:pt x="136" y="205"/>
                    <a:pt x="136" y="205"/>
                  </a:cubicBezTo>
                  <a:cubicBezTo>
                    <a:pt x="136" y="204"/>
                    <a:pt x="138" y="202"/>
                    <a:pt x="139" y="201"/>
                  </a:cubicBezTo>
                  <a:cubicBezTo>
                    <a:pt x="140" y="201"/>
                    <a:pt x="140" y="201"/>
                    <a:pt x="140" y="201"/>
                  </a:cubicBezTo>
                  <a:cubicBezTo>
                    <a:pt x="152" y="197"/>
                    <a:pt x="152" y="197"/>
                    <a:pt x="152" y="197"/>
                  </a:cubicBezTo>
                  <a:cubicBezTo>
                    <a:pt x="152" y="197"/>
                    <a:pt x="152" y="197"/>
                    <a:pt x="152" y="197"/>
                  </a:cubicBezTo>
                  <a:cubicBezTo>
                    <a:pt x="153" y="196"/>
                    <a:pt x="156" y="197"/>
                    <a:pt x="158" y="197"/>
                  </a:cubicBezTo>
                  <a:cubicBezTo>
                    <a:pt x="172" y="207"/>
                    <a:pt x="172" y="207"/>
                    <a:pt x="172" y="207"/>
                  </a:cubicBezTo>
                  <a:cubicBezTo>
                    <a:pt x="178" y="212"/>
                    <a:pt x="187" y="211"/>
                    <a:pt x="192" y="206"/>
                  </a:cubicBezTo>
                  <a:cubicBezTo>
                    <a:pt x="197" y="202"/>
                    <a:pt x="197" y="202"/>
                    <a:pt x="197" y="202"/>
                  </a:cubicBezTo>
                  <a:cubicBezTo>
                    <a:pt x="203" y="197"/>
                    <a:pt x="204" y="188"/>
                    <a:pt x="201" y="181"/>
                  </a:cubicBezTo>
                  <a:close/>
                  <a:moveTo>
                    <a:pt x="182" y="196"/>
                  </a:moveTo>
                  <a:cubicBezTo>
                    <a:pt x="182" y="196"/>
                    <a:pt x="181" y="196"/>
                    <a:pt x="180" y="196"/>
                  </a:cubicBezTo>
                  <a:cubicBezTo>
                    <a:pt x="166" y="186"/>
                    <a:pt x="166" y="186"/>
                    <a:pt x="166" y="186"/>
                  </a:cubicBezTo>
                  <a:cubicBezTo>
                    <a:pt x="161" y="182"/>
                    <a:pt x="153" y="181"/>
                    <a:pt x="147" y="183"/>
                  </a:cubicBezTo>
                  <a:cubicBezTo>
                    <a:pt x="135" y="187"/>
                    <a:pt x="135" y="187"/>
                    <a:pt x="135" y="187"/>
                  </a:cubicBezTo>
                  <a:cubicBezTo>
                    <a:pt x="129" y="189"/>
                    <a:pt x="123" y="195"/>
                    <a:pt x="122" y="201"/>
                  </a:cubicBezTo>
                  <a:cubicBezTo>
                    <a:pt x="117" y="218"/>
                    <a:pt x="117" y="218"/>
                    <a:pt x="117" y="218"/>
                  </a:cubicBezTo>
                  <a:cubicBezTo>
                    <a:pt x="117" y="218"/>
                    <a:pt x="116" y="219"/>
                    <a:pt x="115" y="219"/>
                  </a:cubicBezTo>
                  <a:cubicBezTo>
                    <a:pt x="108" y="219"/>
                    <a:pt x="108" y="219"/>
                    <a:pt x="108" y="219"/>
                  </a:cubicBezTo>
                  <a:cubicBezTo>
                    <a:pt x="108" y="219"/>
                    <a:pt x="107" y="218"/>
                    <a:pt x="107" y="218"/>
                  </a:cubicBezTo>
                  <a:cubicBezTo>
                    <a:pt x="106" y="218"/>
                    <a:pt x="106" y="217"/>
                    <a:pt x="106" y="217"/>
                  </a:cubicBezTo>
                  <a:cubicBezTo>
                    <a:pt x="103" y="200"/>
                    <a:pt x="103" y="200"/>
                    <a:pt x="103" y="200"/>
                  </a:cubicBezTo>
                  <a:cubicBezTo>
                    <a:pt x="102" y="194"/>
                    <a:pt x="97" y="187"/>
                    <a:pt x="91" y="185"/>
                  </a:cubicBezTo>
                  <a:cubicBezTo>
                    <a:pt x="81" y="180"/>
                    <a:pt x="81" y="180"/>
                    <a:pt x="81" y="180"/>
                  </a:cubicBezTo>
                  <a:cubicBezTo>
                    <a:pt x="75" y="177"/>
                    <a:pt x="67" y="177"/>
                    <a:pt x="61" y="180"/>
                  </a:cubicBezTo>
                  <a:cubicBezTo>
                    <a:pt x="46" y="188"/>
                    <a:pt x="46" y="188"/>
                    <a:pt x="46" y="188"/>
                  </a:cubicBezTo>
                  <a:cubicBezTo>
                    <a:pt x="45" y="188"/>
                    <a:pt x="44" y="188"/>
                    <a:pt x="44" y="188"/>
                  </a:cubicBezTo>
                  <a:cubicBezTo>
                    <a:pt x="39" y="182"/>
                    <a:pt x="39" y="182"/>
                    <a:pt x="39" y="182"/>
                  </a:cubicBezTo>
                  <a:cubicBezTo>
                    <a:pt x="38" y="182"/>
                    <a:pt x="38" y="181"/>
                    <a:pt x="39" y="180"/>
                  </a:cubicBezTo>
                  <a:cubicBezTo>
                    <a:pt x="49" y="166"/>
                    <a:pt x="49" y="166"/>
                    <a:pt x="49" y="166"/>
                  </a:cubicBezTo>
                  <a:cubicBezTo>
                    <a:pt x="53" y="161"/>
                    <a:pt x="53" y="153"/>
                    <a:pt x="51" y="147"/>
                  </a:cubicBezTo>
                  <a:cubicBezTo>
                    <a:pt x="47" y="136"/>
                    <a:pt x="47" y="136"/>
                    <a:pt x="47" y="136"/>
                  </a:cubicBezTo>
                  <a:cubicBezTo>
                    <a:pt x="45" y="129"/>
                    <a:pt x="39" y="123"/>
                    <a:pt x="33" y="122"/>
                  </a:cubicBezTo>
                  <a:cubicBezTo>
                    <a:pt x="16" y="117"/>
                    <a:pt x="16" y="117"/>
                    <a:pt x="16" y="117"/>
                  </a:cubicBezTo>
                  <a:cubicBezTo>
                    <a:pt x="16" y="117"/>
                    <a:pt x="16" y="117"/>
                    <a:pt x="16" y="116"/>
                  </a:cubicBezTo>
                  <a:cubicBezTo>
                    <a:pt x="15" y="116"/>
                    <a:pt x="15" y="115"/>
                    <a:pt x="15" y="115"/>
                  </a:cubicBezTo>
                  <a:cubicBezTo>
                    <a:pt x="16" y="108"/>
                    <a:pt x="16" y="108"/>
                    <a:pt x="16" y="108"/>
                  </a:cubicBezTo>
                  <a:cubicBezTo>
                    <a:pt x="16" y="107"/>
                    <a:pt x="17" y="106"/>
                    <a:pt x="17" y="106"/>
                  </a:cubicBezTo>
                  <a:cubicBezTo>
                    <a:pt x="34" y="103"/>
                    <a:pt x="34" y="103"/>
                    <a:pt x="34" y="103"/>
                  </a:cubicBezTo>
                  <a:cubicBezTo>
                    <a:pt x="41" y="102"/>
                    <a:pt x="47" y="97"/>
                    <a:pt x="49" y="91"/>
                  </a:cubicBezTo>
                  <a:cubicBezTo>
                    <a:pt x="55" y="81"/>
                    <a:pt x="55" y="81"/>
                    <a:pt x="55" y="81"/>
                  </a:cubicBezTo>
                  <a:cubicBezTo>
                    <a:pt x="58" y="75"/>
                    <a:pt x="58" y="67"/>
                    <a:pt x="55" y="61"/>
                  </a:cubicBezTo>
                  <a:cubicBezTo>
                    <a:pt x="46" y="46"/>
                    <a:pt x="46" y="46"/>
                    <a:pt x="46" y="46"/>
                  </a:cubicBezTo>
                  <a:cubicBezTo>
                    <a:pt x="46" y="45"/>
                    <a:pt x="46" y="44"/>
                    <a:pt x="46" y="44"/>
                  </a:cubicBezTo>
                  <a:cubicBezTo>
                    <a:pt x="52" y="39"/>
                    <a:pt x="52" y="39"/>
                    <a:pt x="52" y="39"/>
                  </a:cubicBezTo>
                  <a:cubicBezTo>
                    <a:pt x="52" y="38"/>
                    <a:pt x="54" y="38"/>
                    <a:pt x="54" y="39"/>
                  </a:cubicBezTo>
                  <a:cubicBezTo>
                    <a:pt x="68" y="49"/>
                    <a:pt x="68" y="49"/>
                    <a:pt x="68" y="49"/>
                  </a:cubicBezTo>
                  <a:cubicBezTo>
                    <a:pt x="74" y="53"/>
                    <a:pt x="82" y="53"/>
                    <a:pt x="88" y="51"/>
                  </a:cubicBezTo>
                  <a:cubicBezTo>
                    <a:pt x="99" y="47"/>
                    <a:pt x="99" y="47"/>
                    <a:pt x="99" y="47"/>
                  </a:cubicBezTo>
                  <a:cubicBezTo>
                    <a:pt x="105" y="45"/>
                    <a:pt x="111" y="40"/>
                    <a:pt x="113" y="33"/>
                  </a:cubicBezTo>
                  <a:cubicBezTo>
                    <a:pt x="117" y="17"/>
                    <a:pt x="117" y="17"/>
                    <a:pt x="117" y="17"/>
                  </a:cubicBezTo>
                  <a:cubicBezTo>
                    <a:pt x="117" y="16"/>
                    <a:pt x="119" y="15"/>
                    <a:pt x="119" y="15"/>
                  </a:cubicBezTo>
                  <a:cubicBezTo>
                    <a:pt x="126" y="16"/>
                    <a:pt x="126" y="16"/>
                    <a:pt x="126" y="16"/>
                  </a:cubicBezTo>
                  <a:cubicBezTo>
                    <a:pt x="127" y="16"/>
                    <a:pt x="127" y="16"/>
                    <a:pt x="128" y="16"/>
                  </a:cubicBezTo>
                  <a:cubicBezTo>
                    <a:pt x="128" y="17"/>
                    <a:pt x="128" y="17"/>
                    <a:pt x="128" y="17"/>
                  </a:cubicBezTo>
                  <a:cubicBezTo>
                    <a:pt x="131" y="34"/>
                    <a:pt x="131" y="34"/>
                    <a:pt x="131" y="34"/>
                  </a:cubicBezTo>
                  <a:cubicBezTo>
                    <a:pt x="132" y="40"/>
                    <a:pt x="137" y="47"/>
                    <a:pt x="143" y="49"/>
                  </a:cubicBezTo>
                  <a:cubicBezTo>
                    <a:pt x="154" y="55"/>
                    <a:pt x="154" y="55"/>
                    <a:pt x="154" y="55"/>
                  </a:cubicBezTo>
                  <a:cubicBezTo>
                    <a:pt x="159" y="58"/>
                    <a:pt x="168" y="58"/>
                    <a:pt x="173" y="55"/>
                  </a:cubicBezTo>
                  <a:cubicBezTo>
                    <a:pt x="188" y="46"/>
                    <a:pt x="188" y="46"/>
                    <a:pt x="188" y="46"/>
                  </a:cubicBezTo>
                  <a:cubicBezTo>
                    <a:pt x="189" y="46"/>
                    <a:pt x="190" y="46"/>
                    <a:pt x="191" y="47"/>
                  </a:cubicBezTo>
                  <a:cubicBezTo>
                    <a:pt x="195" y="52"/>
                    <a:pt x="195" y="52"/>
                    <a:pt x="195" y="52"/>
                  </a:cubicBezTo>
                  <a:cubicBezTo>
                    <a:pt x="196" y="52"/>
                    <a:pt x="196" y="54"/>
                    <a:pt x="196" y="54"/>
                  </a:cubicBezTo>
                  <a:cubicBezTo>
                    <a:pt x="186" y="68"/>
                    <a:pt x="186" y="68"/>
                    <a:pt x="186" y="68"/>
                  </a:cubicBezTo>
                  <a:cubicBezTo>
                    <a:pt x="182" y="74"/>
                    <a:pt x="181" y="82"/>
                    <a:pt x="183" y="88"/>
                  </a:cubicBezTo>
                  <a:cubicBezTo>
                    <a:pt x="187" y="99"/>
                    <a:pt x="187" y="99"/>
                    <a:pt x="187" y="99"/>
                  </a:cubicBezTo>
                  <a:cubicBezTo>
                    <a:pt x="189" y="105"/>
                    <a:pt x="195" y="111"/>
                    <a:pt x="201" y="113"/>
                  </a:cubicBezTo>
                  <a:cubicBezTo>
                    <a:pt x="218" y="117"/>
                    <a:pt x="218" y="117"/>
                    <a:pt x="218" y="117"/>
                  </a:cubicBezTo>
                  <a:cubicBezTo>
                    <a:pt x="218" y="117"/>
                    <a:pt x="218" y="118"/>
                    <a:pt x="218" y="118"/>
                  </a:cubicBezTo>
                  <a:cubicBezTo>
                    <a:pt x="219" y="118"/>
                    <a:pt x="219" y="119"/>
                    <a:pt x="219" y="119"/>
                  </a:cubicBezTo>
                  <a:cubicBezTo>
                    <a:pt x="219" y="126"/>
                    <a:pt x="219" y="126"/>
                    <a:pt x="219" y="126"/>
                  </a:cubicBezTo>
                  <a:cubicBezTo>
                    <a:pt x="219" y="127"/>
                    <a:pt x="218" y="128"/>
                    <a:pt x="217" y="128"/>
                  </a:cubicBezTo>
                  <a:cubicBezTo>
                    <a:pt x="200" y="131"/>
                    <a:pt x="200" y="131"/>
                    <a:pt x="200" y="131"/>
                  </a:cubicBezTo>
                  <a:cubicBezTo>
                    <a:pt x="194" y="132"/>
                    <a:pt x="187" y="137"/>
                    <a:pt x="185" y="143"/>
                  </a:cubicBezTo>
                  <a:cubicBezTo>
                    <a:pt x="180" y="154"/>
                    <a:pt x="180" y="154"/>
                    <a:pt x="180" y="154"/>
                  </a:cubicBezTo>
                  <a:cubicBezTo>
                    <a:pt x="176" y="159"/>
                    <a:pt x="176" y="168"/>
                    <a:pt x="180" y="173"/>
                  </a:cubicBezTo>
                  <a:cubicBezTo>
                    <a:pt x="188" y="188"/>
                    <a:pt x="188" y="188"/>
                    <a:pt x="188" y="188"/>
                  </a:cubicBezTo>
                  <a:cubicBezTo>
                    <a:pt x="188" y="189"/>
                    <a:pt x="188" y="190"/>
                    <a:pt x="188" y="191"/>
                  </a:cubicBezTo>
                  <a:lnTo>
                    <a:pt x="182" y="196"/>
                  </a:ln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Freeform 7"/>
            <p:cNvSpPr>
              <a:spLocks noEditPoints="1"/>
            </p:cNvSpPr>
            <p:nvPr/>
          </p:nvSpPr>
          <p:spPr bwMode="auto">
            <a:xfrm>
              <a:off x="5121275" y="2256201"/>
              <a:ext cx="760413" cy="747713"/>
            </a:xfrm>
            <a:custGeom>
              <a:avLst/>
              <a:gdLst>
                <a:gd name="T0" fmla="*/ 81 w 106"/>
                <a:gd name="T1" fmla="*/ 99 h 104"/>
                <a:gd name="T2" fmla="*/ 82 w 106"/>
                <a:gd name="T3" fmla="*/ 99 h 104"/>
                <a:gd name="T4" fmla="*/ 93 w 106"/>
                <a:gd name="T5" fmla="*/ 101 h 104"/>
                <a:gd name="T6" fmla="*/ 94 w 106"/>
                <a:gd name="T7" fmla="*/ 101 h 104"/>
                <a:gd name="T8" fmla="*/ 101 w 106"/>
                <a:gd name="T9" fmla="*/ 97 h 104"/>
                <a:gd name="T10" fmla="*/ 103 w 106"/>
                <a:gd name="T11" fmla="*/ 93 h 104"/>
                <a:gd name="T12" fmla="*/ 101 w 106"/>
                <a:gd name="T13" fmla="*/ 83 h 104"/>
                <a:gd name="T14" fmla="*/ 92 w 106"/>
                <a:gd name="T15" fmla="*/ 77 h 104"/>
                <a:gd name="T16" fmla="*/ 90 w 106"/>
                <a:gd name="T17" fmla="*/ 74 h 104"/>
                <a:gd name="T18" fmla="*/ 90 w 106"/>
                <a:gd name="T19" fmla="*/ 72 h 104"/>
                <a:gd name="T20" fmla="*/ 90 w 106"/>
                <a:gd name="T21" fmla="*/ 64 h 104"/>
                <a:gd name="T22" fmla="*/ 93 w 106"/>
                <a:gd name="T23" fmla="*/ 59 h 104"/>
                <a:gd name="T24" fmla="*/ 101 w 106"/>
                <a:gd name="T25" fmla="*/ 53 h 104"/>
                <a:gd name="T26" fmla="*/ 104 w 106"/>
                <a:gd name="T27" fmla="*/ 44 h 104"/>
                <a:gd name="T28" fmla="*/ 103 w 106"/>
                <a:gd name="T29" fmla="*/ 40 h 104"/>
                <a:gd name="T30" fmla="*/ 96 w 106"/>
                <a:gd name="T31" fmla="*/ 35 h 104"/>
                <a:gd name="T32" fmla="*/ 95 w 106"/>
                <a:gd name="T33" fmla="*/ 35 h 104"/>
                <a:gd name="T34" fmla="*/ 84 w 106"/>
                <a:gd name="T35" fmla="*/ 36 h 104"/>
                <a:gd name="T36" fmla="*/ 83 w 106"/>
                <a:gd name="T37" fmla="*/ 36 h 104"/>
                <a:gd name="T38" fmla="*/ 79 w 106"/>
                <a:gd name="T39" fmla="*/ 34 h 104"/>
                <a:gd name="T40" fmla="*/ 73 w 106"/>
                <a:gd name="T41" fmla="*/ 29 h 104"/>
                <a:gd name="T42" fmla="*/ 72 w 106"/>
                <a:gd name="T43" fmla="*/ 26 h 104"/>
                <a:gd name="T44" fmla="*/ 72 w 106"/>
                <a:gd name="T45" fmla="*/ 23 h 104"/>
                <a:gd name="T46" fmla="*/ 74 w 106"/>
                <a:gd name="T47" fmla="*/ 13 h 104"/>
                <a:gd name="T48" fmla="*/ 69 w 106"/>
                <a:gd name="T49" fmla="*/ 4 h 104"/>
                <a:gd name="T50" fmla="*/ 65 w 106"/>
                <a:gd name="T51" fmla="*/ 2 h 104"/>
                <a:gd name="T52" fmla="*/ 62 w 106"/>
                <a:gd name="T53" fmla="*/ 2 h 104"/>
                <a:gd name="T54" fmla="*/ 56 w 106"/>
                <a:gd name="T55" fmla="*/ 5 h 104"/>
                <a:gd name="T56" fmla="*/ 50 w 106"/>
                <a:gd name="T57" fmla="*/ 13 h 104"/>
                <a:gd name="T58" fmla="*/ 45 w 106"/>
                <a:gd name="T59" fmla="*/ 16 h 104"/>
                <a:gd name="T60" fmla="*/ 44 w 106"/>
                <a:gd name="T61" fmla="*/ 16 h 104"/>
                <a:gd name="T62" fmla="*/ 36 w 106"/>
                <a:gd name="T63" fmla="*/ 15 h 104"/>
                <a:gd name="T64" fmla="*/ 31 w 106"/>
                <a:gd name="T65" fmla="*/ 13 h 104"/>
                <a:gd name="T66" fmla="*/ 26 w 106"/>
                <a:gd name="T67" fmla="*/ 4 h 104"/>
                <a:gd name="T68" fmla="*/ 19 w 106"/>
                <a:gd name="T69" fmla="*/ 0 h 104"/>
                <a:gd name="T70" fmla="*/ 17 w 106"/>
                <a:gd name="T71" fmla="*/ 1 h 104"/>
                <a:gd name="T72" fmla="*/ 12 w 106"/>
                <a:gd name="T73" fmla="*/ 3 h 104"/>
                <a:gd name="T74" fmla="*/ 8 w 106"/>
                <a:gd name="T75" fmla="*/ 11 h 104"/>
                <a:gd name="T76" fmla="*/ 9 w 106"/>
                <a:gd name="T77" fmla="*/ 21 h 104"/>
                <a:gd name="T78" fmla="*/ 7 w 106"/>
                <a:gd name="T79" fmla="*/ 27 h 104"/>
                <a:gd name="T80" fmla="*/ 1 w 106"/>
                <a:gd name="T81" fmla="*/ 32 h 104"/>
                <a:gd name="T82" fmla="*/ 0 w 106"/>
                <a:gd name="T83" fmla="*/ 33 h 104"/>
                <a:gd name="T84" fmla="*/ 0 w 106"/>
                <a:gd name="T85" fmla="*/ 97 h 104"/>
                <a:gd name="T86" fmla="*/ 8 w 106"/>
                <a:gd name="T87" fmla="*/ 104 h 104"/>
                <a:gd name="T88" fmla="*/ 73 w 106"/>
                <a:gd name="T89" fmla="*/ 104 h 104"/>
                <a:gd name="T90" fmla="*/ 77 w 106"/>
                <a:gd name="T91" fmla="*/ 101 h 104"/>
                <a:gd name="T92" fmla="*/ 81 w 106"/>
                <a:gd name="T93" fmla="*/ 99 h 104"/>
                <a:gd name="T94" fmla="*/ 48 w 106"/>
                <a:gd name="T95" fmla="*/ 90 h 104"/>
                <a:gd name="T96" fmla="*/ 39 w 106"/>
                <a:gd name="T97" fmla="*/ 91 h 104"/>
                <a:gd name="T98" fmla="*/ 16 w 106"/>
                <a:gd name="T99" fmla="*/ 75 h 104"/>
                <a:gd name="T100" fmla="*/ 30 w 106"/>
                <a:gd name="T101" fmla="*/ 43 h 104"/>
                <a:gd name="T102" fmla="*/ 39 w 106"/>
                <a:gd name="T103" fmla="*/ 41 h 104"/>
                <a:gd name="T104" fmla="*/ 62 w 106"/>
                <a:gd name="T105" fmla="*/ 57 h 104"/>
                <a:gd name="T106" fmla="*/ 48 w 106"/>
                <a:gd name="T10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04">
                  <a:moveTo>
                    <a:pt x="81" y="99"/>
                  </a:moveTo>
                  <a:cubicBezTo>
                    <a:pt x="82" y="99"/>
                    <a:pt x="82" y="99"/>
                    <a:pt x="82" y="99"/>
                  </a:cubicBezTo>
                  <a:cubicBezTo>
                    <a:pt x="93" y="101"/>
                    <a:pt x="93" y="101"/>
                    <a:pt x="93" y="101"/>
                  </a:cubicBezTo>
                  <a:cubicBezTo>
                    <a:pt x="93" y="101"/>
                    <a:pt x="94" y="101"/>
                    <a:pt x="94" y="101"/>
                  </a:cubicBezTo>
                  <a:cubicBezTo>
                    <a:pt x="97" y="101"/>
                    <a:pt x="100" y="99"/>
                    <a:pt x="101" y="97"/>
                  </a:cubicBezTo>
                  <a:cubicBezTo>
                    <a:pt x="103" y="93"/>
                    <a:pt x="103" y="93"/>
                    <a:pt x="103" y="93"/>
                  </a:cubicBezTo>
                  <a:cubicBezTo>
                    <a:pt x="104" y="90"/>
                    <a:pt x="103" y="85"/>
                    <a:pt x="101" y="83"/>
                  </a:cubicBezTo>
                  <a:cubicBezTo>
                    <a:pt x="92" y="77"/>
                    <a:pt x="92" y="77"/>
                    <a:pt x="92" y="77"/>
                  </a:cubicBezTo>
                  <a:cubicBezTo>
                    <a:pt x="91" y="76"/>
                    <a:pt x="91" y="75"/>
                    <a:pt x="90" y="74"/>
                  </a:cubicBezTo>
                  <a:cubicBezTo>
                    <a:pt x="90" y="73"/>
                    <a:pt x="90" y="72"/>
                    <a:pt x="90" y="72"/>
                  </a:cubicBezTo>
                  <a:cubicBezTo>
                    <a:pt x="90" y="64"/>
                    <a:pt x="90" y="64"/>
                    <a:pt x="90" y="64"/>
                  </a:cubicBezTo>
                  <a:cubicBezTo>
                    <a:pt x="90" y="62"/>
                    <a:pt x="91" y="60"/>
                    <a:pt x="93" y="59"/>
                  </a:cubicBezTo>
                  <a:cubicBezTo>
                    <a:pt x="101" y="53"/>
                    <a:pt x="101" y="53"/>
                    <a:pt x="101" y="53"/>
                  </a:cubicBezTo>
                  <a:cubicBezTo>
                    <a:pt x="104" y="51"/>
                    <a:pt x="106" y="47"/>
                    <a:pt x="104" y="44"/>
                  </a:cubicBezTo>
                  <a:cubicBezTo>
                    <a:pt x="103" y="40"/>
                    <a:pt x="103" y="40"/>
                    <a:pt x="103" y="40"/>
                  </a:cubicBezTo>
                  <a:cubicBezTo>
                    <a:pt x="102" y="37"/>
                    <a:pt x="99" y="35"/>
                    <a:pt x="96" y="35"/>
                  </a:cubicBezTo>
                  <a:cubicBezTo>
                    <a:pt x="95" y="35"/>
                    <a:pt x="95" y="35"/>
                    <a:pt x="95" y="35"/>
                  </a:cubicBezTo>
                  <a:cubicBezTo>
                    <a:pt x="84" y="36"/>
                    <a:pt x="84" y="36"/>
                    <a:pt x="84" y="36"/>
                  </a:cubicBezTo>
                  <a:cubicBezTo>
                    <a:pt x="83" y="36"/>
                    <a:pt x="83" y="36"/>
                    <a:pt x="83" y="36"/>
                  </a:cubicBezTo>
                  <a:cubicBezTo>
                    <a:pt x="82" y="36"/>
                    <a:pt x="80" y="36"/>
                    <a:pt x="79" y="34"/>
                  </a:cubicBezTo>
                  <a:cubicBezTo>
                    <a:pt x="73" y="29"/>
                    <a:pt x="73" y="29"/>
                    <a:pt x="73" y="29"/>
                  </a:cubicBezTo>
                  <a:cubicBezTo>
                    <a:pt x="73" y="28"/>
                    <a:pt x="72" y="27"/>
                    <a:pt x="72" y="26"/>
                  </a:cubicBezTo>
                  <a:cubicBezTo>
                    <a:pt x="71" y="25"/>
                    <a:pt x="71" y="24"/>
                    <a:pt x="72" y="23"/>
                  </a:cubicBezTo>
                  <a:cubicBezTo>
                    <a:pt x="74" y="13"/>
                    <a:pt x="74" y="13"/>
                    <a:pt x="74" y="13"/>
                  </a:cubicBezTo>
                  <a:cubicBezTo>
                    <a:pt x="74" y="9"/>
                    <a:pt x="72" y="6"/>
                    <a:pt x="69" y="4"/>
                  </a:cubicBezTo>
                  <a:cubicBezTo>
                    <a:pt x="65" y="2"/>
                    <a:pt x="65" y="2"/>
                    <a:pt x="65" y="2"/>
                  </a:cubicBezTo>
                  <a:cubicBezTo>
                    <a:pt x="64" y="2"/>
                    <a:pt x="63" y="2"/>
                    <a:pt x="62" y="2"/>
                  </a:cubicBezTo>
                  <a:cubicBezTo>
                    <a:pt x="60" y="2"/>
                    <a:pt x="57" y="3"/>
                    <a:pt x="56" y="5"/>
                  </a:cubicBezTo>
                  <a:cubicBezTo>
                    <a:pt x="50" y="13"/>
                    <a:pt x="50" y="13"/>
                    <a:pt x="50" y="13"/>
                  </a:cubicBezTo>
                  <a:cubicBezTo>
                    <a:pt x="49" y="15"/>
                    <a:pt x="46" y="16"/>
                    <a:pt x="45" y="16"/>
                  </a:cubicBezTo>
                  <a:cubicBezTo>
                    <a:pt x="45" y="16"/>
                    <a:pt x="45" y="16"/>
                    <a:pt x="44" y="16"/>
                  </a:cubicBezTo>
                  <a:cubicBezTo>
                    <a:pt x="36" y="15"/>
                    <a:pt x="36" y="15"/>
                    <a:pt x="36" y="15"/>
                  </a:cubicBezTo>
                  <a:cubicBezTo>
                    <a:pt x="35" y="15"/>
                    <a:pt x="32" y="14"/>
                    <a:pt x="31" y="13"/>
                  </a:cubicBezTo>
                  <a:cubicBezTo>
                    <a:pt x="26" y="4"/>
                    <a:pt x="26" y="4"/>
                    <a:pt x="26" y="4"/>
                  </a:cubicBezTo>
                  <a:cubicBezTo>
                    <a:pt x="24" y="2"/>
                    <a:pt x="22" y="0"/>
                    <a:pt x="19" y="0"/>
                  </a:cubicBezTo>
                  <a:cubicBezTo>
                    <a:pt x="18" y="0"/>
                    <a:pt x="17" y="1"/>
                    <a:pt x="17" y="1"/>
                  </a:cubicBezTo>
                  <a:cubicBezTo>
                    <a:pt x="12" y="3"/>
                    <a:pt x="12" y="3"/>
                    <a:pt x="12" y="3"/>
                  </a:cubicBezTo>
                  <a:cubicBezTo>
                    <a:pt x="9" y="4"/>
                    <a:pt x="7" y="7"/>
                    <a:pt x="8" y="11"/>
                  </a:cubicBezTo>
                  <a:cubicBezTo>
                    <a:pt x="9" y="21"/>
                    <a:pt x="9" y="21"/>
                    <a:pt x="9" y="21"/>
                  </a:cubicBezTo>
                  <a:cubicBezTo>
                    <a:pt x="9" y="23"/>
                    <a:pt x="8" y="25"/>
                    <a:pt x="7" y="27"/>
                  </a:cubicBezTo>
                  <a:cubicBezTo>
                    <a:pt x="1" y="32"/>
                    <a:pt x="1" y="32"/>
                    <a:pt x="1" y="32"/>
                  </a:cubicBezTo>
                  <a:cubicBezTo>
                    <a:pt x="1" y="32"/>
                    <a:pt x="1" y="32"/>
                    <a:pt x="0" y="33"/>
                  </a:cubicBezTo>
                  <a:cubicBezTo>
                    <a:pt x="0" y="97"/>
                    <a:pt x="0" y="97"/>
                    <a:pt x="0" y="97"/>
                  </a:cubicBezTo>
                  <a:cubicBezTo>
                    <a:pt x="0" y="101"/>
                    <a:pt x="4" y="104"/>
                    <a:pt x="8" y="104"/>
                  </a:cubicBezTo>
                  <a:cubicBezTo>
                    <a:pt x="73" y="104"/>
                    <a:pt x="73" y="104"/>
                    <a:pt x="73" y="104"/>
                  </a:cubicBezTo>
                  <a:cubicBezTo>
                    <a:pt x="77" y="101"/>
                    <a:pt x="77" y="101"/>
                    <a:pt x="77" y="101"/>
                  </a:cubicBezTo>
                  <a:cubicBezTo>
                    <a:pt x="78" y="99"/>
                    <a:pt x="80" y="99"/>
                    <a:pt x="81" y="99"/>
                  </a:cubicBezTo>
                  <a:close/>
                  <a:moveTo>
                    <a:pt x="48" y="90"/>
                  </a:moveTo>
                  <a:cubicBezTo>
                    <a:pt x="45" y="91"/>
                    <a:pt x="42" y="91"/>
                    <a:pt x="39" y="91"/>
                  </a:cubicBezTo>
                  <a:cubicBezTo>
                    <a:pt x="29" y="91"/>
                    <a:pt x="19" y="85"/>
                    <a:pt x="16" y="75"/>
                  </a:cubicBezTo>
                  <a:cubicBezTo>
                    <a:pt x="11" y="62"/>
                    <a:pt x="17" y="48"/>
                    <a:pt x="30" y="43"/>
                  </a:cubicBezTo>
                  <a:cubicBezTo>
                    <a:pt x="33" y="42"/>
                    <a:pt x="36" y="41"/>
                    <a:pt x="39" y="41"/>
                  </a:cubicBezTo>
                  <a:cubicBezTo>
                    <a:pt x="49" y="41"/>
                    <a:pt x="59" y="48"/>
                    <a:pt x="62" y="57"/>
                  </a:cubicBezTo>
                  <a:cubicBezTo>
                    <a:pt x="67" y="70"/>
                    <a:pt x="61" y="85"/>
                    <a:pt x="48" y="9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8"/>
            <p:cNvSpPr>
              <a:spLocks/>
            </p:cNvSpPr>
            <p:nvPr/>
          </p:nvSpPr>
          <p:spPr bwMode="auto">
            <a:xfrm>
              <a:off x="4964112" y="1473564"/>
              <a:ext cx="1504950" cy="1703388"/>
            </a:xfrm>
            <a:custGeom>
              <a:avLst/>
              <a:gdLst>
                <a:gd name="T0" fmla="*/ 194 w 210"/>
                <a:gd name="T1" fmla="*/ 237 h 237"/>
                <a:gd name="T2" fmla="*/ 200 w 210"/>
                <a:gd name="T3" fmla="*/ 231 h 237"/>
                <a:gd name="T4" fmla="*/ 200 w 210"/>
                <a:gd name="T5" fmla="*/ 226 h 237"/>
                <a:gd name="T6" fmla="*/ 194 w 210"/>
                <a:gd name="T7" fmla="*/ 219 h 237"/>
                <a:gd name="T8" fmla="*/ 26 w 210"/>
                <a:gd name="T9" fmla="*/ 219 h 237"/>
                <a:gd name="T10" fmla="*/ 17 w 210"/>
                <a:gd name="T11" fmla="*/ 211 h 237"/>
                <a:gd name="T12" fmla="*/ 17 w 210"/>
                <a:gd name="T13" fmla="*/ 79 h 237"/>
                <a:gd name="T14" fmla="*/ 143 w 210"/>
                <a:gd name="T15" fmla="*/ 79 h 237"/>
                <a:gd name="T16" fmla="*/ 149 w 210"/>
                <a:gd name="T17" fmla="*/ 73 h 237"/>
                <a:gd name="T18" fmla="*/ 149 w 210"/>
                <a:gd name="T19" fmla="*/ 68 h 237"/>
                <a:gd name="T20" fmla="*/ 143 w 210"/>
                <a:gd name="T21" fmla="*/ 62 h 237"/>
                <a:gd name="T22" fmla="*/ 143 w 210"/>
                <a:gd name="T23" fmla="*/ 62 h 237"/>
                <a:gd name="T24" fmla="*/ 143 w 210"/>
                <a:gd name="T25" fmla="*/ 62 h 237"/>
                <a:gd name="T26" fmla="*/ 17 w 210"/>
                <a:gd name="T27" fmla="*/ 62 h 237"/>
                <a:gd name="T28" fmla="*/ 17 w 210"/>
                <a:gd name="T29" fmla="*/ 27 h 237"/>
                <a:gd name="T30" fmla="*/ 26 w 210"/>
                <a:gd name="T31" fmla="*/ 18 h 237"/>
                <a:gd name="T32" fmla="*/ 204 w 210"/>
                <a:gd name="T33" fmla="*/ 18 h 237"/>
                <a:gd name="T34" fmla="*/ 210 w 210"/>
                <a:gd name="T35" fmla="*/ 12 h 237"/>
                <a:gd name="T36" fmla="*/ 210 w 210"/>
                <a:gd name="T37" fmla="*/ 7 h 237"/>
                <a:gd name="T38" fmla="*/ 204 w 210"/>
                <a:gd name="T39" fmla="*/ 0 h 237"/>
                <a:gd name="T40" fmla="*/ 26 w 210"/>
                <a:gd name="T41" fmla="*/ 0 h 237"/>
                <a:gd name="T42" fmla="*/ 0 w 210"/>
                <a:gd name="T43" fmla="*/ 27 h 237"/>
                <a:gd name="T44" fmla="*/ 0 w 210"/>
                <a:gd name="T45" fmla="*/ 211 h 237"/>
                <a:gd name="T46" fmla="*/ 26 w 210"/>
                <a:gd name="T47" fmla="*/ 237 h 237"/>
                <a:gd name="T48" fmla="*/ 194 w 210"/>
                <a:gd name="T4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 h="237">
                  <a:moveTo>
                    <a:pt x="194" y="237"/>
                  </a:moveTo>
                  <a:cubicBezTo>
                    <a:pt x="197" y="237"/>
                    <a:pt x="200" y="234"/>
                    <a:pt x="200" y="231"/>
                  </a:cubicBezTo>
                  <a:cubicBezTo>
                    <a:pt x="200" y="226"/>
                    <a:pt x="200" y="226"/>
                    <a:pt x="200" y="226"/>
                  </a:cubicBezTo>
                  <a:cubicBezTo>
                    <a:pt x="200" y="222"/>
                    <a:pt x="197" y="219"/>
                    <a:pt x="194" y="219"/>
                  </a:cubicBezTo>
                  <a:cubicBezTo>
                    <a:pt x="26" y="219"/>
                    <a:pt x="26" y="219"/>
                    <a:pt x="26" y="219"/>
                  </a:cubicBezTo>
                  <a:cubicBezTo>
                    <a:pt x="21" y="219"/>
                    <a:pt x="17" y="216"/>
                    <a:pt x="17" y="211"/>
                  </a:cubicBezTo>
                  <a:cubicBezTo>
                    <a:pt x="17" y="79"/>
                    <a:pt x="17" y="79"/>
                    <a:pt x="17" y="79"/>
                  </a:cubicBezTo>
                  <a:cubicBezTo>
                    <a:pt x="143" y="79"/>
                    <a:pt x="143" y="79"/>
                    <a:pt x="143" y="79"/>
                  </a:cubicBezTo>
                  <a:cubicBezTo>
                    <a:pt x="146" y="79"/>
                    <a:pt x="149" y="76"/>
                    <a:pt x="149" y="73"/>
                  </a:cubicBezTo>
                  <a:cubicBezTo>
                    <a:pt x="149" y="68"/>
                    <a:pt x="149" y="68"/>
                    <a:pt x="149" y="68"/>
                  </a:cubicBezTo>
                  <a:cubicBezTo>
                    <a:pt x="149" y="65"/>
                    <a:pt x="146" y="62"/>
                    <a:pt x="143" y="62"/>
                  </a:cubicBezTo>
                  <a:cubicBezTo>
                    <a:pt x="143" y="62"/>
                    <a:pt x="143" y="62"/>
                    <a:pt x="143" y="62"/>
                  </a:cubicBezTo>
                  <a:cubicBezTo>
                    <a:pt x="143" y="62"/>
                    <a:pt x="143" y="62"/>
                    <a:pt x="143" y="62"/>
                  </a:cubicBezTo>
                  <a:cubicBezTo>
                    <a:pt x="17" y="62"/>
                    <a:pt x="17" y="62"/>
                    <a:pt x="17" y="62"/>
                  </a:cubicBezTo>
                  <a:cubicBezTo>
                    <a:pt x="17" y="27"/>
                    <a:pt x="17" y="27"/>
                    <a:pt x="17" y="27"/>
                  </a:cubicBezTo>
                  <a:cubicBezTo>
                    <a:pt x="17" y="22"/>
                    <a:pt x="21" y="18"/>
                    <a:pt x="26" y="18"/>
                  </a:cubicBezTo>
                  <a:cubicBezTo>
                    <a:pt x="26" y="18"/>
                    <a:pt x="203" y="19"/>
                    <a:pt x="204" y="18"/>
                  </a:cubicBezTo>
                  <a:cubicBezTo>
                    <a:pt x="207" y="18"/>
                    <a:pt x="210" y="15"/>
                    <a:pt x="210" y="12"/>
                  </a:cubicBezTo>
                  <a:cubicBezTo>
                    <a:pt x="210" y="7"/>
                    <a:pt x="210" y="7"/>
                    <a:pt x="210" y="7"/>
                  </a:cubicBezTo>
                  <a:cubicBezTo>
                    <a:pt x="210" y="3"/>
                    <a:pt x="207" y="0"/>
                    <a:pt x="204" y="0"/>
                  </a:cubicBezTo>
                  <a:cubicBezTo>
                    <a:pt x="204" y="0"/>
                    <a:pt x="30" y="1"/>
                    <a:pt x="26" y="0"/>
                  </a:cubicBezTo>
                  <a:cubicBezTo>
                    <a:pt x="11" y="0"/>
                    <a:pt x="0" y="12"/>
                    <a:pt x="0" y="27"/>
                  </a:cubicBezTo>
                  <a:cubicBezTo>
                    <a:pt x="0" y="211"/>
                    <a:pt x="0" y="211"/>
                    <a:pt x="0" y="211"/>
                  </a:cubicBezTo>
                  <a:cubicBezTo>
                    <a:pt x="0" y="225"/>
                    <a:pt x="11" y="237"/>
                    <a:pt x="26" y="237"/>
                  </a:cubicBezTo>
                  <a:lnTo>
                    <a:pt x="194" y="237"/>
                  </a:ln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 name="Group 6"/>
          <p:cNvGrpSpPr/>
          <p:nvPr/>
        </p:nvGrpSpPr>
        <p:grpSpPr>
          <a:xfrm>
            <a:off x="4039200" y="1890000"/>
            <a:ext cx="649444" cy="651493"/>
            <a:chOff x="13009562" y="1322751"/>
            <a:chExt cx="2012950" cy="2019300"/>
          </a:xfrm>
        </p:grpSpPr>
        <p:sp>
          <p:nvSpPr>
            <p:cNvPr id="8" name="Freeform 9"/>
            <p:cNvSpPr>
              <a:spLocks/>
            </p:cNvSpPr>
            <p:nvPr/>
          </p:nvSpPr>
          <p:spPr bwMode="auto">
            <a:xfrm>
              <a:off x="13009562" y="1968864"/>
              <a:ext cx="730250" cy="1122363"/>
            </a:xfrm>
            <a:custGeom>
              <a:avLst/>
              <a:gdLst>
                <a:gd name="T0" fmla="*/ 101 w 102"/>
                <a:gd name="T1" fmla="*/ 72 h 156"/>
                <a:gd name="T2" fmla="*/ 97 w 102"/>
                <a:gd name="T3" fmla="*/ 9 h 156"/>
                <a:gd name="T4" fmla="*/ 93 w 102"/>
                <a:gd name="T5" fmla="*/ 2 h 156"/>
                <a:gd name="T6" fmla="*/ 85 w 102"/>
                <a:gd name="T7" fmla="*/ 2 h 156"/>
                <a:gd name="T8" fmla="*/ 28 w 102"/>
                <a:gd name="T9" fmla="*/ 30 h 156"/>
                <a:gd name="T10" fmla="*/ 24 w 102"/>
                <a:gd name="T11" fmla="*/ 41 h 156"/>
                <a:gd name="T12" fmla="*/ 36 w 102"/>
                <a:gd name="T13" fmla="*/ 45 h 156"/>
                <a:gd name="T14" fmla="*/ 67 w 102"/>
                <a:gd name="T15" fmla="*/ 30 h 156"/>
                <a:gd name="T16" fmla="*/ 2 w 102"/>
                <a:gd name="T17" fmla="*/ 142 h 156"/>
                <a:gd name="T18" fmla="*/ 2 w 102"/>
                <a:gd name="T19" fmla="*/ 151 h 156"/>
                <a:gd name="T20" fmla="*/ 9 w 102"/>
                <a:gd name="T21" fmla="*/ 156 h 156"/>
                <a:gd name="T22" fmla="*/ 71 w 102"/>
                <a:gd name="T23" fmla="*/ 156 h 156"/>
                <a:gd name="T24" fmla="*/ 80 w 102"/>
                <a:gd name="T25" fmla="*/ 147 h 156"/>
                <a:gd name="T26" fmla="*/ 71 w 102"/>
                <a:gd name="T27" fmla="*/ 138 h 156"/>
                <a:gd name="T28" fmla="*/ 25 w 102"/>
                <a:gd name="T29" fmla="*/ 138 h 156"/>
                <a:gd name="T30" fmla="*/ 82 w 102"/>
                <a:gd name="T31" fmla="*/ 40 h 156"/>
                <a:gd name="T32" fmla="*/ 84 w 102"/>
                <a:gd name="T33" fmla="*/ 73 h 156"/>
                <a:gd name="T34" fmla="*/ 93 w 102"/>
                <a:gd name="T35" fmla="*/ 81 h 156"/>
                <a:gd name="T36" fmla="*/ 93 w 102"/>
                <a:gd name="T37" fmla="*/ 81 h 156"/>
                <a:gd name="T38" fmla="*/ 101 w 102"/>
                <a:gd name="T39"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156">
                  <a:moveTo>
                    <a:pt x="101" y="72"/>
                  </a:moveTo>
                  <a:cubicBezTo>
                    <a:pt x="97" y="9"/>
                    <a:pt x="97" y="9"/>
                    <a:pt x="97" y="9"/>
                  </a:cubicBezTo>
                  <a:cubicBezTo>
                    <a:pt x="97" y="6"/>
                    <a:pt x="96" y="3"/>
                    <a:pt x="93" y="2"/>
                  </a:cubicBezTo>
                  <a:cubicBezTo>
                    <a:pt x="90" y="0"/>
                    <a:pt x="87" y="0"/>
                    <a:pt x="85" y="2"/>
                  </a:cubicBezTo>
                  <a:cubicBezTo>
                    <a:pt x="28" y="30"/>
                    <a:pt x="28" y="30"/>
                    <a:pt x="28" y="30"/>
                  </a:cubicBezTo>
                  <a:cubicBezTo>
                    <a:pt x="24" y="32"/>
                    <a:pt x="22" y="37"/>
                    <a:pt x="24" y="41"/>
                  </a:cubicBezTo>
                  <a:cubicBezTo>
                    <a:pt x="26" y="46"/>
                    <a:pt x="31" y="47"/>
                    <a:pt x="36" y="45"/>
                  </a:cubicBezTo>
                  <a:cubicBezTo>
                    <a:pt x="67" y="30"/>
                    <a:pt x="67" y="30"/>
                    <a:pt x="67" y="30"/>
                  </a:cubicBezTo>
                  <a:cubicBezTo>
                    <a:pt x="2" y="142"/>
                    <a:pt x="2" y="142"/>
                    <a:pt x="2" y="142"/>
                  </a:cubicBezTo>
                  <a:cubicBezTo>
                    <a:pt x="0" y="145"/>
                    <a:pt x="0" y="149"/>
                    <a:pt x="2" y="151"/>
                  </a:cubicBezTo>
                  <a:cubicBezTo>
                    <a:pt x="3" y="154"/>
                    <a:pt x="6" y="156"/>
                    <a:pt x="9" y="156"/>
                  </a:cubicBezTo>
                  <a:cubicBezTo>
                    <a:pt x="71" y="156"/>
                    <a:pt x="71" y="156"/>
                    <a:pt x="71" y="156"/>
                  </a:cubicBezTo>
                  <a:cubicBezTo>
                    <a:pt x="76" y="156"/>
                    <a:pt x="80" y="152"/>
                    <a:pt x="80" y="147"/>
                  </a:cubicBezTo>
                  <a:cubicBezTo>
                    <a:pt x="80" y="142"/>
                    <a:pt x="76" y="138"/>
                    <a:pt x="71" y="138"/>
                  </a:cubicBezTo>
                  <a:cubicBezTo>
                    <a:pt x="25" y="138"/>
                    <a:pt x="25" y="138"/>
                    <a:pt x="25" y="138"/>
                  </a:cubicBezTo>
                  <a:cubicBezTo>
                    <a:pt x="82" y="40"/>
                    <a:pt x="82" y="40"/>
                    <a:pt x="82" y="40"/>
                  </a:cubicBezTo>
                  <a:cubicBezTo>
                    <a:pt x="84" y="73"/>
                    <a:pt x="84" y="73"/>
                    <a:pt x="84" y="73"/>
                  </a:cubicBezTo>
                  <a:cubicBezTo>
                    <a:pt x="84" y="78"/>
                    <a:pt x="88" y="81"/>
                    <a:pt x="93" y="81"/>
                  </a:cubicBezTo>
                  <a:cubicBezTo>
                    <a:pt x="93" y="81"/>
                    <a:pt x="93" y="81"/>
                    <a:pt x="93" y="81"/>
                  </a:cubicBezTo>
                  <a:cubicBezTo>
                    <a:pt x="98" y="81"/>
                    <a:pt x="102" y="77"/>
                    <a:pt x="101" y="72"/>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10"/>
            <p:cNvSpPr>
              <a:spLocks/>
            </p:cNvSpPr>
            <p:nvPr/>
          </p:nvSpPr>
          <p:spPr bwMode="auto">
            <a:xfrm>
              <a:off x="13704887" y="2573701"/>
              <a:ext cx="1317625" cy="768350"/>
            </a:xfrm>
            <a:custGeom>
              <a:avLst/>
              <a:gdLst>
                <a:gd name="T0" fmla="*/ 183 w 184"/>
                <a:gd name="T1" fmla="*/ 58 h 107"/>
                <a:gd name="T2" fmla="*/ 152 w 184"/>
                <a:gd name="T3" fmla="*/ 6 h 107"/>
                <a:gd name="T4" fmla="*/ 140 w 184"/>
                <a:gd name="T5" fmla="*/ 3 h 107"/>
                <a:gd name="T6" fmla="*/ 137 w 184"/>
                <a:gd name="T7" fmla="*/ 15 h 107"/>
                <a:gd name="T8" fmla="*/ 160 w 184"/>
                <a:gd name="T9" fmla="*/ 54 h 107"/>
                <a:gd name="T10" fmla="*/ 38 w 184"/>
                <a:gd name="T11" fmla="*/ 54 h 107"/>
                <a:gd name="T12" fmla="*/ 66 w 184"/>
                <a:gd name="T13" fmla="*/ 35 h 107"/>
                <a:gd name="T14" fmla="*/ 69 w 184"/>
                <a:gd name="T15" fmla="*/ 23 h 107"/>
                <a:gd name="T16" fmla="*/ 57 w 184"/>
                <a:gd name="T17" fmla="*/ 21 h 107"/>
                <a:gd name="T18" fmla="*/ 4 w 184"/>
                <a:gd name="T19" fmla="*/ 56 h 107"/>
                <a:gd name="T20" fmla="*/ 0 w 184"/>
                <a:gd name="T21" fmla="*/ 63 h 107"/>
                <a:gd name="T22" fmla="*/ 4 w 184"/>
                <a:gd name="T23" fmla="*/ 70 h 107"/>
                <a:gd name="T24" fmla="*/ 57 w 184"/>
                <a:gd name="T25" fmla="*/ 105 h 107"/>
                <a:gd name="T26" fmla="*/ 61 w 184"/>
                <a:gd name="T27" fmla="*/ 107 h 107"/>
                <a:gd name="T28" fmla="*/ 69 w 184"/>
                <a:gd name="T29" fmla="*/ 103 h 107"/>
                <a:gd name="T30" fmla="*/ 66 w 184"/>
                <a:gd name="T31" fmla="*/ 91 h 107"/>
                <a:gd name="T32" fmla="*/ 38 w 184"/>
                <a:gd name="T33" fmla="*/ 72 h 107"/>
                <a:gd name="T34" fmla="*/ 175 w 184"/>
                <a:gd name="T35" fmla="*/ 72 h 107"/>
                <a:gd name="T36" fmla="*/ 183 w 184"/>
                <a:gd name="T37" fmla="*/ 67 h 107"/>
                <a:gd name="T38" fmla="*/ 183 w 184"/>
                <a:gd name="T39" fmla="*/ 5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07">
                  <a:moveTo>
                    <a:pt x="183" y="58"/>
                  </a:moveTo>
                  <a:cubicBezTo>
                    <a:pt x="152" y="6"/>
                    <a:pt x="152" y="6"/>
                    <a:pt x="152" y="6"/>
                  </a:cubicBezTo>
                  <a:cubicBezTo>
                    <a:pt x="150" y="2"/>
                    <a:pt x="144" y="0"/>
                    <a:pt x="140" y="3"/>
                  </a:cubicBezTo>
                  <a:cubicBezTo>
                    <a:pt x="136" y="5"/>
                    <a:pt x="135" y="11"/>
                    <a:pt x="137" y="15"/>
                  </a:cubicBezTo>
                  <a:cubicBezTo>
                    <a:pt x="160" y="54"/>
                    <a:pt x="160" y="54"/>
                    <a:pt x="160" y="54"/>
                  </a:cubicBezTo>
                  <a:cubicBezTo>
                    <a:pt x="38" y="54"/>
                    <a:pt x="38" y="54"/>
                    <a:pt x="38" y="54"/>
                  </a:cubicBezTo>
                  <a:cubicBezTo>
                    <a:pt x="66" y="35"/>
                    <a:pt x="66" y="35"/>
                    <a:pt x="66" y="35"/>
                  </a:cubicBezTo>
                  <a:cubicBezTo>
                    <a:pt x="70" y="32"/>
                    <a:pt x="71" y="27"/>
                    <a:pt x="69" y="23"/>
                  </a:cubicBezTo>
                  <a:cubicBezTo>
                    <a:pt x="66" y="19"/>
                    <a:pt x="61" y="18"/>
                    <a:pt x="57" y="21"/>
                  </a:cubicBezTo>
                  <a:cubicBezTo>
                    <a:pt x="4" y="56"/>
                    <a:pt x="4" y="56"/>
                    <a:pt x="4" y="56"/>
                  </a:cubicBezTo>
                  <a:cubicBezTo>
                    <a:pt x="2" y="57"/>
                    <a:pt x="0" y="60"/>
                    <a:pt x="0" y="63"/>
                  </a:cubicBezTo>
                  <a:cubicBezTo>
                    <a:pt x="0" y="66"/>
                    <a:pt x="2" y="69"/>
                    <a:pt x="4" y="70"/>
                  </a:cubicBezTo>
                  <a:cubicBezTo>
                    <a:pt x="57" y="105"/>
                    <a:pt x="57" y="105"/>
                    <a:pt x="57" y="105"/>
                  </a:cubicBezTo>
                  <a:cubicBezTo>
                    <a:pt x="58" y="106"/>
                    <a:pt x="60" y="107"/>
                    <a:pt x="61" y="107"/>
                  </a:cubicBezTo>
                  <a:cubicBezTo>
                    <a:pt x="64" y="107"/>
                    <a:pt x="67" y="105"/>
                    <a:pt x="69" y="103"/>
                  </a:cubicBezTo>
                  <a:cubicBezTo>
                    <a:pt x="71" y="99"/>
                    <a:pt x="70" y="93"/>
                    <a:pt x="66" y="91"/>
                  </a:cubicBezTo>
                  <a:cubicBezTo>
                    <a:pt x="38" y="72"/>
                    <a:pt x="38" y="72"/>
                    <a:pt x="38" y="72"/>
                  </a:cubicBezTo>
                  <a:cubicBezTo>
                    <a:pt x="175" y="72"/>
                    <a:pt x="175" y="72"/>
                    <a:pt x="175" y="72"/>
                  </a:cubicBezTo>
                  <a:cubicBezTo>
                    <a:pt x="178" y="72"/>
                    <a:pt x="181" y="70"/>
                    <a:pt x="183" y="67"/>
                  </a:cubicBezTo>
                  <a:cubicBezTo>
                    <a:pt x="184" y="65"/>
                    <a:pt x="184" y="61"/>
                    <a:pt x="183" y="58"/>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11"/>
            <p:cNvSpPr>
              <a:spLocks/>
            </p:cNvSpPr>
            <p:nvPr/>
          </p:nvSpPr>
          <p:spPr bwMode="auto">
            <a:xfrm>
              <a:off x="13696950" y="1322751"/>
              <a:ext cx="1017588" cy="1163638"/>
            </a:xfrm>
            <a:custGeom>
              <a:avLst/>
              <a:gdLst>
                <a:gd name="T0" fmla="*/ 5 w 142"/>
                <a:gd name="T1" fmla="*/ 78 h 162"/>
                <a:gd name="T2" fmla="*/ 17 w 142"/>
                <a:gd name="T3" fmla="*/ 75 h 162"/>
                <a:gd name="T4" fmla="*/ 45 w 142"/>
                <a:gd name="T5" fmla="*/ 27 h 162"/>
                <a:gd name="T6" fmla="*/ 106 w 142"/>
                <a:gd name="T7" fmla="*/ 133 h 162"/>
                <a:gd name="T8" fmla="*/ 76 w 142"/>
                <a:gd name="T9" fmla="*/ 118 h 162"/>
                <a:gd name="T10" fmla="*/ 64 w 142"/>
                <a:gd name="T11" fmla="*/ 122 h 162"/>
                <a:gd name="T12" fmla="*/ 68 w 142"/>
                <a:gd name="T13" fmla="*/ 134 h 162"/>
                <a:gd name="T14" fmla="*/ 124 w 142"/>
                <a:gd name="T15" fmla="*/ 162 h 162"/>
                <a:gd name="T16" fmla="*/ 128 w 142"/>
                <a:gd name="T17" fmla="*/ 162 h 162"/>
                <a:gd name="T18" fmla="*/ 133 w 142"/>
                <a:gd name="T19" fmla="*/ 161 h 162"/>
                <a:gd name="T20" fmla="*/ 137 w 142"/>
                <a:gd name="T21" fmla="*/ 154 h 162"/>
                <a:gd name="T22" fmla="*/ 141 w 142"/>
                <a:gd name="T23" fmla="*/ 91 h 162"/>
                <a:gd name="T24" fmla="*/ 133 w 142"/>
                <a:gd name="T25" fmla="*/ 82 h 162"/>
                <a:gd name="T26" fmla="*/ 124 w 142"/>
                <a:gd name="T27" fmla="*/ 90 h 162"/>
                <a:gd name="T28" fmla="*/ 122 w 142"/>
                <a:gd name="T29" fmla="*/ 124 h 162"/>
                <a:gd name="T30" fmla="*/ 52 w 142"/>
                <a:gd name="T31" fmla="*/ 5 h 162"/>
                <a:gd name="T32" fmla="*/ 45 w 142"/>
                <a:gd name="T33" fmla="*/ 0 h 162"/>
                <a:gd name="T34" fmla="*/ 45 w 142"/>
                <a:gd name="T35" fmla="*/ 0 h 162"/>
                <a:gd name="T36" fmla="*/ 37 w 142"/>
                <a:gd name="T37" fmla="*/ 5 h 162"/>
                <a:gd name="T38" fmla="*/ 2 w 142"/>
                <a:gd name="T39" fmla="*/ 66 h 162"/>
                <a:gd name="T40" fmla="*/ 5 w 142"/>
                <a:gd name="T41" fmla="*/ 7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2">
                  <a:moveTo>
                    <a:pt x="5" y="78"/>
                  </a:moveTo>
                  <a:cubicBezTo>
                    <a:pt x="10" y="80"/>
                    <a:pt x="15" y="79"/>
                    <a:pt x="17" y="75"/>
                  </a:cubicBezTo>
                  <a:cubicBezTo>
                    <a:pt x="45" y="27"/>
                    <a:pt x="45" y="27"/>
                    <a:pt x="45" y="27"/>
                  </a:cubicBezTo>
                  <a:cubicBezTo>
                    <a:pt x="106" y="133"/>
                    <a:pt x="106" y="133"/>
                    <a:pt x="106" y="133"/>
                  </a:cubicBezTo>
                  <a:cubicBezTo>
                    <a:pt x="76" y="118"/>
                    <a:pt x="76" y="118"/>
                    <a:pt x="76" y="118"/>
                  </a:cubicBezTo>
                  <a:cubicBezTo>
                    <a:pt x="71" y="116"/>
                    <a:pt x="66" y="117"/>
                    <a:pt x="64" y="122"/>
                  </a:cubicBezTo>
                  <a:cubicBezTo>
                    <a:pt x="62" y="126"/>
                    <a:pt x="64" y="131"/>
                    <a:pt x="68" y="134"/>
                  </a:cubicBezTo>
                  <a:cubicBezTo>
                    <a:pt x="124" y="162"/>
                    <a:pt x="124" y="162"/>
                    <a:pt x="124" y="162"/>
                  </a:cubicBezTo>
                  <a:cubicBezTo>
                    <a:pt x="126" y="162"/>
                    <a:pt x="127" y="162"/>
                    <a:pt x="128" y="162"/>
                  </a:cubicBezTo>
                  <a:cubicBezTo>
                    <a:pt x="130" y="162"/>
                    <a:pt x="131" y="162"/>
                    <a:pt x="133" y="161"/>
                  </a:cubicBezTo>
                  <a:cubicBezTo>
                    <a:pt x="135" y="160"/>
                    <a:pt x="137" y="157"/>
                    <a:pt x="137" y="154"/>
                  </a:cubicBezTo>
                  <a:cubicBezTo>
                    <a:pt x="141" y="91"/>
                    <a:pt x="141" y="91"/>
                    <a:pt x="141" y="91"/>
                  </a:cubicBezTo>
                  <a:cubicBezTo>
                    <a:pt x="142" y="86"/>
                    <a:pt x="138" y="82"/>
                    <a:pt x="133" y="82"/>
                  </a:cubicBezTo>
                  <a:cubicBezTo>
                    <a:pt x="128" y="82"/>
                    <a:pt x="124" y="85"/>
                    <a:pt x="124" y="90"/>
                  </a:cubicBezTo>
                  <a:cubicBezTo>
                    <a:pt x="122" y="124"/>
                    <a:pt x="122" y="124"/>
                    <a:pt x="122" y="124"/>
                  </a:cubicBezTo>
                  <a:cubicBezTo>
                    <a:pt x="52" y="5"/>
                    <a:pt x="52" y="5"/>
                    <a:pt x="52" y="5"/>
                  </a:cubicBezTo>
                  <a:cubicBezTo>
                    <a:pt x="51" y="2"/>
                    <a:pt x="48" y="0"/>
                    <a:pt x="45" y="0"/>
                  </a:cubicBezTo>
                  <a:cubicBezTo>
                    <a:pt x="45" y="0"/>
                    <a:pt x="45" y="0"/>
                    <a:pt x="45" y="0"/>
                  </a:cubicBezTo>
                  <a:cubicBezTo>
                    <a:pt x="42" y="0"/>
                    <a:pt x="39" y="2"/>
                    <a:pt x="37" y="5"/>
                  </a:cubicBezTo>
                  <a:cubicBezTo>
                    <a:pt x="2" y="66"/>
                    <a:pt x="2" y="66"/>
                    <a:pt x="2" y="66"/>
                  </a:cubicBezTo>
                  <a:cubicBezTo>
                    <a:pt x="0" y="70"/>
                    <a:pt x="1" y="76"/>
                    <a:pt x="5" y="78"/>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 name="Group 10"/>
          <p:cNvGrpSpPr/>
          <p:nvPr/>
        </p:nvGrpSpPr>
        <p:grpSpPr>
          <a:xfrm>
            <a:off x="1623600" y="1958400"/>
            <a:ext cx="604980" cy="537949"/>
            <a:chOff x="8775700" y="1322751"/>
            <a:chExt cx="2263775" cy="2012951"/>
          </a:xfrm>
        </p:grpSpPr>
        <p:sp>
          <p:nvSpPr>
            <p:cNvPr id="12" name="Freeform 12"/>
            <p:cNvSpPr>
              <a:spLocks noEditPoints="1"/>
            </p:cNvSpPr>
            <p:nvPr/>
          </p:nvSpPr>
          <p:spPr bwMode="auto">
            <a:xfrm>
              <a:off x="9620250" y="2753089"/>
              <a:ext cx="587375" cy="582613"/>
            </a:xfrm>
            <a:custGeom>
              <a:avLst/>
              <a:gdLst>
                <a:gd name="T0" fmla="*/ 41 w 82"/>
                <a:gd name="T1" fmla="*/ 81 h 81"/>
                <a:gd name="T2" fmla="*/ 0 w 82"/>
                <a:gd name="T3" fmla="*/ 41 h 81"/>
                <a:gd name="T4" fmla="*/ 41 w 82"/>
                <a:gd name="T5" fmla="*/ 0 h 81"/>
                <a:gd name="T6" fmla="*/ 82 w 82"/>
                <a:gd name="T7" fmla="*/ 41 h 81"/>
                <a:gd name="T8" fmla="*/ 41 w 82"/>
                <a:gd name="T9" fmla="*/ 81 h 81"/>
                <a:gd name="T10" fmla="*/ 41 w 82"/>
                <a:gd name="T11" fmla="*/ 19 h 81"/>
                <a:gd name="T12" fmla="*/ 20 w 82"/>
                <a:gd name="T13" fmla="*/ 41 h 81"/>
                <a:gd name="T14" fmla="*/ 41 w 82"/>
                <a:gd name="T15" fmla="*/ 62 h 81"/>
                <a:gd name="T16" fmla="*/ 62 w 82"/>
                <a:gd name="T17" fmla="*/ 41 h 81"/>
                <a:gd name="T18" fmla="*/ 41 w 82"/>
                <a:gd name="T19" fmla="*/ 1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81"/>
                  </a:moveTo>
                  <a:cubicBezTo>
                    <a:pt x="19" y="81"/>
                    <a:pt x="0" y="63"/>
                    <a:pt x="0" y="41"/>
                  </a:cubicBezTo>
                  <a:cubicBezTo>
                    <a:pt x="0" y="18"/>
                    <a:pt x="19" y="0"/>
                    <a:pt x="41" y="0"/>
                  </a:cubicBezTo>
                  <a:cubicBezTo>
                    <a:pt x="64" y="0"/>
                    <a:pt x="82" y="18"/>
                    <a:pt x="82" y="41"/>
                  </a:cubicBezTo>
                  <a:cubicBezTo>
                    <a:pt x="82" y="63"/>
                    <a:pt x="64" y="81"/>
                    <a:pt x="41" y="81"/>
                  </a:cubicBezTo>
                  <a:close/>
                  <a:moveTo>
                    <a:pt x="41" y="19"/>
                  </a:moveTo>
                  <a:cubicBezTo>
                    <a:pt x="29" y="19"/>
                    <a:pt x="20" y="29"/>
                    <a:pt x="20" y="41"/>
                  </a:cubicBezTo>
                  <a:cubicBezTo>
                    <a:pt x="20" y="52"/>
                    <a:pt x="29" y="62"/>
                    <a:pt x="41" y="62"/>
                  </a:cubicBezTo>
                  <a:cubicBezTo>
                    <a:pt x="53" y="62"/>
                    <a:pt x="62" y="52"/>
                    <a:pt x="62" y="41"/>
                  </a:cubicBezTo>
                  <a:cubicBezTo>
                    <a:pt x="62" y="29"/>
                    <a:pt x="53" y="19"/>
                    <a:pt x="41" y="19"/>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3"/>
            <p:cNvSpPr>
              <a:spLocks noEditPoints="1"/>
            </p:cNvSpPr>
            <p:nvPr/>
          </p:nvSpPr>
          <p:spPr bwMode="auto">
            <a:xfrm>
              <a:off x="8775700" y="1322751"/>
              <a:ext cx="2263775" cy="1436688"/>
            </a:xfrm>
            <a:custGeom>
              <a:avLst/>
              <a:gdLst>
                <a:gd name="T0" fmla="*/ 276 w 316"/>
                <a:gd name="T1" fmla="*/ 0 h 200"/>
                <a:gd name="T2" fmla="*/ 235 w 316"/>
                <a:gd name="T3" fmla="*/ 41 h 200"/>
                <a:gd name="T4" fmla="*/ 266 w 316"/>
                <a:gd name="T5" fmla="*/ 80 h 200"/>
                <a:gd name="T6" fmla="*/ 266 w 316"/>
                <a:gd name="T7" fmla="*/ 100 h 200"/>
                <a:gd name="T8" fmla="*/ 235 w 316"/>
                <a:gd name="T9" fmla="*/ 130 h 200"/>
                <a:gd name="T10" fmla="*/ 169 w 316"/>
                <a:gd name="T11" fmla="*/ 130 h 200"/>
                <a:gd name="T12" fmla="*/ 169 w 316"/>
                <a:gd name="T13" fmla="*/ 80 h 200"/>
                <a:gd name="T14" fmla="*/ 200 w 316"/>
                <a:gd name="T15" fmla="*/ 41 h 200"/>
                <a:gd name="T16" fmla="*/ 159 w 316"/>
                <a:gd name="T17" fmla="*/ 0 h 200"/>
                <a:gd name="T18" fmla="*/ 118 w 316"/>
                <a:gd name="T19" fmla="*/ 41 h 200"/>
                <a:gd name="T20" fmla="*/ 149 w 316"/>
                <a:gd name="T21" fmla="*/ 80 h 200"/>
                <a:gd name="T22" fmla="*/ 149 w 316"/>
                <a:gd name="T23" fmla="*/ 130 h 200"/>
                <a:gd name="T24" fmla="*/ 82 w 316"/>
                <a:gd name="T25" fmla="*/ 130 h 200"/>
                <a:gd name="T26" fmla="*/ 51 w 316"/>
                <a:gd name="T27" fmla="*/ 100 h 200"/>
                <a:gd name="T28" fmla="*/ 51 w 316"/>
                <a:gd name="T29" fmla="*/ 80 h 200"/>
                <a:gd name="T30" fmla="*/ 82 w 316"/>
                <a:gd name="T31" fmla="*/ 41 h 200"/>
                <a:gd name="T32" fmla="*/ 41 w 316"/>
                <a:gd name="T33" fmla="*/ 0 h 200"/>
                <a:gd name="T34" fmla="*/ 0 w 316"/>
                <a:gd name="T35" fmla="*/ 41 h 200"/>
                <a:gd name="T36" fmla="*/ 31 w 316"/>
                <a:gd name="T37" fmla="*/ 80 h 200"/>
                <a:gd name="T38" fmla="*/ 31 w 316"/>
                <a:gd name="T39" fmla="*/ 100 h 200"/>
                <a:gd name="T40" fmla="*/ 82 w 316"/>
                <a:gd name="T41" fmla="*/ 151 h 200"/>
                <a:gd name="T42" fmla="*/ 149 w 316"/>
                <a:gd name="T43" fmla="*/ 151 h 200"/>
                <a:gd name="T44" fmla="*/ 149 w 316"/>
                <a:gd name="T45" fmla="*/ 200 h 200"/>
                <a:gd name="T46" fmla="*/ 159 w 316"/>
                <a:gd name="T47" fmla="*/ 199 h 200"/>
                <a:gd name="T48" fmla="*/ 169 w 316"/>
                <a:gd name="T49" fmla="*/ 200 h 200"/>
                <a:gd name="T50" fmla="*/ 169 w 316"/>
                <a:gd name="T51" fmla="*/ 151 h 200"/>
                <a:gd name="T52" fmla="*/ 235 w 316"/>
                <a:gd name="T53" fmla="*/ 151 h 200"/>
                <a:gd name="T54" fmla="*/ 286 w 316"/>
                <a:gd name="T55" fmla="*/ 100 h 200"/>
                <a:gd name="T56" fmla="*/ 286 w 316"/>
                <a:gd name="T57" fmla="*/ 80 h 200"/>
                <a:gd name="T58" fmla="*/ 316 w 316"/>
                <a:gd name="T59" fmla="*/ 41 h 200"/>
                <a:gd name="T60" fmla="*/ 276 w 316"/>
                <a:gd name="T61" fmla="*/ 0 h 200"/>
                <a:gd name="T62" fmla="*/ 41 w 316"/>
                <a:gd name="T63" fmla="*/ 61 h 200"/>
                <a:gd name="T64" fmla="*/ 21 w 316"/>
                <a:gd name="T65" fmla="*/ 41 h 200"/>
                <a:gd name="T66" fmla="*/ 41 w 316"/>
                <a:gd name="T67" fmla="*/ 20 h 200"/>
                <a:gd name="T68" fmla="*/ 61 w 316"/>
                <a:gd name="T69" fmla="*/ 41 h 200"/>
                <a:gd name="T70" fmla="*/ 41 w 316"/>
                <a:gd name="T71" fmla="*/ 61 h 200"/>
                <a:gd name="T72" fmla="*/ 159 w 316"/>
                <a:gd name="T73" fmla="*/ 61 h 200"/>
                <a:gd name="T74" fmla="*/ 138 w 316"/>
                <a:gd name="T75" fmla="*/ 41 h 200"/>
                <a:gd name="T76" fmla="*/ 159 w 316"/>
                <a:gd name="T77" fmla="*/ 20 h 200"/>
                <a:gd name="T78" fmla="*/ 179 w 316"/>
                <a:gd name="T79" fmla="*/ 41 h 200"/>
                <a:gd name="T80" fmla="*/ 159 w 316"/>
                <a:gd name="T81" fmla="*/ 61 h 200"/>
                <a:gd name="T82" fmla="*/ 276 w 316"/>
                <a:gd name="T83" fmla="*/ 61 h 200"/>
                <a:gd name="T84" fmla="*/ 255 w 316"/>
                <a:gd name="T85" fmla="*/ 41 h 200"/>
                <a:gd name="T86" fmla="*/ 276 w 316"/>
                <a:gd name="T87" fmla="*/ 20 h 200"/>
                <a:gd name="T88" fmla="*/ 296 w 316"/>
                <a:gd name="T89" fmla="*/ 41 h 200"/>
                <a:gd name="T90" fmla="*/ 276 w 316"/>
                <a:gd name="T91"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6" h="200">
                  <a:moveTo>
                    <a:pt x="276" y="0"/>
                  </a:moveTo>
                  <a:cubicBezTo>
                    <a:pt x="253" y="0"/>
                    <a:pt x="235" y="18"/>
                    <a:pt x="235" y="41"/>
                  </a:cubicBezTo>
                  <a:cubicBezTo>
                    <a:pt x="235" y="60"/>
                    <a:pt x="248" y="75"/>
                    <a:pt x="266" y="80"/>
                  </a:cubicBezTo>
                  <a:cubicBezTo>
                    <a:pt x="266" y="80"/>
                    <a:pt x="266" y="99"/>
                    <a:pt x="266" y="100"/>
                  </a:cubicBezTo>
                  <a:cubicBezTo>
                    <a:pt x="266" y="117"/>
                    <a:pt x="252" y="130"/>
                    <a:pt x="235" y="130"/>
                  </a:cubicBezTo>
                  <a:cubicBezTo>
                    <a:pt x="169" y="130"/>
                    <a:pt x="169" y="130"/>
                    <a:pt x="169" y="130"/>
                  </a:cubicBezTo>
                  <a:cubicBezTo>
                    <a:pt x="169" y="80"/>
                    <a:pt x="169" y="80"/>
                    <a:pt x="169" y="80"/>
                  </a:cubicBezTo>
                  <a:cubicBezTo>
                    <a:pt x="187" y="75"/>
                    <a:pt x="200" y="60"/>
                    <a:pt x="200" y="41"/>
                  </a:cubicBezTo>
                  <a:cubicBezTo>
                    <a:pt x="200" y="18"/>
                    <a:pt x="181" y="0"/>
                    <a:pt x="159" y="0"/>
                  </a:cubicBezTo>
                  <a:cubicBezTo>
                    <a:pt x="136" y="0"/>
                    <a:pt x="118" y="18"/>
                    <a:pt x="118" y="41"/>
                  </a:cubicBezTo>
                  <a:cubicBezTo>
                    <a:pt x="118" y="60"/>
                    <a:pt x="131" y="75"/>
                    <a:pt x="149" y="80"/>
                  </a:cubicBezTo>
                  <a:cubicBezTo>
                    <a:pt x="149" y="130"/>
                    <a:pt x="149" y="130"/>
                    <a:pt x="149" y="130"/>
                  </a:cubicBezTo>
                  <a:cubicBezTo>
                    <a:pt x="82" y="130"/>
                    <a:pt x="82" y="130"/>
                    <a:pt x="82" y="130"/>
                  </a:cubicBezTo>
                  <a:cubicBezTo>
                    <a:pt x="65" y="130"/>
                    <a:pt x="51" y="117"/>
                    <a:pt x="51" y="100"/>
                  </a:cubicBezTo>
                  <a:cubicBezTo>
                    <a:pt x="51" y="99"/>
                    <a:pt x="51" y="80"/>
                    <a:pt x="51" y="80"/>
                  </a:cubicBezTo>
                  <a:cubicBezTo>
                    <a:pt x="69" y="75"/>
                    <a:pt x="82" y="60"/>
                    <a:pt x="82" y="41"/>
                  </a:cubicBezTo>
                  <a:cubicBezTo>
                    <a:pt x="82" y="18"/>
                    <a:pt x="63" y="0"/>
                    <a:pt x="41" y="0"/>
                  </a:cubicBezTo>
                  <a:cubicBezTo>
                    <a:pt x="19" y="0"/>
                    <a:pt x="0" y="18"/>
                    <a:pt x="0" y="41"/>
                  </a:cubicBezTo>
                  <a:cubicBezTo>
                    <a:pt x="0" y="60"/>
                    <a:pt x="13" y="75"/>
                    <a:pt x="31" y="80"/>
                  </a:cubicBezTo>
                  <a:cubicBezTo>
                    <a:pt x="31" y="80"/>
                    <a:pt x="31" y="99"/>
                    <a:pt x="31" y="100"/>
                  </a:cubicBezTo>
                  <a:cubicBezTo>
                    <a:pt x="31" y="128"/>
                    <a:pt x="54" y="151"/>
                    <a:pt x="82" y="151"/>
                  </a:cubicBezTo>
                  <a:cubicBezTo>
                    <a:pt x="149" y="151"/>
                    <a:pt x="149" y="151"/>
                    <a:pt x="149" y="151"/>
                  </a:cubicBezTo>
                  <a:cubicBezTo>
                    <a:pt x="149" y="200"/>
                    <a:pt x="149" y="200"/>
                    <a:pt x="149" y="200"/>
                  </a:cubicBezTo>
                  <a:cubicBezTo>
                    <a:pt x="152" y="199"/>
                    <a:pt x="156" y="199"/>
                    <a:pt x="159" y="199"/>
                  </a:cubicBezTo>
                  <a:cubicBezTo>
                    <a:pt x="163" y="199"/>
                    <a:pt x="166" y="199"/>
                    <a:pt x="169" y="200"/>
                  </a:cubicBezTo>
                  <a:cubicBezTo>
                    <a:pt x="169" y="151"/>
                    <a:pt x="169" y="151"/>
                    <a:pt x="169" y="151"/>
                  </a:cubicBezTo>
                  <a:cubicBezTo>
                    <a:pt x="235" y="151"/>
                    <a:pt x="235" y="151"/>
                    <a:pt x="235" y="151"/>
                  </a:cubicBezTo>
                  <a:cubicBezTo>
                    <a:pt x="263" y="151"/>
                    <a:pt x="286" y="128"/>
                    <a:pt x="286" y="100"/>
                  </a:cubicBezTo>
                  <a:cubicBezTo>
                    <a:pt x="286" y="99"/>
                    <a:pt x="286" y="80"/>
                    <a:pt x="286" y="80"/>
                  </a:cubicBezTo>
                  <a:cubicBezTo>
                    <a:pt x="303" y="75"/>
                    <a:pt x="316" y="60"/>
                    <a:pt x="316" y="41"/>
                  </a:cubicBezTo>
                  <a:cubicBezTo>
                    <a:pt x="316" y="18"/>
                    <a:pt x="298" y="0"/>
                    <a:pt x="276" y="0"/>
                  </a:cubicBezTo>
                  <a:close/>
                  <a:moveTo>
                    <a:pt x="41" y="61"/>
                  </a:moveTo>
                  <a:cubicBezTo>
                    <a:pt x="30" y="61"/>
                    <a:pt x="21" y="52"/>
                    <a:pt x="21" y="41"/>
                  </a:cubicBezTo>
                  <a:cubicBezTo>
                    <a:pt x="21" y="29"/>
                    <a:pt x="30" y="20"/>
                    <a:pt x="41" y="20"/>
                  </a:cubicBezTo>
                  <a:cubicBezTo>
                    <a:pt x="52" y="20"/>
                    <a:pt x="61" y="29"/>
                    <a:pt x="61" y="41"/>
                  </a:cubicBezTo>
                  <a:cubicBezTo>
                    <a:pt x="61" y="52"/>
                    <a:pt x="52" y="61"/>
                    <a:pt x="41" y="61"/>
                  </a:cubicBezTo>
                  <a:close/>
                  <a:moveTo>
                    <a:pt x="159" y="61"/>
                  </a:moveTo>
                  <a:cubicBezTo>
                    <a:pt x="148" y="61"/>
                    <a:pt x="138" y="52"/>
                    <a:pt x="138" y="41"/>
                  </a:cubicBezTo>
                  <a:cubicBezTo>
                    <a:pt x="138" y="29"/>
                    <a:pt x="148" y="20"/>
                    <a:pt x="159" y="20"/>
                  </a:cubicBezTo>
                  <a:cubicBezTo>
                    <a:pt x="170" y="20"/>
                    <a:pt x="179" y="29"/>
                    <a:pt x="179" y="41"/>
                  </a:cubicBezTo>
                  <a:cubicBezTo>
                    <a:pt x="179" y="52"/>
                    <a:pt x="170" y="61"/>
                    <a:pt x="159" y="61"/>
                  </a:cubicBezTo>
                  <a:close/>
                  <a:moveTo>
                    <a:pt x="276" y="61"/>
                  </a:moveTo>
                  <a:cubicBezTo>
                    <a:pt x="265" y="61"/>
                    <a:pt x="255" y="52"/>
                    <a:pt x="255" y="41"/>
                  </a:cubicBezTo>
                  <a:cubicBezTo>
                    <a:pt x="255" y="29"/>
                    <a:pt x="265" y="20"/>
                    <a:pt x="276" y="20"/>
                  </a:cubicBezTo>
                  <a:cubicBezTo>
                    <a:pt x="287" y="20"/>
                    <a:pt x="296" y="29"/>
                    <a:pt x="296" y="41"/>
                  </a:cubicBezTo>
                  <a:cubicBezTo>
                    <a:pt x="296" y="52"/>
                    <a:pt x="287" y="61"/>
                    <a:pt x="276" y="61"/>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5" name="Rectangle 14"/>
          <p:cNvSpPr/>
          <p:nvPr/>
        </p:nvSpPr>
        <p:spPr>
          <a:xfrm>
            <a:off x="3353524" y="989390"/>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(1) Full Stack Apps</a:t>
            </a:r>
            <a:endParaRPr lang="en-US" sz="1600" dirty="0">
              <a:solidFill>
                <a:srgbClr val="333333"/>
              </a:solidFill>
            </a:endParaRPr>
          </a:p>
        </p:txBody>
      </p:sp>
      <p:sp>
        <p:nvSpPr>
          <p:cNvPr id="16" name="Rectangle 15"/>
          <p:cNvSpPr/>
          <p:nvPr/>
        </p:nvSpPr>
        <p:spPr>
          <a:xfrm>
            <a:off x="5858516" y="983519"/>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(2) Business Process</a:t>
            </a:r>
            <a:endParaRPr lang="en-US" sz="1600" dirty="0">
              <a:solidFill>
                <a:srgbClr val="333333"/>
              </a:solidFill>
            </a:endParaRPr>
          </a:p>
        </p:txBody>
      </p:sp>
      <p:sp>
        <p:nvSpPr>
          <p:cNvPr id="17" name="Rectangle 16"/>
          <p:cNvSpPr/>
          <p:nvPr/>
        </p:nvSpPr>
        <p:spPr>
          <a:xfrm>
            <a:off x="848532" y="2948819"/>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ASO</a:t>
            </a:r>
            <a:endParaRPr lang="en-US" sz="1600" dirty="0">
              <a:solidFill>
                <a:srgbClr val="333333"/>
              </a:solidFill>
            </a:endParaRPr>
          </a:p>
        </p:txBody>
      </p:sp>
      <p:sp>
        <p:nvSpPr>
          <p:cNvPr id="18" name="Rectangle 17"/>
          <p:cNvSpPr/>
          <p:nvPr/>
        </p:nvSpPr>
        <p:spPr>
          <a:xfrm>
            <a:off x="3353524" y="2948819"/>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ASOARA</a:t>
            </a:r>
            <a:endParaRPr lang="en-US" sz="1600" dirty="0">
              <a:solidFill>
                <a:srgbClr val="333333"/>
              </a:solidFill>
            </a:endParaRPr>
          </a:p>
        </p:txBody>
      </p:sp>
      <p:sp>
        <p:nvSpPr>
          <p:cNvPr id="19" name="Rectangle 18"/>
          <p:cNvSpPr/>
          <p:nvPr/>
        </p:nvSpPr>
        <p:spPr>
          <a:xfrm>
            <a:off x="5858516" y="2948819"/>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AWA</a:t>
            </a:r>
            <a:endParaRPr lang="en-US" sz="1600" dirty="0">
              <a:solidFill>
                <a:srgbClr val="333333"/>
              </a:solidFill>
            </a:endParaRPr>
          </a:p>
        </p:txBody>
      </p:sp>
      <p:sp>
        <p:nvSpPr>
          <p:cNvPr id="22" name="Title 7"/>
          <p:cNvSpPr txBox="1">
            <a:spLocks/>
          </p:cNvSpPr>
          <p:nvPr/>
        </p:nvSpPr>
        <p:spPr>
          <a:xfrm>
            <a:off x="348032" y="340718"/>
            <a:ext cx="8280000" cy="290849"/>
          </a:xfrm>
          <a:prstGeom prst="rect">
            <a:avLst/>
          </a:prstGeom>
        </p:spPr>
        <p:txBody>
          <a:bodyPr/>
          <a:lstStyle>
            <a:lvl1pPr algn="l" defTabSz="457200" rtl="0" eaLnBrk="1" latinLnBrk="0" hangingPunct="1">
              <a:lnSpc>
                <a:spcPct val="90000"/>
              </a:lnSpc>
              <a:spcBef>
                <a:spcPts val="0"/>
              </a:spcBef>
              <a:buNone/>
              <a:defRPr sz="2100" b="1" i="0" kern="1200" spc="-20" baseline="0">
                <a:solidFill>
                  <a:srgbClr val="333333"/>
                </a:solidFill>
                <a:latin typeface="Arial"/>
                <a:ea typeface="+mj-ea"/>
                <a:cs typeface="Arial"/>
              </a:defRPr>
            </a:lvl1pPr>
          </a:lstStyle>
          <a:p>
            <a:r>
              <a:rPr lang="en-GB" dirty="0" smtClean="0"/>
              <a:t>Automation: </a:t>
            </a:r>
            <a:r>
              <a:rPr lang="en-GB" b="0" dirty="0" smtClean="0"/>
              <a:t>Today</a:t>
            </a:r>
            <a:endParaRPr lang="en-GB" sz="1600" b="0" dirty="0"/>
          </a:p>
        </p:txBody>
      </p:sp>
      <p:grpSp>
        <p:nvGrpSpPr>
          <p:cNvPr id="23" name="Group 22"/>
          <p:cNvGrpSpPr/>
          <p:nvPr/>
        </p:nvGrpSpPr>
        <p:grpSpPr>
          <a:xfrm>
            <a:off x="690138" y="3606725"/>
            <a:ext cx="7510608" cy="498905"/>
            <a:chOff x="690138" y="3606725"/>
            <a:chExt cx="7510608" cy="498905"/>
          </a:xfrm>
        </p:grpSpPr>
        <p:sp>
          <p:nvSpPr>
            <p:cNvPr id="24" name="Rectangle 23"/>
            <p:cNvSpPr/>
            <p:nvPr/>
          </p:nvSpPr>
          <p:spPr>
            <a:xfrm>
              <a:off x="690138" y="3606725"/>
              <a:ext cx="7510608" cy="498905"/>
            </a:xfrm>
            <a:prstGeom prst="rect">
              <a:avLst/>
            </a:prstGeom>
            <a:solidFill>
              <a:srgbClr val="BFBFBF"/>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endParaRPr lang="en-US" sz="1600" dirty="0">
                <a:solidFill>
                  <a:srgbClr val="333333"/>
                </a:solidFill>
              </a:endParaRPr>
            </a:p>
          </p:txBody>
        </p:sp>
        <p:sp>
          <p:nvSpPr>
            <p:cNvPr id="25" name="Rectangle 24"/>
            <p:cNvSpPr/>
            <p:nvPr/>
          </p:nvSpPr>
          <p:spPr>
            <a:xfrm>
              <a:off x="3143407" y="3669402"/>
              <a:ext cx="2763610" cy="369332"/>
            </a:xfrm>
            <a:prstGeom prst="rect">
              <a:avLst/>
            </a:prstGeom>
          </p:spPr>
          <p:txBody>
            <a:bodyPr wrap="none">
              <a:spAutoFit/>
            </a:bodyPr>
            <a:lstStyle/>
            <a:p>
              <a:pPr algn="ctr"/>
              <a:r>
                <a:rPr lang="en-US" dirty="0">
                  <a:solidFill>
                    <a:srgbClr val="333333"/>
                  </a:solidFill>
                </a:rPr>
                <a:t>One Automation Platform</a:t>
              </a:r>
            </a:p>
          </p:txBody>
        </p:sp>
      </p:grpSp>
    </p:spTree>
    <p:extLst>
      <p:ext uri="{BB962C8B-B14F-4D97-AF65-F5344CB8AC3E}">
        <p14:creationId xmlns:p14="http://schemas.microsoft.com/office/powerpoint/2010/main" val="20711313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22222E-6 4.81481E-6 L 0.19531 -0.00525 " pathEditMode="relative" rAng="0" ptsTypes="AA">
                                      <p:cBhvr>
                                        <p:cTn id="6" dur="2000" fill="hold"/>
                                        <p:tgtEl>
                                          <p:spTgt spid="11"/>
                                        </p:tgtEl>
                                        <p:attrNameLst>
                                          <p:attrName>ppt_x</p:attrName>
                                          <p:attrName>ppt_y</p:attrName>
                                        </p:attrNameLst>
                                      </p:cBhvr>
                                      <p:rCtr x="9757" y="-278"/>
                                    </p:animMotion>
                                  </p:childTnLst>
                                </p:cTn>
                              </p:par>
                              <p:par>
                                <p:cTn id="7" presetID="42" presetClass="path" presetSubtype="0" accel="50000" decel="50000" fill="hold" nodeType="withEffect">
                                  <p:stCondLst>
                                    <p:cond delay="0"/>
                                  </p:stCondLst>
                                  <p:childTnLst>
                                    <p:animMotion origin="layout" path="M -3.33333E-6 -4.19753E-6 L 0.08716 -0.00432 " pathEditMode="relative" rAng="0" ptsTypes="AA">
                                      <p:cBhvr>
                                        <p:cTn id="8" dur="2000" fill="hold"/>
                                        <p:tgtEl>
                                          <p:spTgt spid="7"/>
                                        </p:tgtEl>
                                        <p:attrNameLst>
                                          <p:attrName>ppt_x</p:attrName>
                                          <p:attrName>ppt_y</p:attrName>
                                        </p:attrNameLst>
                                      </p:cBhvr>
                                      <p:rCtr x="4358" y="-216"/>
                                    </p:animMotion>
                                  </p:childTnLst>
                                </p:cTn>
                              </p:par>
                              <p:par>
                                <p:cTn id="9" presetID="10" presetClass="exit" presetSubtype="0" fill="hold" grpId="0" nodeType="withEffect">
                                  <p:stCondLst>
                                    <p:cond delay="0"/>
                                  </p:stCondLst>
                                  <p:childTnLst>
                                    <p:animEffect transition="out" filter="fade">
                                      <p:cBhvr>
                                        <p:cTn id="10" dur="2000"/>
                                        <p:tgtEl>
                                          <p:spTgt spid="14"/>
                                        </p:tgtEl>
                                      </p:cBhvr>
                                    </p:animEffect>
                                    <p:set>
                                      <p:cBhvr>
                                        <p:cTn id="11" dur="1" fill="hold">
                                          <p:stCondLst>
                                            <p:cond delay="1999"/>
                                          </p:stCondLst>
                                        </p:cTn>
                                        <p:tgtEl>
                                          <p:spTgt spid="14"/>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2000"/>
                                        <p:tgtEl>
                                          <p:spTgt spid="17"/>
                                        </p:tgtEl>
                                      </p:cBhvr>
                                    </p:animEffect>
                                    <p:set>
                                      <p:cBhvr>
                                        <p:cTn id="14" dur="1" fill="hold">
                                          <p:stCondLst>
                                            <p:cond delay="1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353524" y="989390"/>
            <a:ext cx="2183912" cy="2472268"/>
            <a:chOff x="3353524" y="989390"/>
            <a:chExt cx="2183912" cy="2472268"/>
          </a:xfrm>
        </p:grpSpPr>
        <p:grpSp>
          <p:nvGrpSpPr>
            <p:cNvPr id="21" name="Group 20"/>
            <p:cNvGrpSpPr/>
            <p:nvPr/>
          </p:nvGrpSpPr>
          <p:grpSpPr>
            <a:xfrm>
              <a:off x="3427945" y="1890000"/>
              <a:ext cx="2004957" cy="651493"/>
              <a:chOff x="3427945" y="1890000"/>
              <a:chExt cx="2004957" cy="651493"/>
            </a:xfrm>
          </p:grpSpPr>
          <p:grpSp>
            <p:nvGrpSpPr>
              <p:cNvPr id="7" name="Group 6"/>
              <p:cNvGrpSpPr/>
              <p:nvPr/>
            </p:nvGrpSpPr>
            <p:grpSpPr>
              <a:xfrm>
                <a:off x="4783458" y="1890000"/>
                <a:ext cx="649444" cy="651493"/>
                <a:chOff x="13009562" y="1322751"/>
                <a:chExt cx="2012950" cy="2019300"/>
              </a:xfrm>
            </p:grpSpPr>
            <p:sp>
              <p:nvSpPr>
                <p:cNvPr id="8" name="Freeform 9"/>
                <p:cNvSpPr>
                  <a:spLocks/>
                </p:cNvSpPr>
                <p:nvPr/>
              </p:nvSpPr>
              <p:spPr bwMode="auto">
                <a:xfrm>
                  <a:off x="13009562" y="1968864"/>
                  <a:ext cx="730250" cy="1122363"/>
                </a:xfrm>
                <a:custGeom>
                  <a:avLst/>
                  <a:gdLst>
                    <a:gd name="T0" fmla="*/ 101 w 102"/>
                    <a:gd name="T1" fmla="*/ 72 h 156"/>
                    <a:gd name="T2" fmla="*/ 97 w 102"/>
                    <a:gd name="T3" fmla="*/ 9 h 156"/>
                    <a:gd name="T4" fmla="*/ 93 w 102"/>
                    <a:gd name="T5" fmla="*/ 2 h 156"/>
                    <a:gd name="T6" fmla="*/ 85 w 102"/>
                    <a:gd name="T7" fmla="*/ 2 h 156"/>
                    <a:gd name="T8" fmla="*/ 28 w 102"/>
                    <a:gd name="T9" fmla="*/ 30 h 156"/>
                    <a:gd name="T10" fmla="*/ 24 w 102"/>
                    <a:gd name="T11" fmla="*/ 41 h 156"/>
                    <a:gd name="T12" fmla="*/ 36 w 102"/>
                    <a:gd name="T13" fmla="*/ 45 h 156"/>
                    <a:gd name="T14" fmla="*/ 67 w 102"/>
                    <a:gd name="T15" fmla="*/ 30 h 156"/>
                    <a:gd name="T16" fmla="*/ 2 w 102"/>
                    <a:gd name="T17" fmla="*/ 142 h 156"/>
                    <a:gd name="T18" fmla="*/ 2 w 102"/>
                    <a:gd name="T19" fmla="*/ 151 h 156"/>
                    <a:gd name="T20" fmla="*/ 9 w 102"/>
                    <a:gd name="T21" fmla="*/ 156 h 156"/>
                    <a:gd name="T22" fmla="*/ 71 w 102"/>
                    <a:gd name="T23" fmla="*/ 156 h 156"/>
                    <a:gd name="T24" fmla="*/ 80 w 102"/>
                    <a:gd name="T25" fmla="*/ 147 h 156"/>
                    <a:gd name="T26" fmla="*/ 71 w 102"/>
                    <a:gd name="T27" fmla="*/ 138 h 156"/>
                    <a:gd name="T28" fmla="*/ 25 w 102"/>
                    <a:gd name="T29" fmla="*/ 138 h 156"/>
                    <a:gd name="T30" fmla="*/ 82 w 102"/>
                    <a:gd name="T31" fmla="*/ 40 h 156"/>
                    <a:gd name="T32" fmla="*/ 84 w 102"/>
                    <a:gd name="T33" fmla="*/ 73 h 156"/>
                    <a:gd name="T34" fmla="*/ 93 w 102"/>
                    <a:gd name="T35" fmla="*/ 81 h 156"/>
                    <a:gd name="T36" fmla="*/ 93 w 102"/>
                    <a:gd name="T37" fmla="*/ 81 h 156"/>
                    <a:gd name="T38" fmla="*/ 101 w 102"/>
                    <a:gd name="T39"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156">
                      <a:moveTo>
                        <a:pt x="101" y="72"/>
                      </a:moveTo>
                      <a:cubicBezTo>
                        <a:pt x="97" y="9"/>
                        <a:pt x="97" y="9"/>
                        <a:pt x="97" y="9"/>
                      </a:cubicBezTo>
                      <a:cubicBezTo>
                        <a:pt x="97" y="6"/>
                        <a:pt x="96" y="3"/>
                        <a:pt x="93" y="2"/>
                      </a:cubicBezTo>
                      <a:cubicBezTo>
                        <a:pt x="90" y="0"/>
                        <a:pt x="87" y="0"/>
                        <a:pt x="85" y="2"/>
                      </a:cubicBezTo>
                      <a:cubicBezTo>
                        <a:pt x="28" y="30"/>
                        <a:pt x="28" y="30"/>
                        <a:pt x="28" y="30"/>
                      </a:cubicBezTo>
                      <a:cubicBezTo>
                        <a:pt x="24" y="32"/>
                        <a:pt x="22" y="37"/>
                        <a:pt x="24" y="41"/>
                      </a:cubicBezTo>
                      <a:cubicBezTo>
                        <a:pt x="26" y="46"/>
                        <a:pt x="31" y="47"/>
                        <a:pt x="36" y="45"/>
                      </a:cubicBezTo>
                      <a:cubicBezTo>
                        <a:pt x="67" y="30"/>
                        <a:pt x="67" y="30"/>
                        <a:pt x="67" y="30"/>
                      </a:cubicBezTo>
                      <a:cubicBezTo>
                        <a:pt x="2" y="142"/>
                        <a:pt x="2" y="142"/>
                        <a:pt x="2" y="142"/>
                      </a:cubicBezTo>
                      <a:cubicBezTo>
                        <a:pt x="0" y="145"/>
                        <a:pt x="0" y="149"/>
                        <a:pt x="2" y="151"/>
                      </a:cubicBezTo>
                      <a:cubicBezTo>
                        <a:pt x="3" y="154"/>
                        <a:pt x="6" y="156"/>
                        <a:pt x="9" y="156"/>
                      </a:cubicBezTo>
                      <a:cubicBezTo>
                        <a:pt x="71" y="156"/>
                        <a:pt x="71" y="156"/>
                        <a:pt x="71" y="156"/>
                      </a:cubicBezTo>
                      <a:cubicBezTo>
                        <a:pt x="76" y="156"/>
                        <a:pt x="80" y="152"/>
                        <a:pt x="80" y="147"/>
                      </a:cubicBezTo>
                      <a:cubicBezTo>
                        <a:pt x="80" y="142"/>
                        <a:pt x="76" y="138"/>
                        <a:pt x="71" y="138"/>
                      </a:cubicBezTo>
                      <a:cubicBezTo>
                        <a:pt x="25" y="138"/>
                        <a:pt x="25" y="138"/>
                        <a:pt x="25" y="138"/>
                      </a:cubicBezTo>
                      <a:cubicBezTo>
                        <a:pt x="82" y="40"/>
                        <a:pt x="82" y="40"/>
                        <a:pt x="82" y="40"/>
                      </a:cubicBezTo>
                      <a:cubicBezTo>
                        <a:pt x="84" y="73"/>
                        <a:pt x="84" y="73"/>
                        <a:pt x="84" y="73"/>
                      </a:cubicBezTo>
                      <a:cubicBezTo>
                        <a:pt x="84" y="78"/>
                        <a:pt x="88" y="81"/>
                        <a:pt x="93" y="81"/>
                      </a:cubicBezTo>
                      <a:cubicBezTo>
                        <a:pt x="93" y="81"/>
                        <a:pt x="93" y="81"/>
                        <a:pt x="93" y="81"/>
                      </a:cubicBezTo>
                      <a:cubicBezTo>
                        <a:pt x="98" y="81"/>
                        <a:pt x="102" y="77"/>
                        <a:pt x="101" y="72"/>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10"/>
                <p:cNvSpPr>
                  <a:spLocks/>
                </p:cNvSpPr>
                <p:nvPr/>
              </p:nvSpPr>
              <p:spPr bwMode="auto">
                <a:xfrm>
                  <a:off x="13704887" y="2573701"/>
                  <a:ext cx="1317625" cy="768350"/>
                </a:xfrm>
                <a:custGeom>
                  <a:avLst/>
                  <a:gdLst>
                    <a:gd name="T0" fmla="*/ 183 w 184"/>
                    <a:gd name="T1" fmla="*/ 58 h 107"/>
                    <a:gd name="T2" fmla="*/ 152 w 184"/>
                    <a:gd name="T3" fmla="*/ 6 h 107"/>
                    <a:gd name="T4" fmla="*/ 140 w 184"/>
                    <a:gd name="T5" fmla="*/ 3 h 107"/>
                    <a:gd name="T6" fmla="*/ 137 w 184"/>
                    <a:gd name="T7" fmla="*/ 15 h 107"/>
                    <a:gd name="T8" fmla="*/ 160 w 184"/>
                    <a:gd name="T9" fmla="*/ 54 h 107"/>
                    <a:gd name="T10" fmla="*/ 38 w 184"/>
                    <a:gd name="T11" fmla="*/ 54 h 107"/>
                    <a:gd name="T12" fmla="*/ 66 w 184"/>
                    <a:gd name="T13" fmla="*/ 35 h 107"/>
                    <a:gd name="T14" fmla="*/ 69 w 184"/>
                    <a:gd name="T15" fmla="*/ 23 h 107"/>
                    <a:gd name="T16" fmla="*/ 57 w 184"/>
                    <a:gd name="T17" fmla="*/ 21 h 107"/>
                    <a:gd name="T18" fmla="*/ 4 w 184"/>
                    <a:gd name="T19" fmla="*/ 56 h 107"/>
                    <a:gd name="T20" fmla="*/ 0 w 184"/>
                    <a:gd name="T21" fmla="*/ 63 h 107"/>
                    <a:gd name="T22" fmla="*/ 4 w 184"/>
                    <a:gd name="T23" fmla="*/ 70 h 107"/>
                    <a:gd name="T24" fmla="*/ 57 w 184"/>
                    <a:gd name="T25" fmla="*/ 105 h 107"/>
                    <a:gd name="T26" fmla="*/ 61 w 184"/>
                    <a:gd name="T27" fmla="*/ 107 h 107"/>
                    <a:gd name="T28" fmla="*/ 69 w 184"/>
                    <a:gd name="T29" fmla="*/ 103 h 107"/>
                    <a:gd name="T30" fmla="*/ 66 w 184"/>
                    <a:gd name="T31" fmla="*/ 91 h 107"/>
                    <a:gd name="T32" fmla="*/ 38 w 184"/>
                    <a:gd name="T33" fmla="*/ 72 h 107"/>
                    <a:gd name="T34" fmla="*/ 175 w 184"/>
                    <a:gd name="T35" fmla="*/ 72 h 107"/>
                    <a:gd name="T36" fmla="*/ 183 w 184"/>
                    <a:gd name="T37" fmla="*/ 67 h 107"/>
                    <a:gd name="T38" fmla="*/ 183 w 184"/>
                    <a:gd name="T39" fmla="*/ 5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07">
                      <a:moveTo>
                        <a:pt x="183" y="58"/>
                      </a:moveTo>
                      <a:cubicBezTo>
                        <a:pt x="152" y="6"/>
                        <a:pt x="152" y="6"/>
                        <a:pt x="152" y="6"/>
                      </a:cubicBezTo>
                      <a:cubicBezTo>
                        <a:pt x="150" y="2"/>
                        <a:pt x="144" y="0"/>
                        <a:pt x="140" y="3"/>
                      </a:cubicBezTo>
                      <a:cubicBezTo>
                        <a:pt x="136" y="5"/>
                        <a:pt x="135" y="11"/>
                        <a:pt x="137" y="15"/>
                      </a:cubicBezTo>
                      <a:cubicBezTo>
                        <a:pt x="160" y="54"/>
                        <a:pt x="160" y="54"/>
                        <a:pt x="160" y="54"/>
                      </a:cubicBezTo>
                      <a:cubicBezTo>
                        <a:pt x="38" y="54"/>
                        <a:pt x="38" y="54"/>
                        <a:pt x="38" y="54"/>
                      </a:cubicBezTo>
                      <a:cubicBezTo>
                        <a:pt x="66" y="35"/>
                        <a:pt x="66" y="35"/>
                        <a:pt x="66" y="35"/>
                      </a:cubicBezTo>
                      <a:cubicBezTo>
                        <a:pt x="70" y="32"/>
                        <a:pt x="71" y="27"/>
                        <a:pt x="69" y="23"/>
                      </a:cubicBezTo>
                      <a:cubicBezTo>
                        <a:pt x="66" y="19"/>
                        <a:pt x="61" y="18"/>
                        <a:pt x="57" y="21"/>
                      </a:cubicBezTo>
                      <a:cubicBezTo>
                        <a:pt x="4" y="56"/>
                        <a:pt x="4" y="56"/>
                        <a:pt x="4" y="56"/>
                      </a:cubicBezTo>
                      <a:cubicBezTo>
                        <a:pt x="2" y="57"/>
                        <a:pt x="0" y="60"/>
                        <a:pt x="0" y="63"/>
                      </a:cubicBezTo>
                      <a:cubicBezTo>
                        <a:pt x="0" y="66"/>
                        <a:pt x="2" y="69"/>
                        <a:pt x="4" y="70"/>
                      </a:cubicBezTo>
                      <a:cubicBezTo>
                        <a:pt x="57" y="105"/>
                        <a:pt x="57" y="105"/>
                        <a:pt x="57" y="105"/>
                      </a:cubicBezTo>
                      <a:cubicBezTo>
                        <a:pt x="58" y="106"/>
                        <a:pt x="60" y="107"/>
                        <a:pt x="61" y="107"/>
                      </a:cubicBezTo>
                      <a:cubicBezTo>
                        <a:pt x="64" y="107"/>
                        <a:pt x="67" y="105"/>
                        <a:pt x="69" y="103"/>
                      </a:cubicBezTo>
                      <a:cubicBezTo>
                        <a:pt x="71" y="99"/>
                        <a:pt x="70" y="93"/>
                        <a:pt x="66" y="91"/>
                      </a:cubicBezTo>
                      <a:cubicBezTo>
                        <a:pt x="38" y="72"/>
                        <a:pt x="38" y="72"/>
                        <a:pt x="38" y="72"/>
                      </a:cubicBezTo>
                      <a:cubicBezTo>
                        <a:pt x="175" y="72"/>
                        <a:pt x="175" y="72"/>
                        <a:pt x="175" y="72"/>
                      </a:cubicBezTo>
                      <a:cubicBezTo>
                        <a:pt x="178" y="72"/>
                        <a:pt x="181" y="70"/>
                        <a:pt x="183" y="67"/>
                      </a:cubicBezTo>
                      <a:cubicBezTo>
                        <a:pt x="184" y="65"/>
                        <a:pt x="184" y="61"/>
                        <a:pt x="183" y="58"/>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11"/>
                <p:cNvSpPr>
                  <a:spLocks/>
                </p:cNvSpPr>
                <p:nvPr/>
              </p:nvSpPr>
              <p:spPr bwMode="auto">
                <a:xfrm>
                  <a:off x="13696950" y="1322751"/>
                  <a:ext cx="1017588" cy="1163638"/>
                </a:xfrm>
                <a:custGeom>
                  <a:avLst/>
                  <a:gdLst>
                    <a:gd name="T0" fmla="*/ 5 w 142"/>
                    <a:gd name="T1" fmla="*/ 78 h 162"/>
                    <a:gd name="T2" fmla="*/ 17 w 142"/>
                    <a:gd name="T3" fmla="*/ 75 h 162"/>
                    <a:gd name="T4" fmla="*/ 45 w 142"/>
                    <a:gd name="T5" fmla="*/ 27 h 162"/>
                    <a:gd name="T6" fmla="*/ 106 w 142"/>
                    <a:gd name="T7" fmla="*/ 133 h 162"/>
                    <a:gd name="T8" fmla="*/ 76 w 142"/>
                    <a:gd name="T9" fmla="*/ 118 h 162"/>
                    <a:gd name="T10" fmla="*/ 64 w 142"/>
                    <a:gd name="T11" fmla="*/ 122 h 162"/>
                    <a:gd name="T12" fmla="*/ 68 w 142"/>
                    <a:gd name="T13" fmla="*/ 134 h 162"/>
                    <a:gd name="T14" fmla="*/ 124 w 142"/>
                    <a:gd name="T15" fmla="*/ 162 h 162"/>
                    <a:gd name="T16" fmla="*/ 128 w 142"/>
                    <a:gd name="T17" fmla="*/ 162 h 162"/>
                    <a:gd name="T18" fmla="*/ 133 w 142"/>
                    <a:gd name="T19" fmla="*/ 161 h 162"/>
                    <a:gd name="T20" fmla="*/ 137 w 142"/>
                    <a:gd name="T21" fmla="*/ 154 h 162"/>
                    <a:gd name="T22" fmla="*/ 141 w 142"/>
                    <a:gd name="T23" fmla="*/ 91 h 162"/>
                    <a:gd name="T24" fmla="*/ 133 w 142"/>
                    <a:gd name="T25" fmla="*/ 82 h 162"/>
                    <a:gd name="T26" fmla="*/ 124 w 142"/>
                    <a:gd name="T27" fmla="*/ 90 h 162"/>
                    <a:gd name="T28" fmla="*/ 122 w 142"/>
                    <a:gd name="T29" fmla="*/ 124 h 162"/>
                    <a:gd name="T30" fmla="*/ 52 w 142"/>
                    <a:gd name="T31" fmla="*/ 5 h 162"/>
                    <a:gd name="T32" fmla="*/ 45 w 142"/>
                    <a:gd name="T33" fmla="*/ 0 h 162"/>
                    <a:gd name="T34" fmla="*/ 45 w 142"/>
                    <a:gd name="T35" fmla="*/ 0 h 162"/>
                    <a:gd name="T36" fmla="*/ 37 w 142"/>
                    <a:gd name="T37" fmla="*/ 5 h 162"/>
                    <a:gd name="T38" fmla="*/ 2 w 142"/>
                    <a:gd name="T39" fmla="*/ 66 h 162"/>
                    <a:gd name="T40" fmla="*/ 5 w 142"/>
                    <a:gd name="T41" fmla="*/ 7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2">
                      <a:moveTo>
                        <a:pt x="5" y="78"/>
                      </a:moveTo>
                      <a:cubicBezTo>
                        <a:pt x="10" y="80"/>
                        <a:pt x="15" y="79"/>
                        <a:pt x="17" y="75"/>
                      </a:cubicBezTo>
                      <a:cubicBezTo>
                        <a:pt x="45" y="27"/>
                        <a:pt x="45" y="27"/>
                        <a:pt x="45" y="27"/>
                      </a:cubicBezTo>
                      <a:cubicBezTo>
                        <a:pt x="106" y="133"/>
                        <a:pt x="106" y="133"/>
                        <a:pt x="106" y="133"/>
                      </a:cubicBezTo>
                      <a:cubicBezTo>
                        <a:pt x="76" y="118"/>
                        <a:pt x="76" y="118"/>
                        <a:pt x="76" y="118"/>
                      </a:cubicBezTo>
                      <a:cubicBezTo>
                        <a:pt x="71" y="116"/>
                        <a:pt x="66" y="117"/>
                        <a:pt x="64" y="122"/>
                      </a:cubicBezTo>
                      <a:cubicBezTo>
                        <a:pt x="62" y="126"/>
                        <a:pt x="64" y="131"/>
                        <a:pt x="68" y="134"/>
                      </a:cubicBezTo>
                      <a:cubicBezTo>
                        <a:pt x="124" y="162"/>
                        <a:pt x="124" y="162"/>
                        <a:pt x="124" y="162"/>
                      </a:cubicBezTo>
                      <a:cubicBezTo>
                        <a:pt x="126" y="162"/>
                        <a:pt x="127" y="162"/>
                        <a:pt x="128" y="162"/>
                      </a:cubicBezTo>
                      <a:cubicBezTo>
                        <a:pt x="130" y="162"/>
                        <a:pt x="131" y="162"/>
                        <a:pt x="133" y="161"/>
                      </a:cubicBezTo>
                      <a:cubicBezTo>
                        <a:pt x="135" y="160"/>
                        <a:pt x="137" y="157"/>
                        <a:pt x="137" y="154"/>
                      </a:cubicBezTo>
                      <a:cubicBezTo>
                        <a:pt x="141" y="91"/>
                        <a:pt x="141" y="91"/>
                        <a:pt x="141" y="91"/>
                      </a:cubicBezTo>
                      <a:cubicBezTo>
                        <a:pt x="142" y="86"/>
                        <a:pt x="138" y="82"/>
                        <a:pt x="133" y="82"/>
                      </a:cubicBezTo>
                      <a:cubicBezTo>
                        <a:pt x="128" y="82"/>
                        <a:pt x="124" y="85"/>
                        <a:pt x="124" y="90"/>
                      </a:cubicBezTo>
                      <a:cubicBezTo>
                        <a:pt x="122" y="124"/>
                        <a:pt x="122" y="124"/>
                        <a:pt x="122" y="124"/>
                      </a:cubicBezTo>
                      <a:cubicBezTo>
                        <a:pt x="52" y="5"/>
                        <a:pt x="52" y="5"/>
                        <a:pt x="52" y="5"/>
                      </a:cubicBezTo>
                      <a:cubicBezTo>
                        <a:pt x="51" y="2"/>
                        <a:pt x="48" y="0"/>
                        <a:pt x="45" y="0"/>
                      </a:cubicBezTo>
                      <a:cubicBezTo>
                        <a:pt x="45" y="0"/>
                        <a:pt x="45" y="0"/>
                        <a:pt x="45" y="0"/>
                      </a:cubicBezTo>
                      <a:cubicBezTo>
                        <a:pt x="42" y="0"/>
                        <a:pt x="39" y="2"/>
                        <a:pt x="37" y="5"/>
                      </a:cubicBezTo>
                      <a:cubicBezTo>
                        <a:pt x="2" y="66"/>
                        <a:pt x="2" y="66"/>
                        <a:pt x="2" y="66"/>
                      </a:cubicBezTo>
                      <a:cubicBezTo>
                        <a:pt x="0" y="70"/>
                        <a:pt x="1" y="76"/>
                        <a:pt x="5" y="78"/>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 name="Group 10"/>
              <p:cNvGrpSpPr/>
              <p:nvPr/>
            </p:nvGrpSpPr>
            <p:grpSpPr>
              <a:xfrm>
                <a:off x="3427945" y="1958400"/>
                <a:ext cx="604980" cy="537949"/>
                <a:chOff x="8775700" y="1322751"/>
                <a:chExt cx="2263775" cy="2012951"/>
              </a:xfrm>
            </p:grpSpPr>
            <p:sp>
              <p:nvSpPr>
                <p:cNvPr id="12" name="Freeform 12"/>
                <p:cNvSpPr>
                  <a:spLocks noEditPoints="1"/>
                </p:cNvSpPr>
                <p:nvPr/>
              </p:nvSpPr>
              <p:spPr bwMode="auto">
                <a:xfrm>
                  <a:off x="9620250" y="2753089"/>
                  <a:ext cx="587375" cy="582613"/>
                </a:xfrm>
                <a:custGeom>
                  <a:avLst/>
                  <a:gdLst>
                    <a:gd name="T0" fmla="*/ 41 w 82"/>
                    <a:gd name="T1" fmla="*/ 81 h 81"/>
                    <a:gd name="T2" fmla="*/ 0 w 82"/>
                    <a:gd name="T3" fmla="*/ 41 h 81"/>
                    <a:gd name="T4" fmla="*/ 41 w 82"/>
                    <a:gd name="T5" fmla="*/ 0 h 81"/>
                    <a:gd name="T6" fmla="*/ 82 w 82"/>
                    <a:gd name="T7" fmla="*/ 41 h 81"/>
                    <a:gd name="T8" fmla="*/ 41 w 82"/>
                    <a:gd name="T9" fmla="*/ 81 h 81"/>
                    <a:gd name="T10" fmla="*/ 41 w 82"/>
                    <a:gd name="T11" fmla="*/ 19 h 81"/>
                    <a:gd name="T12" fmla="*/ 20 w 82"/>
                    <a:gd name="T13" fmla="*/ 41 h 81"/>
                    <a:gd name="T14" fmla="*/ 41 w 82"/>
                    <a:gd name="T15" fmla="*/ 62 h 81"/>
                    <a:gd name="T16" fmla="*/ 62 w 82"/>
                    <a:gd name="T17" fmla="*/ 41 h 81"/>
                    <a:gd name="T18" fmla="*/ 41 w 82"/>
                    <a:gd name="T19" fmla="*/ 1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81"/>
                      </a:moveTo>
                      <a:cubicBezTo>
                        <a:pt x="19" y="81"/>
                        <a:pt x="0" y="63"/>
                        <a:pt x="0" y="41"/>
                      </a:cubicBezTo>
                      <a:cubicBezTo>
                        <a:pt x="0" y="18"/>
                        <a:pt x="19" y="0"/>
                        <a:pt x="41" y="0"/>
                      </a:cubicBezTo>
                      <a:cubicBezTo>
                        <a:pt x="64" y="0"/>
                        <a:pt x="82" y="18"/>
                        <a:pt x="82" y="41"/>
                      </a:cubicBezTo>
                      <a:cubicBezTo>
                        <a:pt x="82" y="63"/>
                        <a:pt x="64" y="81"/>
                        <a:pt x="41" y="81"/>
                      </a:cubicBezTo>
                      <a:close/>
                      <a:moveTo>
                        <a:pt x="41" y="19"/>
                      </a:moveTo>
                      <a:cubicBezTo>
                        <a:pt x="29" y="19"/>
                        <a:pt x="20" y="29"/>
                        <a:pt x="20" y="41"/>
                      </a:cubicBezTo>
                      <a:cubicBezTo>
                        <a:pt x="20" y="52"/>
                        <a:pt x="29" y="62"/>
                        <a:pt x="41" y="62"/>
                      </a:cubicBezTo>
                      <a:cubicBezTo>
                        <a:pt x="53" y="62"/>
                        <a:pt x="62" y="52"/>
                        <a:pt x="62" y="41"/>
                      </a:cubicBezTo>
                      <a:cubicBezTo>
                        <a:pt x="62" y="29"/>
                        <a:pt x="53" y="19"/>
                        <a:pt x="41" y="19"/>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3"/>
                <p:cNvSpPr>
                  <a:spLocks noEditPoints="1"/>
                </p:cNvSpPr>
                <p:nvPr/>
              </p:nvSpPr>
              <p:spPr bwMode="auto">
                <a:xfrm>
                  <a:off x="8775700" y="1322751"/>
                  <a:ext cx="2263775" cy="1436688"/>
                </a:xfrm>
                <a:custGeom>
                  <a:avLst/>
                  <a:gdLst>
                    <a:gd name="T0" fmla="*/ 276 w 316"/>
                    <a:gd name="T1" fmla="*/ 0 h 200"/>
                    <a:gd name="T2" fmla="*/ 235 w 316"/>
                    <a:gd name="T3" fmla="*/ 41 h 200"/>
                    <a:gd name="T4" fmla="*/ 266 w 316"/>
                    <a:gd name="T5" fmla="*/ 80 h 200"/>
                    <a:gd name="T6" fmla="*/ 266 w 316"/>
                    <a:gd name="T7" fmla="*/ 100 h 200"/>
                    <a:gd name="T8" fmla="*/ 235 w 316"/>
                    <a:gd name="T9" fmla="*/ 130 h 200"/>
                    <a:gd name="T10" fmla="*/ 169 w 316"/>
                    <a:gd name="T11" fmla="*/ 130 h 200"/>
                    <a:gd name="T12" fmla="*/ 169 w 316"/>
                    <a:gd name="T13" fmla="*/ 80 h 200"/>
                    <a:gd name="T14" fmla="*/ 200 w 316"/>
                    <a:gd name="T15" fmla="*/ 41 h 200"/>
                    <a:gd name="T16" fmla="*/ 159 w 316"/>
                    <a:gd name="T17" fmla="*/ 0 h 200"/>
                    <a:gd name="T18" fmla="*/ 118 w 316"/>
                    <a:gd name="T19" fmla="*/ 41 h 200"/>
                    <a:gd name="T20" fmla="*/ 149 w 316"/>
                    <a:gd name="T21" fmla="*/ 80 h 200"/>
                    <a:gd name="T22" fmla="*/ 149 w 316"/>
                    <a:gd name="T23" fmla="*/ 130 h 200"/>
                    <a:gd name="T24" fmla="*/ 82 w 316"/>
                    <a:gd name="T25" fmla="*/ 130 h 200"/>
                    <a:gd name="T26" fmla="*/ 51 w 316"/>
                    <a:gd name="T27" fmla="*/ 100 h 200"/>
                    <a:gd name="T28" fmla="*/ 51 w 316"/>
                    <a:gd name="T29" fmla="*/ 80 h 200"/>
                    <a:gd name="T30" fmla="*/ 82 w 316"/>
                    <a:gd name="T31" fmla="*/ 41 h 200"/>
                    <a:gd name="T32" fmla="*/ 41 w 316"/>
                    <a:gd name="T33" fmla="*/ 0 h 200"/>
                    <a:gd name="T34" fmla="*/ 0 w 316"/>
                    <a:gd name="T35" fmla="*/ 41 h 200"/>
                    <a:gd name="T36" fmla="*/ 31 w 316"/>
                    <a:gd name="T37" fmla="*/ 80 h 200"/>
                    <a:gd name="T38" fmla="*/ 31 w 316"/>
                    <a:gd name="T39" fmla="*/ 100 h 200"/>
                    <a:gd name="T40" fmla="*/ 82 w 316"/>
                    <a:gd name="T41" fmla="*/ 151 h 200"/>
                    <a:gd name="T42" fmla="*/ 149 w 316"/>
                    <a:gd name="T43" fmla="*/ 151 h 200"/>
                    <a:gd name="T44" fmla="*/ 149 w 316"/>
                    <a:gd name="T45" fmla="*/ 200 h 200"/>
                    <a:gd name="T46" fmla="*/ 159 w 316"/>
                    <a:gd name="T47" fmla="*/ 199 h 200"/>
                    <a:gd name="T48" fmla="*/ 169 w 316"/>
                    <a:gd name="T49" fmla="*/ 200 h 200"/>
                    <a:gd name="T50" fmla="*/ 169 w 316"/>
                    <a:gd name="T51" fmla="*/ 151 h 200"/>
                    <a:gd name="T52" fmla="*/ 235 w 316"/>
                    <a:gd name="T53" fmla="*/ 151 h 200"/>
                    <a:gd name="T54" fmla="*/ 286 w 316"/>
                    <a:gd name="T55" fmla="*/ 100 h 200"/>
                    <a:gd name="T56" fmla="*/ 286 w 316"/>
                    <a:gd name="T57" fmla="*/ 80 h 200"/>
                    <a:gd name="T58" fmla="*/ 316 w 316"/>
                    <a:gd name="T59" fmla="*/ 41 h 200"/>
                    <a:gd name="T60" fmla="*/ 276 w 316"/>
                    <a:gd name="T61" fmla="*/ 0 h 200"/>
                    <a:gd name="T62" fmla="*/ 41 w 316"/>
                    <a:gd name="T63" fmla="*/ 61 h 200"/>
                    <a:gd name="T64" fmla="*/ 21 w 316"/>
                    <a:gd name="T65" fmla="*/ 41 h 200"/>
                    <a:gd name="T66" fmla="*/ 41 w 316"/>
                    <a:gd name="T67" fmla="*/ 20 h 200"/>
                    <a:gd name="T68" fmla="*/ 61 w 316"/>
                    <a:gd name="T69" fmla="*/ 41 h 200"/>
                    <a:gd name="T70" fmla="*/ 41 w 316"/>
                    <a:gd name="T71" fmla="*/ 61 h 200"/>
                    <a:gd name="T72" fmla="*/ 159 w 316"/>
                    <a:gd name="T73" fmla="*/ 61 h 200"/>
                    <a:gd name="T74" fmla="*/ 138 w 316"/>
                    <a:gd name="T75" fmla="*/ 41 h 200"/>
                    <a:gd name="T76" fmla="*/ 159 w 316"/>
                    <a:gd name="T77" fmla="*/ 20 h 200"/>
                    <a:gd name="T78" fmla="*/ 179 w 316"/>
                    <a:gd name="T79" fmla="*/ 41 h 200"/>
                    <a:gd name="T80" fmla="*/ 159 w 316"/>
                    <a:gd name="T81" fmla="*/ 61 h 200"/>
                    <a:gd name="T82" fmla="*/ 276 w 316"/>
                    <a:gd name="T83" fmla="*/ 61 h 200"/>
                    <a:gd name="T84" fmla="*/ 255 w 316"/>
                    <a:gd name="T85" fmla="*/ 41 h 200"/>
                    <a:gd name="T86" fmla="*/ 276 w 316"/>
                    <a:gd name="T87" fmla="*/ 20 h 200"/>
                    <a:gd name="T88" fmla="*/ 296 w 316"/>
                    <a:gd name="T89" fmla="*/ 41 h 200"/>
                    <a:gd name="T90" fmla="*/ 276 w 316"/>
                    <a:gd name="T91"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6" h="200">
                      <a:moveTo>
                        <a:pt x="276" y="0"/>
                      </a:moveTo>
                      <a:cubicBezTo>
                        <a:pt x="253" y="0"/>
                        <a:pt x="235" y="18"/>
                        <a:pt x="235" y="41"/>
                      </a:cubicBezTo>
                      <a:cubicBezTo>
                        <a:pt x="235" y="60"/>
                        <a:pt x="248" y="75"/>
                        <a:pt x="266" y="80"/>
                      </a:cubicBezTo>
                      <a:cubicBezTo>
                        <a:pt x="266" y="80"/>
                        <a:pt x="266" y="99"/>
                        <a:pt x="266" y="100"/>
                      </a:cubicBezTo>
                      <a:cubicBezTo>
                        <a:pt x="266" y="117"/>
                        <a:pt x="252" y="130"/>
                        <a:pt x="235" y="130"/>
                      </a:cubicBezTo>
                      <a:cubicBezTo>
                        <a:pt x="169" y="130"/>
                        <a:pt x="169" y="130"/>
                        <a:pt x="169" y="130"/>
                      </a:cubicBezTo>
                      <a:cubicBezTo>
                        <a:pt x="169" y="80"/>
                        <a:pt x="169" y="80"/>
                        <a:pt x="169" y="80"/>
                      </a:cubicBezTo>
                      <a:cubicBezTo>
                        <a:pt x="187" y="75"/>
                        <a:pt x="200" y="60"/>
                        <a:pt x="200" y="41"/>
                      </a:cubicBezTo>
                      <a:cubicBezTo>
                        <a:pt x="200" y="18"/>
                        <a:pt x="181" y="0"/>
                        <a:pt x="159" y="0"/>
                      </a:cubicBezTo>
                      <a:cubicBezTo>
                        <a:pt x="136" y="0"/>
                        <a:pt x="118" y="18"/>
                        <a:pt x="118" y="41"/>
                      </a:cubicBezTo>
                      <a:cubicBezTo>
                        <a:pt x="118" y="60"/>
                        <a:pt x="131" y="75"/>
                        <a:pt x="149" y="80"/>
                      </a:cubicBezTo>
                      <a:cubicBezTo>
                        <a:pt x="149" y="130"/>
                        <a:pt x="149" y="130"/>
                        <a:pt x="149" y="130"/>
                      </a:cubicBezTo>
                      <a:cubicBezTo>
                        <a:pt x="82" y="130"/>
                        <a:pt x="82" y="130"/>
                        <a:pt x="82" y="130"/>
                      </a:cubicBezTo>
                      <a:cubicBezTo>
                        <a:pt x="65" y="130"/>
                        <a:pt x="51" y="117"/>
                        <a:pt x="51" y="100"/>
                      </a:cubicBezTo>
                      <a:cubicBezTo>
                        <a:pt x="51" y="99"/>
                        <a:pt x="51" y="80"/>
                        <a:pt x="51" y="80"/>
                      </a:cubicBezTo>
                      <a:cubicBezTo>
                        <a:pt x="69" y="75"/>
                        <a:pt x="82" y="60"/>
                        <a:pt x="82" y="41"/>
                      </a:cubicBezTo>
                      <a:cubicBezTo>
                        <a:pt x="82" y="18"/>
                        <a:pt x="63" y="0"/>
                        <a:pt x="41" y="0"/>
                      </a:cubicBezTo>
                      <a:cubicBezTo>
                        <a:pt x="19" y="0"/>
                        <a:pt x="0" y="18"/>
                        <a:pt x="0" y="41"/>
                      </a:cubicBezTo>
                      <a:cubicBezTo>
                        <a:pt x="0" y="60"/>
                        <a:pt x="13" y="75"/>
                        <a:pt x="31" y="80"/>
                      </a:cubicBezTo>
                      <a:cubicBezTo>
                        <a:pt x="31" y="80"/>
                        <a:pt x="31" y="99"/>
                        <a:pt x="31" y="100"/>
                      </a:cubicBezTo>
                      <a:cubicBezTo>
                        <a:pt x="31" y="128"/>
                        <a:pt x="54" y="151"/>
                        <a:pt x="82" y="151"/>
                      </a:cubicBezTo>
                      <a:cubicBezTo>
                        <a:pt x="149" y="151"/>
                        <a:pt x="149" y="151"/>
                        <a:pt x="149" y="151"/>
                      </a:cubicBezTo>
                      <a:cubicBezTo>
                        <a:pt x="149" y="200"/>
                        <a:pt x="149" y="200"/>
                        <a:pt x="149" y="200"/>
                      </a:cubicBezTo>
                      <a:cubicBezTo>
                        <a:pt x="152" y="199"/>
                        <a:pt x="156" y="199"/>
                        <a:pt x="159" y="199"/>
                      </a:cubicBezTo>
                      <a:cubicBezTo>
                        <a:pt x="163" y="199"/>
                        <a:pt x="166" y="199"/>
                        <a:pt x="169" y="200"/>
                      </a:cubicBezTo>
                      <a:cubicBezTo>
                        <a:pt x="169" y="151"/>
                        <a:pt x="169" y="151"/>
                        <a:pt x="169" y="151"/>
                      </a:cubicBezTo>
                      <a:cubicBezTo>
                        <a:pt x="235" y="151"/>
                        <a:pt x="235" y="151"/>
                        <a:pt x="235" y="151"/>
                      </a:cubicBezTo>
                      <a:cubicBezTo>
                        <a:pt x="263" y="151"/>
                        <a:pt x="286" y="128"/>
                        <a:pt x="286" y="100"/>
                      </a:cubicBezTo>
                      <a:cubicBezTo>
                        <a:pt x="286" y="99"/>
                        <a:pt x="286" y="80"/>
                        <a:pt x="286" y="80"/>
                      </a:cubicBezTo>
                      <a:cubicBezTo>
                        <a:pt x="303" y="75"/>
                        <a:pt x="316" y="60"/>
                        <a:pt x="316" y="41"/>
                      </a:cubicBezTo>
                      <a:cubicBezTo>
                        <a:pt x="316" y="18"/>
                        <a:pt x="298" y="0"/>
                        <a:pt x="276" y="0"/>
                      </a:cubicBezTo>
                      <a:close/>
                      <a:moveTo>
                        <a:pt x="41" y="61"/>
                      </a:moveTo>
                      <a:cubicBezTo>
                        <a:pt x="30" y="61"/>
                        <a:pt x="21" y="52"/>
                        <a:pt x="21" y="41"/>
                      </a:cubicBezTo>
                      <a:cubicBezTo>
                        <a:pt x="21" y="29"/>
                        <a:pt x="30" y="20"/>
                        <a:pt x="41" y="20"/>
                      </a:cubicBezTo>
                      <a:cubicBezTo>
                        <a:pt x="52" y="20"/>
                        <a:pt x="61" y="29"/>
                        <a:pt x="61" y="41"/>
                      </a:cubicBezTo>
                      <a:cubicBezTo>
                        <a:pt x="61" y="52"/>
                        <a:pt x="52" y="61"/>
                        <a:pt x="41" y="61"/>
                      </a:cubicBezTo>
                      <a:close/>
                      <a:moveTo>
                        <a:pt x="159" y="61"/>
                      </a:moveTo>
                      <a:cubicBezTo>
                        <a:pt x="148" y="61"/>
                        <a:pt x="138" y="52"/>
                        <a:pt x="138" y="41"/>
                      </a:cubicBezTo>
                      <a:cubicBezTo>
                        <a:pt x="138" y="29"/>
                        <a:pt x="148" y="20"/>
                        <a:pt x="159" y="20"/>
                      </a:cubicBezTo>
                      <a:cubicBezTo>
                        <a:pt x="170" y="20"/>
                        <a:pt x="179" y="29"/>
                        <a:pt x="179" y="41"/>
                      </a:cubicBezTo>
                      <a:cubicBezTo>
                        <a:pt x="179" y="52"/>
                        <a:pt x="170" y="61"/>
                        <a:pt x="159" y="61"/>
                      </a:cubicBezTo>
                      <a:close/>
                      <a:moveTo>
                        <a:pt x="276" y="61"/>
                      </a:moveTo>
                      <a:cubicBezTo>
                        <a:pt x="265" y="61"/>
                        <a:pt x="255" y="52"/>
                        <a:pt x="255" y="41"/>
                      </a:cubicBezTo>
                      <a:cubicBezTo>
                        <a:pt x="255" y="29"/>
                        <a:pt x="265" y="20"/>
                        <a:pt x="276" y="20"/>
                      </a:cubicBezTo>
                      <a:cubicBezTo>
                        <a:pt x="287" y="20"/>
                        <a:pt x="296" y="29"/>
                        <a:pt x="296" y="41"/>
                      </a:cubicBezTo>
                      <a:cubicBezTo>
                        <a:pt x="296" y="52"/>
                        <a:pt x="287" y="61"/>
                        <a:pt x="276" y="61"/>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15" name="Rectangle 14"/>
            <p:cNvSpPr/>
            <p:nvPr/>
          </p:nvSpPr>
          <p:spPr>
            <a:xfrm>
              <a:off x="3353524" y="989390"/>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(2) Full Stack Apps</a:t>
              </a:r>
              <a:endParaRPr lang="en-US" sz="1600" dirty="0">
                <a:solidFill>
                  <a:srgbClr val="333333"/>
                </a:solidFill>
              </a:endParaRPr>
            </a:p>
          </p:txBody>
        </p:sp>
        <p:sp>
          <p:nvSpPr>
            <p:cNvPr id="18" name="Rectangle 17"/>
            <p:cNvSpPr/>
            <p:nvPr/>
          </p:nvSpPr>
          <p:spPr>
            <a:xfrm>
              <a:off x="3353524" y="2948819"/>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333333"/>
                  </a:solidFill>
                </a:rPr>
                <a:t>ASOARA</a:t>
              </a:r>
            </a:p>
          </p:txBody>
        </p:sp>
      </p:grpSp>
      <p:grpSp>
        <p:nvGrpSpPr>
          <p:cNvPr id="23" name="Group 22"/>
          <p:cNvGrpSpPr/>
          <p:nvPr/>
        </p:nvGrpSpPr>
        <p:grpSpPr>
          <a:xfrm>
            <a:off x="5858516" y="983519"/>
            <a:ext cx="2183912" cy="2478139"/>
            <a:chOff x="5858516" y="983519"/>
            <a:chExt cx="2183912" cy="2478139"/>
          </a:xfrm>
        </p:grpSpPr>
        <p:grpSp>
          <p:nvGrpSpPr>
            <p:cNvPr id="2" name="Group 1"/>
            <p:cNvGrpSpPr/>
            <p:nvPr/>
          </p:nvGrpSpPr>
          <p:grpSpPr>
            <a:xfrm>
              <a:off x="6707699" y="1941775"/>
              <a:ext cx="813854" cy="549569"/>
              <a:chOff x="4964112" y="1473564"/>
              <a:chExt cx="2522538" cy="1703388"/>
            </a:xfrm>
          </p:grpSpPr>
          <p:sp>
            <p:nvSpPr>
              <p:cNvPr id="3" name="Freeform 5"/>
              <p:cNvSpPr>
                <a:spLocks noEditPoints="1"/>
              </p:cNvSpPr>
              <p:nvPr/>
            </p:nvSpPr>
            <p:spPr bwMode="auto">
              <a:xfrm>
                <a:off x="6238875" y="1926001"/>
                <a:ext cx="817563" cy="819150"/>
              </a:xfrm>
              <a:custGeom>
                <a:avLst/>
                <a:gdLst>
                  <a:gd name="T0" fmla="*/ 95 w 114"/>
                  <a:gd name="T1" fmla="*/ 23 h 114"/>
                  <a:gd name="T2" fmla="*/ 23 w 114"/>
                  <a:gd name="T3" fmla="*/ 19 h 114"/>
                  <a:gd name="T4" fmla="*/ 19 w 114"/>
                  <a:gd name="T5" fmla="*/ 91 h 114"/>
                  <a:gd name="T6" fmla="*/ 91 w 114"/>
                  <a:gd name="T7" fmla="*/ 95 h 114"/>
                  <a:gd name="T8" fmla="*/ 95 w 114"/>
                  <a:gd name="T9" fmla="*/ 23 h 114"/>
                  <a:gd name="T10" fmla="*/ 30 w 114"/>
                  <a:gd name="T11" fmla="*/ 81 h 114"/>
                  <a:gd name="T12" fmla="*/ 33 w 114"/>
                  <a:gd name="T13" fmla="*/ 30 h 114"/>
                  <a:gd name="T14" fmla="*/ 84 w 114"/>
                  <a:gd name="T15" fmla="*/ 33 h 114"/>
                  <a:gd name="T16" fmla="*/ 81 w 114"/>
                  <a:gd name="T17" fmla="*/ 84 h 114"/>
                  <a:gd name="T18" fmla="*/ 30 w 114"/>
                  <a:gd name="T19" fmla="*/ 8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95" y="23"/>
                    </a:moveTo>
                    <a:cubicBezTo>
                      <a:pt x="76" y="2"/>
                      <a:pt x="44" y="0"/>
                      <a:pt x="23" y="19"/>
                    </a:cubicBezTo>
                    <a:cubicBezTo>
                      <a:pt x="2" y="38"/>
                      <a:pt x="0" y="70"/>
                      <a:pt x="19" y="91"/>
                    </a:cubicBezTo>
                    <a:cubicBezTo>
                      <a:pt x="38" y="112"/>
                      <a:pt x="70" y="114"/>
                      <a:pt x="91" y="95"/>
                    </a:cubicBezTo>
                    <a:cubicBezTo>
                      <a:pt x="112" y="76"/>
                      <a:pt x="114" y="44"/>
                      <a:pt x="95" y="23"/>
                    </a:cubicBezTo>
                    <a:close/>
                    <a:moveTo>
                      <a:pt x="30" y="81"/>
                    </a:moveTo>
                    <a:cubicBezTo>
                      <a:pt x="17" y="66"/>
                      <a:pt x="18" y="43"/>
                      <a:pt x="33" y="30"/>
                    </a:cubicBezTo>
                    <a:cubicBezTo>
                      <a:pt x="48" y="17"/>
                      <a:pt x="71" y="18"/>
                      <a:pt x="84" y="33"/>
                    </a:cubicBezTo>
                    <a:cubicBezTo>
                      <a:pt x="98" y="48"/>
                      <a:pt x="96" y="71"/>
                      <a:pt x="81" y="84"/>
                    </a:cubicBezTo>
                    <a:cubicBezTo>
                      <a:pt x="66" y="98"/>
                      <a:pt x="43" y="96"/>
                      <a:pt x="30" y="81"/>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 name="Freeform 6"/>
              <p:cNvSpPr>
                <a:spLocks noEditPoints="1"/>
              </p:cNvSpPr>
              <p:nvPr/>
            </p:nvSpPr>
            <p:spPr bwMode="auto">
              <a:xfrm>
                <a:off x="5810250" y="1495789"/>
                <a:ext cx="1676400" cy="1681163"/>
              </a:xfrm>
              <a:custGeom>
                <a:avLst/>
                <a:gdLst>
                  <a:gd name="T0" fmla="*/ 192 w 234"/>
                  <a:gd name="T1" fmla="*/ 161 h 234"/>
                  <a:gd name="T2" fmla="*/ 198 w 234"/>
                  <a:gd name="T3" fmla="*/ 149 h 234"/>
                  <a:gd name="T4" fmla="*/ 233 w 234"/>
                  <a:gd name="T5" fmla="*/ 127 h 234"/>
                  <a:gd name="T6" fmla="*/ 205 w 234"/>
                  <a:gd name="T7" fmla="*/ 99 h 234"/>
                  <a:gd name="T8" fmla="*/ 201 w 234"/>
                  <a:gd name="T9" fmla="*/ 94 h 234"/>
                  <a:gd name="T10" fmla="*/ 197 w 234"/>
                  <a:gd name="T11" fmla="*/ 77 h 234"/>
                  <a:gd name="T12" fmla="*/ 201 w 234"/>
                  <a:gd name="T13" fmla="*/ 37 h 234"/>
                  <a:gd name="T14" fmla="*/ 161 w 234"/>
                  <a:gd name="T15" fmla="*/ 42 h 234"/>
                  <a:gd name="T16" fmla="*/ 149 w 234"/>
                  <a:gd name="T17" fmla="*/ 36 h 234"/>
                  <a:gd name="T18" fmla="*/ 142 w 234"/>
                  <a:gd name="T19" fmla="*/ 15 h 234"/>
                  <a:gd name="T20" fmla="*/ 103 w 234"/>
                  <a:gd name="T21" fmla="*/ 13 h 234"/>
                  <a:gd name="T22" fmla="*/ 94 w 234"/>
                  <a:gd name="T23" fmla="*/ 33 h 234"/>
                  <a:gd name="T24" fmla="*/ 77 w 234"/>
                  <a:gd name="T25" fmla="*/ 37 h 234"/>
                  <a:gd name="T26" fmla="*/ 37 w 234"/>
                  <a:gd name="T27" fmla="*/ 33 h 234"/>
                  <a:gd name="T28" fmla="*/ 42 w 234"/>
                  <a:gd name="T29" fmla="*/ 74 h 234"/>
                  <a:gd name="T30" fmla="*/ 36 w 234"/>
                  <a:gd name="T31" fmla="*/ 86 h 234"/>
                  <a:gd name="T32" fmla="*/ 1 w 234"/>
                  <a:gd name="T33" fmla="*/ 107 h 234"/>
                  <a:gd name="T34" fmla="*/ 29 w 234"/>
                  <a:gd name="T35" fmla="*/ 136 h 234"/>
                  <a:gd name="T36" fmla="*/ 33 w 234"/>
                  <a:gd name="T37" fmla="*/ 140 h 234"/>
                  <a:gd name="T38" fmla="*/ 37 w 234"/>
                  <a:gd name="T39" fmla="*/ 158 h 234"/>
                  <a:gd name="T40" fmla="*/ 33 w 234"/>
                  <a:gd name="T41" fmla="*/ 198 h 234"/>
                  <a:gd name="T42" fmla="*/ 73 w 234"/>
                  <a:gd name="T43" fmla="*/ 192 h 234"/>
                  <a:gd name="T44" fmla="*/ 86 w 234"/>
                  <a:gd name="T45" fmla="*/ 198 h 234"/>
                  <a:gd name="T46" fmla="*/ 92 w 234"/>
                  <a:gd name="T47" fmla="*/ 220 h 234"/>
                  <a:gd name="T48" fmla="*/ 107 w 234"/>
                  <a:gd name="T49" fmla="*/ 233 h 234"/>
                  <a:gd name="T50" fmla="*/ 136 w 234"/>
                  <a:gd name="T51" fmla="*/ 205 h 234"/>
                  <a:gd name="T52" fmla="*/ 152 w 234"/>
                  <a:gd name="T53" fmla="*/ 197 h 234"/>
                  <a:gd name="T54" fmla="*/ 172 w 234"/>
                  <a:gd name="T55" fmla="*/ 207 h 234"/>
                  <a:gd name="T56" fmla="*/ 201 w 234"/>
                  <a:gd name="T57" fmla="*/ 181 h 234"/>
                  <a:gd name="T58" fmla="*/ 166 w 234"/>
                  <a:gd name="T59" fmla="*/ 186 h 234"/>
                  <a:gd name="T60" fmla="*/ 122 w 234"/>
                  <a:gd name="T61" fmla="*/ 201 h 234"/>
                  <a:gd name="T62" fmla="*/ 108 w 234"/>
                  <a:gd name="T63" fmla="*/ 219 h 234"/>
                  <a:gd name="T64" fmla="*/ 103 w 234"/>
                  <a:gd name="T65" fmla="*/ 200 h 234"/>
                  <a:gd name="T66" fmla="*/ 61 w 234"/>
                  <a:gd name="T67" fmla="*/ 180 h 234"/>
                  <a:gd name="T68" fmla="*/ 39 w 234"/>
                  <a:gd name="T69" fmla="*/ 182 h 234"/>
                  <a:gd name="T70" fmla="*/ 51 w 234"/>
                  <a:gd name="T71" fmla="*/ 147 h 234"/>
                  <a:gd name="T72" fmla="*/ 16 w 234"/>
                  <a:gd name="T73" fmla="*/ 117 h 234"/>
                  <a:gd name="T74" fmla="*/ 16 w 234"/>
                  <a:gd name="T75" fmla="*/ 108 h 234"/>
                  <a:gd name="T76" fmla="*/ 49 w 234"/>
                  <a:gd name="T77" fmla="*/ 91 h 234"/>
                  <a:gd name="T78" fmla="*/ 46 w 234"/>
                  <a:gd name="T79" fmla="*/ 46 h 234"/>
                  <a:gd name="T80" fmla="*/ 54 w 234"/>
                  <a:gd name="T81" fmla="*/ 39 h 234"/>
                  <a:gd name="T82" fmla="*/ 99 w 234"/>
                  <a:gd name="T83" fmla="*/ 47 h 234"/>
                  <a:gd name="T84" fmla="*/ 119 w 234"/>
                  <a:gd name="T85" fmla="*/ 15 h 234"/>
                  <a:gd name="T86" fmla="*/ 128 w 234"/>
                  <a:gd name="T87" fmla="*/ 17 h 234"/>
                  <a:gd name="T88" fmla="*/ 154 w 234"/>
                  <a:gd name="T89" fmla="*/ 55 h 234"/>
                  <a:gd name="T90" fmla="*/ 191 w 234"/>
                  <a:gd name="T91" fmla="*/ 47 h 234"/>
                  <a:gd name="T92" fmla="*/ 186 w 234"/>
                  <a:gd name="T93" fmla="*/ 68 h 234"/>
                  <a:gd name="T94" fmla="*/ 201 w 234"/>
                  <a:gd name="T95" fmla="*/ 113 h 234"/>
                  <a:gd name="T96" fmla="*/ 219 w 234"/>
                  <a:gd name="T97" fmla="*/ 119 h 234"/>
                  <a:gd name="T98" fmla="*/ 200 w 234"/>
                  <a:gd name="T99" fmla="*/ 131 h 234"/>
                  <a:gd name="T100" fmla="*/ 180 w 234"/>
                  <a:gd name="T101" fmla="*/ 173 h 234"/>
                  <a:gd name="T102" fmla="*/ 182 w 234"/>
                  <a:gd name="T103" fmla="*/ 19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 h="234">
                    <a:moveTo>
                      <a:pt x="201" y="181"/>
                    </a:moveTo>
                    <a:cubicBezTo>
                      <a:pt x="192" y="166"/>
                      <a:pt x="192" y="166"/>
                      <a:pt x="192" y="166"/>
                    </a:cubicBezTo>
                    <a:cubicBezTo>
                      <a:pt x="192" y="165"/>
                      <a:pt x="192" y="162"/>
                      <a:pt x="192" y="161"/>
                    </a:cubicBezTo>
                    <a:cubicBezTo>
                      <a:pt x="193" y="161"/>
                      <a:pt x="193" y="161"/>
                      <a:pt x="193" y="160"/>
                    </a:cubicBezTo>
                    <a:cubicBezTo>
                      <a:pt x="198" y="149"/>
                      <a:pt x="198" y="149"/>
                      <a:pt x="198" y="149"/>
                    </a:cubicBezTo>
                    <a:cubicBezTo>
                      <a:pt x="198" y="149"/>
                      <a:pt x="198" y="149"/>
                      <a:pt x="198" y="149"/>
                    </a:cubicBezTo>
                    <a:cubicBezTo>
                      <a:pt x="199" y="147"/>
                      <a:pt x="201" y="146"/>
                      <a:pt x="202" y="145"/>
                    </a:cubicBezTo>
                    <a:cubicBezTo>
                      <a:pt x="220" y="142"/>
                      <a:pt x="220" y="142"/>
                      <a:pt x="220" y="142"/>
                    </a:cubicBezTo>
                    <a:cubicBezTo>
                      <a:pt x="227" y="141"/>
                      <a:pt x="233" y="135"/>
                      <a:pt x="233" y="127"/>
                    </a:cubicBezTo>
                    <a:cubicBezTo>
                      <a:pt x="234" y="120"/>
                      <a:pt x="234" y="120"/>
                      <a:pt x="234" y="120"/>
                    </a:cubicBezTo>
                    <a:cubicBezTo>
                      <a:pt x="234" y="113"/>
                      <a:pt x="229" y="105"/>
                      <a:pt x="222" y="103"/>
                    </a:cubicBezTo>
                    <a:cubicBezTo>
                      <a:pt x="205" y="99"/>
                      <a:pt x="205" y="99"/>
                      <a:pt x="205" y="99"/>
                    </a:cubicBezTo>
                    <a:cubicBezTo>
                      <a:pt x="204" y="98"/>
                      <a:pt x="203" y="98"/>
                      <a:pt x="203" y="97"/>
                    </a:cubicBezTo>
                    <a:cubicBezTo>
                      <a:pt x="202" y="96"/>
                      <a:pt x="201" y="95"/>
                      <a:pt x="201" y="95"/>
                    </a:cubicBezTo>
                    <a:cubicBezTo>
                      <a:pt x="201" y="95"/>
                      <a:pt x="201" y="94"/>
                      <a:pt x="201" y="94"/>
                    </a:cubicBezTo>
                    <a:cubicBezTo>
                      <a:pt x="197" y="83"/>
                      <a:pt x="197" y="83"/>
                      <a:pt x="197" y="83"/>
                    </a:cubicBezTo>
                    <a:cubicBezTo>
                      <a:pt x="197" y="82"/>
                      <a:pt x="197" y="82"/>
                      <a:pt x="197" y="82"/>
                    </a:cubicBezTo>
                    <a:cubicBezTo>
                      <a:pt x="196" y="81"/>
                      <a:pt x="196" y="78"/>
                      <a:pt x="197" y="77"/>
                    </a:cubicBezTo>
                    <a:cubicBezTo>
                      <a:pt x="207" y="63"/>
                      <a:pt x="207" y="63"/>
                      <a:pt x="207" y="63"/>
                    </a:cubicBezTo>
                    <a:cubicBezTo>
                      <a:pt x="212" y="57"/>
                      <a:pt x="211" y="48"/>
                      <a:pt x="206" y="42"/>
                    </a:cubicBezTo>
                    <a:cubicBezTo>
                      <a:pt x="201" y="37"/>
                      <a:pt x="201" y="37"/>
                      <a:pt x="201" y="37"/>
                    </a:cubicBezTo>
                    <a:cubicBezTo>
                      <a:pt x="197" y="31"/>
                      <a:pt x="188" y="30"/>
                      <a:pt x="181" y="33"/>
                    </a:cubicBezTo>
                    <a:cubicBezTo>
                      <a:pt x="166" y="42"/>
                      <a:pt x="166" y="42"/>
                      <a:pt x="166" y="42"/>
                    </a:cubicBezTo>
                    <a:cubicBezTo>
                      <a:pt x="165" y="43"/>
                      <a:pt x="162" y="43"/>
                      <a:pt x="161" y="42"/>
                    </a:cubicBezTo>
                    <a:cubicBezTo>
                      <a:pt x="161" y="42"/>
                      <a:pt x="160" y="42"/>
                      <a:pt x="160" y="42"/>
                    </a:cubicBezTo>
                    <a:cubicBezTo>
                      <a:pt x="149" y="36"/>
                      <a:pt x="149" y="36"/>
                      <a:pt x="149" y="36"/>
                    </a:cubicBezTo>
                    <a:cubicBezTo>
                      <a:pt x="149" y="36"/>
                      <a:pt x="149" y="36"/>
                      <a:pt x="149" y="36"/>
                    </a:cubicBezTo>
                    <a:cubicBezTo>
                      <a:pt x="148" y="36"/>
                      <a:pt x="148" y="35"/>
                      <a:pt x="147" y="35"/>
                    </a:cubicBezTo>
                    <a:cubicBezTo>
                      <a:pt x="146" y="34"/>
                      <a:pt x="145" y="32"/>
                      <a:pt x="145" y="32"/>
                    </a:cubicBezTo>
                    <a:cubicBezTo>
                      <a:pt x="142" y="15"/>
                      <a:pt x="142" y="15"/>
                      <a:pt x="142" y="15"/>
                    </a:cubicBezTo>
                    <a:cubicBezTo>
                      <a:pt x="141" y="8"/>
                      <a:pt x="134" y="2"/>
                      <a:pt x="127" y="1"/>
                    </a:cubicBezTo>
                    <a:cubicBezTo>
                      <a:pt x="120" y="1"/>
                      <a:pt x="120" y="1"/>
                      <a:pt x="120" y="1"/>
                    </a:cubicBezTo>
                    <a:cubicBezTo>
                      <a:pt x="113" y="0"/>
                      <a:pt x="105" y="6"/>
                      <a:pt x="103" y="13"/>
                    </a:cubicBezTo>
                    <a:cubicBezTo>
                      <a:pt x="99" y="29"/>
                      <a:pt x="99" y="29"/>
                      <a:pt x="99" y="29"/>
                    </a:cubicBezTo>
                    <a:cubicBezTo>
                      <a:pt x="98" y="31"/>
                      <a:pt x="96" y="33"/>
                      <a:pt x="95" y="33"/>
                    </a:cubicBezTo>
                    <a:cubicBezTo>
                      <a:pt x="95" y="33"/>
                      <a:pt x="94" y="33"/>
                      <a:pt x="94" y="33"/>
                    </a:cubicBezTo>
                    <a:cubicBezTo>
                      <a:pt x="83" y="37"/>
                      <a:pt x="83" y="37"/>
                      <a:pt x="83" y="37"/>
                    </a:cubicBezTo>
                    <a:cubicBezTo>
                      <a:pt x="82" y="37"/>
                      <a:pt x="82" y="37"/>
                      <a:pt x="82" y="38"/>
                    </a:cubicBezTo>
                    <a:cubicBezTo>
                      <a:pt x="81" y="38"/>
                      <a:pt x="78" y="38"/>
                      <a:pt x="77" y="37"/>
                    </a:cubicBezTo>
                    <a:cubicBezTo>
                      <a:pt x="63" y="27"/>
                      <a:pt x="63" y="27"/>
                      <a:pt x="63" y="27"/>
                    </a:cubicBezTo>
                    <a:cubicBezTo>
                      <a:pt x="57" y="23"/>
                      <a:pt x="48" y="23"/>
                      <a:pt x="42" y="28"/>
                    </a:cubicBezTo>
                    <a:cubicBezTo>
                      <a:pt x="37" y="33"/>
                      <a:pt x="37" y="33"/>
                      <a:pt x="37" y="33"/>
                    </a:cubicBezTo>
                    <a:cubicBezTo>
                      <a:pt x="31" y="38"/>
                      <a:pt x="30" y="47"/>
                      <a:pt x="33" y="53"/>
                    </a:cubicBezTo>
                    <a:cubicBezTo>
                      <a:pt x="42" y="68"/>
                      <a:pt x="42" y="68"/>
                      <a:pt x="42" y="68"/>
                    </a:cubicBezTo>
                    <a:cubicBezTo>
                      <a:pt x="43" y="69"/>
                      <a:pt x="43" y="72"/>
                      <a:pt x="42" y="74"/>
                    </a:cubicBezTo>
                    <a:cubicBezTo>
                      <a:pt x="42" y="74"/>
                      <a:pt x="42" y="74"/>
                      <a:pt x="42" y="74"/>
                    </a:cubicBezTo>
                    <a:cubicBezTo>
                      <a:pt x="36" y="85"/>
                      <a:pt x="36" y="85"/>
                      <a:pt x="36" y="85"/>
                    </a:cubicBezTo>
                    <a:cubicBezTo>
                      <a:pt x="36" y="85"/>
                      <a:pt x="36" y="85"/>
                      <a:pt x="36" y="86"/>
                    </a:cubicBezTo>
                    <a:cubicBezTo>
                      <a:pt x="35" y="87"/>
                      <a:pt x="33" y="89"/>
                      <a:pt x="32" y="89"/>
                    </a:cubicBezTo>
                    <a:cubicBezTo>
                      <a:pt x="15" y="92"/>
                      <a:pt x="15" y="92"/>
                      <a:pt x="15" y="92"/>
                    </a:cubicBezTo>
                    <a:cubicBezTo>
                      <a:pt x="7" y="93"/>
                      <a:pt x="1" y="100"/>
                      <a:pt x="1" y="107"/>
                    </a:cubicBezTo>
                    <a:cubicBezTo>
                      <a:pt x="1" y="114"/>
                      <a:pt x="1" y="114"/>
                      <a:pt x="1" y="114"/>
                    </a:cubicBezTo>
                    <a:cubicBezTo>
                      <a:pt x="0" y="122"/>
                      <a:pt x="6" y="129"/>
                      <a:pt x="13" y="131"/>
                    </a:cubicBezTo>
                    <a:cubicBezTo>
                      <a:pt x="29" y="136"/>
                      <a:pt x="29" y="136"/>
                      <a:pt x="29" y="136"/>
                    </a:cubicBezTo>
                    <a:cubicBezTo>
                      <a:pt x="30" y="136"/>
                      <a:pt x="31" y="136"/>
                      <a:pt x="32" y="138"/>
                    </a:cubicBezTo>
                    <a:cubicBezTo>
                      <a:pt x="32" y="138"/>
                      <a:pt x="33" y="139"/>
                      <a:pt x="33" y="140"/>
                    </a:cubicBezTo>
                    <a:cubicBezTo>
                      <a:pt x="33" y="140"/>
                      <a:pt x="33" y="140"/>
                      <a:pt x="33" y="140"/>
                    </a:cubicBezTo>
                    <a:cubicBezTo>
                      <a:pt x="37" y="152"/>
                      <a:pt x="37" y="152"/>
                      <a:pt x="37" y="152"/>
                    </a:cubicBezTo>
                    <a:cubicBezTo>
                      <a:pt x="37" y="152"/>
                      <a:pt x="37" y="152"/>
                      <a:pt x="37" y="152"/>
                    </a:cubicBezTo>
                    <a:cubicBezTo>
                      <a:pt x="38" y="154"/>
                      <a:pt x="38" y="156"/>
                      <a:pt x="37" y="158"/>
                    </a:cubicBezTo>
                    <a:cubicBezTo>
                      <a:pt x="27" y="172"/>
                      <a:pt x="27" y="172"/>
                      <a:pt x="27" y="172"/>
                    </a:cubicBezTo>
                    <a:cubicBezTo>
                      <a:pt x="23" y="178"/>
                      <a:pt x="23" y="187"/>
                      <a:pt x="28" y="192"/>
                    </a:cubicBezTo>
                    <a:cubicBezTo>
                      <a:pt x="33" y="198"/>
                      <a:pt x="33" y="198"/>
                      <a:pt x="33" y="198"/>
                    </a:cubicBezTo>
                    <a:cubicBezTo>
                      <a:pt x="38" y="203"/>
                      <a:pt x="47" y="204"/>
                      <a:pt x="53" y="201"/>
                    </a:cubicBezTo>
                    <a:cubicBezTo>
                      <a:pt x="68" y="192"/>
                      <a:pt x="68" y="192"/>
                      <a:pt x="68" y="192"/>
                    </a:cubicBezTo>
                    <a:cubicBezTo>
                      <a:pt x="69" y="192"/>
                      <a:pt x="72" y="192"/>
                      <a:pt x="73" y="192"/>
                    </a:cubicBezTo>
                    <a:cubicBezTo>
                      <a:pt x="74" y="193"/>
                      <a:pt x="74" y="193"/>
                      <a:pt x="74" y="193"/>
                    </a:cubicBezTo>
                    <a:cubicBezTo>
                      <a:pt x="85" y="198"/>
                      <a:pt x="85" y="198"/>
                      <a:pt x="85" y="198"/>
                    </a:cubicBezTo>
                    <a:cubicBezTo>
                      <a:pt x="85" y="198"/>
                      <a:pt x="85" y="198"/>
                      <a:pt x="86" y="198"/>
                    </a:cubicBezTo>
                    <a:cubicBezTo>
                      <a:pt x="86" y="198"/>
                      <a:pt x="87" y="199"/>
                      <a:pt x="87" y="200"/>
                    </a:cubicBezTo>
                    <a:cubicBezTo>
                      <a:pt x="88" y="201"/>
                      <a:pt x="89" y="202"/>
                      <a:pt x="89" y="202"/>
                    </a:cubicBezTo>
                    <a:cubicBezTo>
                      <a:pt x="92" y="220"/>
                      <a:pt x="92" y="220"/>
                      <a:pt x="92" y="220"/>
                    </a:cubicBezTo>
                    <a:cubicBezTo>
                      <a:pt x="92" y="223"/>
                      <a:pt x="94" y="225"/>
                      <a:pt x="96" y="228"/>
                    </a:cubicBezTo>
                    <a:cubicBezTo>
                      <a:pt x="96" y="228"/>
                      <a:pt x="96" y="228"/>
                      <a:pt x="96" y="228"/>
                    </a:cubicBezTo>
                    <a:cubicBezTo>
                      <a:pt x="99" y="231"/>
                      <a:pt x="103" y="233"/>
                      <a:pt x="107" y="233"/>
                    </a:cubicBezTo>
                    <a:cubicBezTo>
                      <a:pt x="114" y="234"/>
                      <a:pt x="114" y="234"/>
                      <a:pt x="114" y="234"/>
                    </a:cubicBezTo>
                    <a:cubicBezTo>
                      <a:pt x="122" y="234"/>
                      <a:pt x="129" y="229"/>
                      <a:pt x="131" y="222"/>
                    </a:cubicBezTo>
                    <a:cubicBezTo>
                      <a:pt x="136" y="205"/>
                      <a:pt x="136" y="205"/>
                      <a:pt x="136" y="205"/>
                    </a:cubicBezTo>
                    <a:cubicBezTo>
                      <a:pt x="136" y="204"/>
                      <a:pt x="138" y="202"/>
                      <a:pt x="139" y="201"/>
                    </a:cubicBezTo>
                    <a:cubicBezTo>
                      <a:pt x="140" y="201"/>
                      <a:pt x="140" y="201"/>
                      <a:pt x="140" y="201"/>
                    </a:cubicBezTo>
                    <a:cubicBezTo>
                      <a:pt x="152" y="197"/>
                      <a:pt x="152" y="197"/>
                      <a:pt x="152" y="197"/>
                    </a:cubicBezTo>
                    <a:cubicBezTo>
                      <a:pt x="152" y="197"/>
                      <a:pt x="152" y="197"/>
                      <a:pt x="152" y="197"/>
                    </a:cubicBezTo>
                    <a:cubicBezTo>
                      <a:pt x="153" y="196"/>
                      <a:pt x="156" y="197"/>
                      <a:pt x="158" y="197"/>
                    </a:cubicBezTo>
                    <a:cubicBezTo>
                      <a:pt x="172" y="207"/>
                      <a:pt x="172" y="207"/>
                      <a:pt x="172" y="207"/>
                    </a:cubicBezTo>
                    <a:cubicBezTo>
                      <a:pt x="178" y="212"/>
                      <a:pt x="187" y="211"/>
                      <a:pt x="192" y="206"/>
                    </a:cubicBezTo>
                    <a:cubicBezTo>
                      <a:pt x="197" y="202"/>
                      <a:pt x="197" y="202"/>
                      <a:pt x="197" y="202"/>
                    </a:cubicBezTo>
                    <a:cubicBezTo>
                      <a:pt x="203" y="197"/>
                      <a:pt x="204" y="188"/>
                      <a:pt x="201" y="181"/>
                    </a:cubicBezTo>
                    <a:close/>
                    <a:moveTo>
                      <a:pt x="182" y="196"/>
                    </a:moveTo>
                    <a:cubicBezTo>
                      <a:pt x="182" y="196"/>
                      <a:pt x="181" y="196"/>
                      <a:pt x="180" y="196"/>
                    </a:cubicBezTo>
                    <a:cubicBezTo>
                      <a:pt x="166" y="186"/>
                      <a:pt x="166" y="186"/>
                      <a:pt x="166" y="186"/>
                    </a:cubicBezTo>
                    <a:cubicBezTo>
                      <a:pt x="161" y="182"/>
                      <a:pt x="153" y="181"/>
                      <a:pt x="147" y="183"/>
                    </a:cubicBezTo>
                    <a:cubicBezTo>
                      <a:pt x="135" y="187"/>
                      <a:pt x="135" y="187"/>
                      <a:pt x="135" y="187"/>
                    </a:cubicBezTo>
                    <a:cubicBezTo>
                      <a:pt x="129" y="189"/>
                      <a:pt x="123" y="195"/>
                      <a:pt x="122" y="201"/>
                    </a:cubicBezTo>
                    <a:cubicBezTo>
                      <a:pt x="117" y="218"/>
                      <a:pt x="117" y="218"/>
                      <a:pt x="117" y="218"/>
                    </a:cubicBezTo>
                    <a:cubicBezTo>
                      <a:pt x="117" y="218"/>
                      <a:pt x="116" y="219"/>
                      <a:pt x="115" y="219"/>
                    </a:cubicBezTo>
                    <a:cubicBezTo>
                      <a:pt x="108" y="219"/>
                      <a:pt x="108" y="219"/>
                      <a:pt x="108" y="219"/>
                    </a:cubicBezTo>
                    <a:cubicBezTo>
                      <a:pt x="108" y="219"/>
                      <a:pt x="107" y="218"/>
                      <a:pt x="107" y="218"/>
                    </a:cubicBezTo>
                    <a:cubicBezTo>
                      <a:pt x="106" y="218"/>
                      <a:pt x="106" y="217"/>
                      <a:pt x="106" y="217"/>
                    </a:cubicBezTo>
                    <a:cubicBezTo>
                      <a:pt x="103" y="200"/>
                      <a:pt x="103" y="200"/>
                      <a:pt x="103" y="200"/>
                    </a:cubicBezTo>
                    <a:cubicBezTo>
                      <a:pt x="102" y="194"/>
                      <a:pt x="97" y="187"/>
                      <a:pt x="91" y="185"/>
                    </a:cubicBezTo>
                    <a:cubicBezTo>
                      <a:pt x="81" y="180"/>
                      <a:pt x="81" y="180"/>
                      <a:pt x="81" y="180"/>
                    </a:cubicBezTo>
                    <a:cubicBezTo>
                      <a:pt x="75" y="177"/>
                      <a:pt x="67" y="177"/>
                      <a:pt x="61" y="180"/>
                    </a:cubicBezTo>
                    <a:cubicBezTo>
                      <a:pt x="46" y="188"/>
                      <a:pt x="46" y="188"/>
                      <a:pt x="46" y="188"/>
                    </a:cubicBezTo>
                    <a:cubicBezTo>
                      <a:pt x="45" y="188"/>
                      <a:pt x="44" y="188"/>
                      <a:pt x="44" y="188"/>
                    </a:cubicBezTo>
                    <a:cubicBezTo>
                      <a:pt x="39" y="182"/>
                      <a:pt x="39" y="182"/>
                      <a:pt x="39" y="182"/>
                    </a:cubicBezTo>
                    <a:cubicBezTo>
                      <a:pt x="38" y="182"/>
                      <a:pt x="38" y="181"/>
                      <a:pt x="39" y="180"/>
                    </a:cubicBezTo>
                    <a:cubicBezTo>
                      <a:pt x="49" y="166"/>
                      <a:pt x="49" y="166"/>
                      <a:pt x="49" y="166"/>
                    </a:cubicBezTo>
                    <a:cubicBezTo>
                      <a:pt x="53" y="161"/>
                      <a:pt x="53" y="153"/>
                      <a:pt x="51" y="147"/>
                    </a:cubicBezTo>
                    <a:cubicBezTo>
                      <a:pt x="47" y="136"/>
                      <a:pt x="47" y="136"/>
                      <a:pt x="47" y="136"/>
                    </a:cubicBezTo>
                    <a:cubicBezTo>
                      <a:pt x="45" y="129"/>
                      <a:pt x="39" y="123"/>
                      <a:pt x="33" y="122"/>
                    </a:cubicBezTo>
                    <a:cubicBezTo>
                      <a:pt x="16" y="117"/>
                      <a:pt x="16" y="117"/>
                      <a:pt x="16" y="117"/>
                    </a:cubicBezTo>
                    <a:cubicBezTo>
                      <a:pt x="16" y="117"/>
                      <a:pt x="16" y="117"/>
                      <a:pt x="16" y="116"/>
                    </a:cubicBezTo>
                    <a:cubicBezTo>
                      <a:pt x="15" y="116"/>
                      <a:pt x="15" y="115"/>
                      <a:pt x="15" y="115"/>
                    </a:cubicBezTo>
                    <a:cubicBezTo>
                      <a:pt x="16" y="108"/>
                      <a:pt x="16" y="108"/>
                      <a:pt x="16" y="108"/>
                    </a:cubicBezTo>
                    <a:cubicBezTo>
                      <a:pt x="16" y="107"/>
                      <a:pt x="17" y="106"/>
                      <a:pt x="17" y="106"/>
                    </a:cubicBezTo>
                    <a:cubicBezTo>
                      <a:pt x="34" y="103"/>
                      <a:pt x="34" y="103"/>
                      <a:pt x="34" y="103"/>
                    </a:cubicBezTo>
                    <a:cubicBezTo>
                      <a:pt x="41" y="102"/>
                      <a:pt x="47" y="97"/>
                      <a:pt x="49" y="91"/>
                    </a:cubicBezTo>
                    <a:cubicBezTo>
                      <a:pt x="55" y="81"/>
                      <a:pt x="55" y="81"/>
                      <a:pt x="55" y="81"/>
                    </a:cubicBezTo>
                    <a:cubicBezTo>
                      <a:pt x="58" y="75"/>
                      <a:pt x="58" y="67"/>
                      <a:pt x="55" y="61"/>
                    </a:cubicBezTo>
                    <a:cubicBezTo>
                      <a:pt x="46" y="46"/>
                      <a:pt x="46" y="46"/>
                      <a:pt x="46" y="46"/>
                    </a:cubicBezTo>
                    <a:cubicBezTo>
                      <a:pt x="46" y="45"/>
                      <a:pt x="46" y="44"/>
                      <a:pt x="46" y="44"/>
                    </a:cubicBezTo>
                    <a:cubicBezTo>
                      <a:pt x="52" y="39"/>
                      <a:pt x="52" y="39"/>
                      <a:pt x="52" y="39"/>
                    </a:cubicBezTo>
                    <a:cubicBezTo>
                      <a:pt x="52" y="38"/>
                      <a:pt x="54" y="38"/>
                      <a:pt x="54" y="39"/>
                    </a:cubicBezTo>
                    <a:cubicBezTo>
                      <a:pt x="68" y="49"/>
                      <a:pt x="68" y="49"/>
                      <a:pt x="68" y="49"/>
                    </a:cubicBezTo>
                    <a:cubicBezTo>
                      <a:pt x="74" y="53"/>
                      <a:pt x="82" y="53"/>
                      <a:pt x="88" y="51"/>
                    </a:cubicBezTo>
                    <a:cubicBezTo>
                      <a:pt x="99" y="47"/>
                      <a:pt x="99" y="47"/>
                      <a:pt x="99" y="47"/>
                    </a:cubicBezTo>
                    <a:cubicBezTo>
                      <a:pt x="105" y="45"/>
                      <a:pt x="111" y="40"/>
                      <a:pt x="113" y="33"/>
                    </a:cubicBezTo>
                    <a:cubicBezTo>
                      <a:pt x="117" y="17"/>
                      <a:pt x="117" y="17"/>
                      <a:pt x="117" y="17"/>
                    </a:cubicBezTo>
                    <a:cubicBezTo>
                      <a:pt x="117" y="16"/>
                      <a:pt x="119" y="15"/>
                      <a:pt x="119" y="15"/>
                    </a:cubicBezTo>
                    <a:cubicBezTo>
                      <a:pt x="126" y="16"/>
                      <a:pt x="126" y="16"/>
                      <a:pt x="126" y="16"/>
                    </a:cubicBezTo>
                    <a:cubicBezTo>
                      <a:pt x="127" y="16"/>
                      <a:pt x="127" y="16"/>
                      <a:pt x="128" y="16"/>
                    </a:cubicBezTo>
                    <a:cubicBezTo>
                      <a:pt x="128" y="17"/>
                      <a:pt x="128" y="17"/>
                      <a:pt x="128" y="17"/>
                    </a:cubicBezTo>
                    <a:cubicBezTo>
                      <a:pt x="131" y="34"/>
                      <a:pt x="131" y="34"/>
                      <a:pt x="131" y="34"/>
                    </a:cubicBezTo>
                    <a:cubicBezTo>
                      <a:pt x="132" y="40"/>
                      <a:pt x="137" y="47"/>
                      <a:pt x="143" y="49"/>
                    </a:cubicBezTo>
                    <a:cubicBezTo>
                      <a:pt x="154" y="55"/>
                      <a:pt x="154" y="55"/>
                      <a:pt x="154" y="55"/>
                    </a:cubicBezTo>
                    <a:cubicBezTo>
                      <a:pt x="159" y="58"/>
                      <a:pt x="168" y="58"/>
                      <a:pt x="173" y="55"/>
                    </a:cubicBezTo>
                    <a:cubicBezTo>
                      <a:pt x="188" y="46"/>
                      <a:pt x="188" y="46"/>
                      <a:pt x="188" y="46"/>
                    </a:cubicBezTo>
                    <a:cubicBezTo>
                      <a:pt x="189" y="46"/>
                      <a:pt x="190" y="46"/>
                      <a:pt x="191" y="47"/>
                    </a:cubicBezTo>
                    <a:cubicBezTo>
                      <a:pt x="195" y="52"/>
                      <a:pt x="195" y="52"/>
                      <a:pt x="195" y="52"/>
                    </a:cubicBezTo>
                    <a:cubicBezTo>
                      <a:pt x="196" y="52"/>
                      <a:pt x="196" y="54"/>
                      <a:pt x="196" y="54"/>
                    </a:cubicBezTo>
                    <a:cubicBezTo>
                      <a:pt x="186" y="68"/>
                      <a:pt x="186" y="68"/>
                      <a:pt x="186" y="68"/>
                    </a:cubicBezTo>
                    <a:cubicBezTo>
                      <a:pt x="182" y="74"/>
                      <a:pt x="181" y="82"/>
                      <a:pt x="183" y="88"/>
                    </a:cubicBezTo>
                    <a:cubicBezTo>
                      <a:pt x="187" y="99"/>
                      <a:pt x="187" y="99"/>
                      <a:pt x="187" y="99"/>
                    </a:cubicBezTo>
                    <a:cubicBezTo>
                      <a:pt x="189" y="105"/>
                      <a:pt x="195" y="111"/>
                      <a:pt x="201" y="113"/>
                    </a:cubicBezTo>
                    <a:cubicBezTo>
                      <a:pt x="218" y="117"/>
                      <a:pt x="218" y="117"/>
                      <a:pt x="218" y="117"/>
                    </a:cubicBezTo>
                    <a:cubicBezTo>
                      <a:pt x="218" y="117"/>
                      <a:pt x="218" y="118"/>
                      <a:pt x="218" y="118"/>
                    </a:cubicBezTo>
                    <a:cubicBezTo>
                      <a:pt x="219" y="118"/>
                      <a:pt x="219" y="119"/>
                      <a:pt x="219" y="119"/>
                    </a:cubicBezTo>
                    <a:cubicBezTo>
                      <a:pt x="219" y="126"/>
                      <a:pt x="219" y="126"/>
                      <a:pt x="219" y="126"/>
                    </a:cubicBezTo>
                    <a:cubicBezTo>
                      <a:pt x="219" y="127"/>
                      <a:pt x="218" y="128"/>
                      <a:pt x="217" y="128"/>
                    </a:cubicBezTo>
                    <a:cubicBezTo>
                      <a:pt x="200" y="131"/>
                      <a:pt x="200" y="131"/>
                      <a:pt x="200" y="131"/>
                    </a:cubicBezTo>
                    <a:cubicBezTo>
                      <a:pt x="194" y="132"/>
                      <a:pt x="187" y="137"/>
                      <a:pt x="185" y="143"/>
                    </a:cubicBezTo>
                    <a:cubicBezTo>
                      <a:pt x="180" y="154"/>
                      <a:pt x="180" y="154"/>
                      <a:pt x="180" y="154"/>
                    </a:cubicBezTo>
                    <a:cubicBezTo>
                      <a:pt x="176" y="159"/>
                      <a:pt x="176" y="168"/>
                      <a:pt x="180" y="173"/>
                    </a:cubicBezTo>
                    <a:cubicBezTo>
                      <a:pt x="188" y="188"/>
                      <a:pt x="188" y="188"/>
                      <a:pt x="188" y="188"/>
                    </a:cubicBezTo>
                    <a:cubicBezTo>
                      <a:pt x="188" y="189"/>
                      <a:pt x="188" y="190"/>
                      <a:pt x="188" y="191"/>
                    </a:cubicBezTo>
                    <a:lnTo>
                      <a:pt x="182" y="196"/>
                    </a:ln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Freeform 7"/>
              <p:cNvSpPr>
                <a:spLocks noEditPoints="1"/>
              </p:cNvSpPr>
              <p:nvPr/>
            </p:nvSpPr>
            <p:spPr bwMode="auto">
              <a:xfrm>
                <a:off x="5121275" y="2256201"/>
                <a:ext cx="760413" cy="747713"/>
              </a:xfrm>
              <a:custGeom>
                <a:avLst/>
                <a:gdLst>
                  <a:gd name="T0" fmla="*/ 81 w 106"/>
                  <a:gd name="T1" fmla="*/ 99 h 104"/>
                  <a:gd name="T2" fmla="*/ 82 w 106"/>
                  <a:gd name="T3" fmla="*/ 99 h 104"/>
                  <a:gd name="T4" fmla="*/ 93 w 106"/>
                  <a:gd name="T5" fmla="*/ 101 h 104"/>
                  <a:gd name="T6" fmla="*/ 94 w 106"/>
                  <a:gd name="T7" fmla="*/ 101 h 104"/>
                  <a:gd name="T8" fmla="*/ 101 w 106"/>
                  <a:gd name="T9" fmla="*/ 97 h 104"/>
                  <a:gd name="T10" fmla="*/ 103 w 106"/>
                  <a:gd name="T11" fmla="*/ 93 h 104"/>
                  <a:gd name="T12" fmla="*/ 101 w 106"/>
                  <a:gd name="T13" fmla="*/ 83 h 104"/>
                  <a:gd name="T14" fmla="*/ 92 w 106"/>
                  <a:gd name="T15" fmla="*/ 77 h 104"/>
                  <a:gd name="T16" fmla="*/ 90 w 106"/>
                  <a:gd name="T17" fmla="*/ 74 h 104"/>
                  <a:gd name="T18" fmla="*/ 90 w 106"/>
                  <a:gd name="T19" fmla="*/ 72 h 104"/>
                  <a:gd name="T20" fmla="*/ 90 w 106"/>
                  <a:gd name="T21" fmla="*/ 64 h 104"/>
                  <a:gd name="T22" fmla="*/ 93 w 106"/>
                  <a:gd name="T23" fmla="*/ 59 h 104"/>
                  <a:gd name="T24" fmla="*/ 101 w 106"/>
                  <a:gd name="T25" fmla="*/ 53 h 104"/>
                  <a:gd name="T26" fmla="*/ 104 w 106"/>
                  <a:gd name="T27" fmla="*/ 44 h 104"/>
                  <a:gd name="T28" fmla="*/ 103 w 106"/>
                  <a:gd name="T29" fmla="*/ 40 h 104"/>
                  <a:gd name="T30" fmla="*/ 96 w 106"/>
                  <a:gd name="T31" fmla="*/ 35 h 104"/>
                  <a:gd name="T32" fmla="*/ 95 w 106"/>
                  <a:gd name="T33" fmla="*/ 35 h 104"/>
                  <a:gd name="T34" fmla="*/ 84 w 106"/>
                  <a:gd name="T35" fmla="*/ 36 h 104"/>
                  <a:gd name="T36" fmla="*/ 83 w 106"/>
                  <a:gd name="T37" fmla="*/ 36 h 104"/>
                  <a:gd name="T38" fmla="*/ 79 w 106"/>
                  <a:gd name="T39" fmla="*/ 34 h 104"/>
                  <a:gd name="T40" fmla="*/ 73 w 106"/>
                  <a:gd name="T41" fmla="*/ 29 h 104"/>
                  <a:gd name="T42" fmla="*/ 72 w 106"/>
                  <a:gd name="T43" fmla="*/ 26 h 104"/>
                  <a:gd name="T44" fmla="*/ 72 w 106"/>
                  <a:gd name="T45" fmla="*/ 23 h 104"/>
                  <a:gd name="T46" fmla="*/ 74 w 106"/>
                  <a:gd name="T47" fmla="*/ 13 h 104"/>
                  <a:gd name="T48" fmla="*/ 69 w 106"/>
                  <a:gd name="T49" fmla="*/ 4 h 104"/>
                  <a:gd name="T50" fmla="*/ 65 w 106"/>
                  <a:gd name="T51" fmla="*/ 2 h 104"/>
                  <a:gd name="T52" fmla="*/ 62 w 106"/>
                  <a:gd name="T53" fmla="*/ 2 h 104"/>
                  <a:gd name="T54" fmla="*/ 56 w 106"/>
                  <a:gd name="T55" fmla="*/ 5 h 104"/>
                  <a:gd name="T56" fmla="*/ 50 w 106"/>
                  <a:gd name="T57" fmla="*/ 13 h 104"/>
                  <a:gd name="T58" fmla="*/ 45 w 106"/>
                  <a:gd name="T59" fmla="*/ 16 h 104"/>
                  <a:gd name="T60" fmla="*/ 44 w 106"/>
                  <a:gd name="T61" fmla="*/ 16 h 104"/>
                  <a:gd name="T62" fmla="*/ 36 w 106"/>
                  <a:gd name="T63" fmla="*/ 15 h 104"/>
                  <a:gd name="T64" fmla="*/ 31 w 106"/>
                  <a:gd name="T65" fmla="*/ 13 h 104"/>
                  <a:gd name="T66" fmla="*/ 26 w 106"/>
                  <a:gd name="T67" fmla="*/ 4 h 104"/>
                  <a:gd name="T68" fmla="*/ 19 w 106"/>
                  <a:gd name="T69" fmla="*/ 0 h 104"/>
                  <a:gd name="T70" fmla="*/ 17 w 106"/>
                  <a:gd name="T71" fmla="*/ 1 h 104"/>
                  <a:gd name="T72" fmla="*/ 12 w 106"/>
                  <a:gd name="T73" fmla="*/ 3 h 104"/>
                  <a:gd name="T74" fmla="*/ 8 w 106"/>
                  <a:gd name="T75" fmla="*/ 11 h 104"/>
                  <a:gd name="T76" fmla="*/ 9 w 106"/>
                  <a:gd name="T77" fmla="*/ 21 h 104"/>
                  <a:gd name="T78" fmla="*/ 7 w 106"/>
                  <a:gd name="T79" fmla="*/ 27 h 104"/>
                  <a:gd name="T80" fmla="*/ 1 w 106"/>
                  <a:gd name="T81" fmla="*/ 32 h 104"/>
                  <a:gd name="T82" fmla="*/ 0 w 106"/>
                  <a:gd name="T83" fmla="*/ 33 h 104"/>
                  <a:gd name="T84" fmla="*/ 0 w 106"/>
                  <a:gd name="T85" fmla="*/ 97 h 104"/>
                  <a:gd name="T86" fmla="*/ 8 w 106"/>
                  <a:gd name="T87" fmla="*/ 104 h 104"/>
                  <a:gd name="T88" fmla="*/ 73 w 106"/>
                  <a:gd name="T89" fmla="*/ 104 h 104"/>
                  <a:gd name="T90" fmla="*/ 77 w 106"/>
                  <a:gd name="T91" fmla="*/ 101 h 104"/>
                  <a:gd name="T92" fmla="*/ 81 w 106"/>
                  <a:gd name="T93" fmla="*/ 99 h 104"/>
                  <a:gd name="T94" fmla="*/ 48 w 106"/>
                  <a:gd name="T95" fmla="*/ 90 h 104"/>
                  <a:gd name="T96" fmla="*/ 39 w 106"/>
                  <a:gd name="T97" fmla="*/ 91 h 104"/>
                  <a:gd name="T98" fmla="*/ 16 w 106"/>
                  <a:gd name="T99" fmla="*/ 75 h 104"/>
                  <a:gd name="T100" fmla="*/ 30 w 106"/>
                  <a:gd name="T101" fmla="*/ 43 h 104"/>
                  <a:gd name="T102" fmla="*/ 39 w 106"/>
                  <a:gd name="T103" fmla="*/ 41 h 104"/>
                  <a:gd name="T104" fmla="*/ 62 w 106"/>
                  <a:gd name="T105" fmla="*/ 57 h 104"/>
                  <a:gd name="T106" fmla="*/ 48 w 106"/>
                  <a:gd name="T10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04">
                    <a:moveTo>
                      <a:pt x="81" y="99"/>
                    </a:moveTo>
                    <a:cubicBezTo>
                      <a:pt x="82" y="99"/>
                      <a:pt x="82" y="99"/>
                      <a:pt x="82" y="99"/>
                    </a:cubicBezTo>
                    <a:cubicBezTo>
                      <a:pt x="93" y="101"/>
                      <a:pt x="93" y="101"/>
                      <a:pt x="93" y="101"/>
                    </a:cubicBezTo>
                    <a:cubicBezTo>
                      <a:pt x="93" y="101"/>
                      <a:pt x="94" y="101"/>
                      <a:pt x="94" y="101"/>
                    </a:cubicBezTo>
                    <a:cubicBezTo>
                      <a:pt x="97" y="101"/>
                      <a:pt x="100" y="99"/>
                      <a:pt x="101" y="97"/>
                    </a:cubicBezTo>
                    <a:cubicBezTo>
                      <a:pt x="103" y="93"/>
                      <a:pt x="103" y="93"/>
                      <a:pt x="103" y="93"/>
                    </a:cubicBezTo>
                    <a:cubicBezTo>
                      <a:pt x="104" y="90"/>
                      <a:pt x="103" y="85"/>
                      <a:pt x="101" y="83"/>
                    </a:cubicBezTo>
                    <a:cubicBezTo>
                      <a:pt x="92" y="77"/>
                      <a:pt x="92" y="77"/>
                      <a:pt x="92" y="77"/>
                    </a:cubicBezTo>
                    <a:cubicBezTo>
                      <a:pt x="91" y="76"/>
                      <a:pt x="91" y="75"/>
                      <a:pt x="90" y="74"/>
                    </a:cubicBezTo>
                    <a:cubicBezTo>
                      <a:pt x="90" y="73"/>
                      <a:pt x="90" y="72"/>
                      <a:pt x="90" y="72"/>
                    </a:cubicBezTo>
                    <a:cubicBezTo>
                      <a:pt x="90" y="64"/>
                      <a:pt x="90" y="64"/>
                      <a:pt x="90" y="64"/>
                    </a:cubicBezTo>
                    <a:cubicBezTo>
                      <a:pt x="90" y="62"/>
                      <a:pt x="91" y="60"/>
                      <a:pt x="93" y="59"/>
                    </a:cubicBezTo>
                    <a:cubicBezTo>
                      <a:pt x="101" y="53"/>
                      <a:pt x="101" y="53"/>
                      <a:pt x="101" y="53"/>
                    </a:cubicBezTo>
                    <a:cubicBezTo>
                      <a:pt x="104" y="51"/>
                      <a:pt x="106" y="47"/>
                      <a:pt x="104" y="44"/>
                    </a:cubicBezTo>
                    <a:cubicBezTo>
                      <a:pt x="103" y="40"/>
                      <a:pt x="103" y="40"/>
                      <a:pt x="103" y="40"/>
                    </a:cubicBezTo>
                    <a:cubicBezTo>
                      <a:pt x="102" y="37"/>
                      <a:pt x="99" y="35"/>
                      <a:pt x="96" y="35"/>
                    </a:cubicBezTo>
                    <a:cubicBezTo>
                      <a:pt x="95" y="35"/>
                      <a:pt x="95" y="35"/>
                      <a:pt x="95" y="35"/>
                    </a:cubicBezTo>
                    <a:cubicBezTo>
                      <a:pt x="84" y="36"/>
                      <a:pt x="84" y="36"/>
                      <a:pt x="84" y="36"/>
                    </a:cubicBezTo>
                    <a:cubicBezTo>
                      <a:pt x="83" y="36"/>
                      <a:pt x="83" y="36"/>
                      <a:pt x="83" y="36"/>
                    </a:cubicBezTo>
                    <a:cubicBezTo>
                      <a:pt x="82" y="36"/>
                      <a:pt x="80" y="36"/>
                      <a:pt x="79" y="34"/>
                    </a:cubicBezTo>
                    <a:cubicBezTo>
                      <a:pt x="73" y="29"/>
                      <a:pt x="73" y="29"/>
                      <a:pt x="73" y="29"/>
                    </a:cubicBezTo>
                    <a:cubicBezTo>
                      <a:pt x="73" y="28"/>
                      <a:pt x="72" y="27"/>
                      <a:pt x="72" y="26"/>
                    </a:cubicBezTo>
                    <a:cubicBezTo>
                      <a:pt x="71" y="25"/>
                      <a:pt x="71" y="24"/>
                      <a:pt x="72" y="23"/>
                    </a:cubicBezTo>
                    <a:cubicBezTo>
                      <a:pt x="74" y="13"/>
                      <a:pt x="74" y="13"/>
                      <a:pt x="74" y="13"/>
                    </a:cubicBezTo>
                    <a:cubicBezTo>
                      <a:pt x="74" y="9"/>
                      <a:pt x="72" y="6"/>
                      <a:pt x="69" y="4"/>
                    </a:cubicBezTo>
                    <a:cubicBezTo>
                      <a:pt x="65" y="2"/>
                      <a:pt x="65" y="2"/>
                      <a:pt x="65" y="2"/>
                    </a:cubicBezTo>
                    <a:cubicBezTo>
                      <a:pt x="64" y="2"/>
                      <a:pt x="63" y="2"/>
                      <a:pt x="62" y="2"/>
                    </a:cubicBezTo>
                    <a:cubicBezTo>
                      <a:pt x="60" y="2"/>
                      <a:pt x="57" y="3"/>
                      <a:pt x="56" y="5"/>
                    </a:cubicBezTo>
                    <a:cubicBezTo>
                      <a:pt x="50" y="13"/>
                      <a:pt x="50" y="13"/>
                      <a:pt x="50" y="13"/>
                    </a:cubicBezTo>
                    <a:cubicBezTo>
                      <a:pt x="49" y="15"/>
                      <a:pt x="46" y="16"/>
                      <a:pt x="45" y="16"/>
                    </a:cubicBezTo>
                    <a:cubicBezTo>
                      <a:pt x="45" y="16"/>
                      <a:pt x="45" y="16"/>
                      <a:pt x="44" y="16"/>
                    </a:cubicBezTo>
                    <a:cubicBezTo>
                      <a:pt x="36" y="15"/>
                      <a:pt x="36" y="15"/>
                      <a:pt x="36" y="15"/>
                    </a:cubicBezTo>
                    <a:cubicBezTo>
                      <a:pt x="35" y="15"/>
                      <a:pt x="32" y="14"/>
                      <a:pt x="31" y="13"/>
                    </a:cubicBezTo>
                    <a:cubicBezTo>
                      <a:pt x="26" y="4"/>
                      <a:pt x="26" y="4"/>
                      <a:pt x="26" y="4"/>
                    </a:cubicBezTo>
                    <a:cubicBezTo>
                      <a:pt x="24" y="2"/>
                      <a:pt x="22" y="0"/>
                      <a:pt x="19" y="0"/>
                    </a:cubicBezTo>
                    <a:cubicBezTo>
                      <a:pt x="18" y="0"/>
                      <a:pt x="17" y="1"/>
                      <a:pt x="17" y="1"/>
                    </a:cubicBezTo>
                    <a:cubicBezTo>
                      <a:pt x="12" y="3"/>
                      <a:pt x="12" y="3"/>
                      <a:pt x="12" y="3"/>
                    </a:cubicBezTo>
                    <a:cubicBezTo>
                      <a:pt x="9" y="4"/>
                      <a:pt x="7" y="7"/>
                      <a:pt x="8" y="11"/>
                    </a:cubicBezTo>
                    <a:cubicBezTo>
                      <a:pt x="9" y="21"/>
                      <a:pt x="9" y="21"/>
                      <a:pt x="9" y="21"/>
                    </a:cubicBezTo>
                    <a:cubicBezTo>
                      <a:pt x="9" y="23"/>
                      <a:pt x="8" y="25"/>
                      <a:pt x="7" y="27"/>
                    </a:cubicBezTo>
                    <a:cubicBezTo>
                      <a:pt x="1" y="32"/>
                      <a:pt x="1" y="32"/>
                      <a:pt x="1" y="32"/>
                    </a:cubicBezTo>
                    <a:cubicBezTo>
                      <a:pt x="1" y="32"/>
                      <a:pt x="1" y="32"/>
                      <a:pt x="0" y="33"/>
                    </a:cubicBezTo>
                    <a:cubicBezTo>
                      <a:pt x="0" y="97"/>
                      <a:pt x="0" y="97"/>
                      <a:pt x="0" y="97"/>
                    </a:cubicBezTo>
                    <a:cubicBezTo>
                      <a:pt x="0" y="101"/>
                      <a:pt x="4" y="104"/>
                      <a:pt x="8" y="104"/>
                    </a:cubicBezTo>
                    <a:cubicBezTo>
                      <a:pt x="73" y="104"/>
                      <a:pt x="73" y="104"/>
                      <a:pt x="73" y="104"/>
                    </a:cubicBezTo>
                    <a:cubicBezTo>
                      <a:pt x="77" y="101"/>
                      <a:pt x="77" y="101"/>
                      <a:pt x="77" y="101"/>
                    </a:cubicBezTo>
                    <a:cubicBezTo>
                      <a:pt x="78" y="99"/>
                      <a:pt x="80" y="99"/>
                      <a:pt x="81" y="99"/>
                    </a:cubicBezTo>
                    <a:close/>
                    <a:moveTo>
                      <a:pt x="48" y="90"/>
                    </a:moveTo>
                    <a:cubicBezTo>
                      <a:pt x="45" y="91"/>
                      <a:pt x="42" y="91"/>
                      <a:pt x="39" y="91"/>
                    </a:cubicBezTo>
                    <a:cubicBezTo>
                      <a:pt x="29" y="91"/>
                      <a:pt x="19" y="85"/>
                      <a:pt x="16" y="75"/>
                    </a:cubicBezTo>
                    <a:cubicBezTo>
                      <a:pt x="11" y="62"/>
                      <a:pt x="17" y="48"/>
                      <a:pt x="30" y="43"/>
                    </a:cubicBezTo>
                    <a:cubicBezTo>
                      <a:pt x="33" y="42"/>
                      <a:pt x="36" y="41"/>
                      <a:pt x="39" y="41"/>
                    </a:cubicBezTo>
                    <a:cubicBezTo>
                      <a:pt x="49" y="41"/>
                      <a:pt x="59" y="48"/>
                      <a:pt x="62" y="57"/>
                    </a:cubicBezTo>
                    <a:cubicBezTo>
                      <a:pt x="67" y="70"/>
                      <a:pt x="61" y="85"/>
                      <a:pt x="48" y="9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8"/>
              <p:cNvSpPr>
                <a:spLocks/>
              </p:cNvSpPr>
              <p:nvPr/>
            </p:nvSpPr>
            <p:spPr bwMode="auto">
              <a:xfrm>
                <a:off x="4964112" y="1473564"/>
                <a:ext cx="1504950" cy="1703388"/>
              </a:xfrm>
              <a:custGeom>
                <a:avLst/>
                <a:gdLst>
                  <a:gd name="T0" fmla="*/ 194 w 210"/>
                  <a:gd name="T1" fmla="*/ 237 h 237"/>
                  <a:gd name="T2" fmla="*/ 200 w 210"/>
                  <a:gd name="T3" fmla="*/ 231 h 237"/>
                  <a:gd name="T4" fmla="*/ 200 w 210"/>
                  <a:gd name="T5" fmla="*/ 226 h 237"/>
                  <a:gd name="T6" fmla="*/ 194 w 210"/>
                  <a:gd name="T7" fmla="*/ 219 h 237"/>
                  <a:gd name="T8" fmla="*/ 26 w 210"/>
                  <a:gd name="T9" fmla="*/ 219 h 237"/>
                  <a:gd name="T10" fmla="*/ 17 w 210"/>
                  <a:gd name="T11" fmla="*/ 211 h 237"/>
                  <a:gd name="T12" fmla="*/ 17 w 210"/>
                  <a:gd name="T13" fmla="*/ 79 h 237"/>
                  <a:gd name="T14" fmla="*/ 143 w 210"/>
                  <a:gd name="T15" fmla="*/ 79 h 237"/>
                  <a:gd name="T16" fmla="*/ 149 w 210"/>
                  <a:gd name="T17" fmla="*/ 73 h 237"/>
                  <a:gd name="T18" fmla="*/ 149 w 210"/>
                  <a:gd name="T19" fmla="*/ 68 h 237"/>
                  <a:gd name="T20" fmla="*/ 143 w 210"/>
                  <a:gd name="T21" fmla="*/ 62 h 237"/>
                  <a:gd name="T22" fmla="*/ 143 w 210"/>
                  <a:gd name="T23" fmla="*/ 62 h 237"/>
                  <a:gd name="T24" fmla="*/ 143 w 210"/>
                  <a:gd name="T25" fmla="*/ 62 h 237"/>
                  <a:gd name="T26" fmla="*/ 17 w 210"/>
                  <a:gd name="T27" fmla="*/ 62 h 237"/>
                  <a:gd name="T28" fmla="*/ 17 w 210"/>
                  <a:gd name="T29" fmla="*/ 27 h 237"/>
                  <a:gd name="T30" fmla="*/ 26 w 210"/>
                  <a:gd name="T31" fmla="*/ 18 h 237"/>
                  <a:gd name="T32" fmla="*/ 204 w 210"/>
                  <a:gd name="T33" fmla="*/ 18 h 237"/>
                  <a:gd name="T34" fmla="*/ 210 w 210"/>
                  <a:gd name="T35" fmla="*/ 12 h 237"/>
                  <a:gd name="T36" fmla="*/ 210 w 210"/>
                  <a:gd name="T37" fmla="*/ 7 h 237"/>
                  <a:gd name="T38" fmla="*/ 204 w 210"/>
                  <a:gd name="T39" fmla="*/ 0 h 237"/>
                  <a:gd name="T40" fmla="*/ 26 w 210"/>
                  <a:gd name="T41" fmla="*/ 0 h 237"/>
                  <a:gd name="T42" fmla="*/ 0 w 210"/>
                  <a:gd name="T43" fmla="*/ 27 h 237"/>
                  <a:gd name="T44" fmla="*/ 0 w 210"/>
                  <a:gd name="T45" fmla="*/ 211 h 237"/>
                  <a:gd name="T46" fmla="*/ 26 w 210"/>
                  <a:gd name="T47" fmla="*/ 237 h 237"/>
                  <a:gd name="T48" fmla="*/ 194 w 210"/>
                  <a:gd name="T4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 h="237">
                    <a:moveTo>
                      <a:pt x="194" y="237"/>
                    </a:moveTo>
                    <a:cubicBezTo>
                      <a:pt x="197" y="237"/>
                      <a:pt x="200" y="234"/>
                      <a:pt x="200" y="231"/>
                    </a:cubicBezTo>
                    <a:cubicBezTo>
                      <a:pt x="200" y="226"/>
                      <a:pt x="200" y="226"/>
                      <a:pt x="200" y="226"/>
                    </a:cubicBezTo>
                    <a:cubicBezTo>
                      <a:pt x="200" y="222"/>
                      <a:pt x="197" y="219"/>
                      <a:pt x="194" y="219"/>
                    </a:cubicBezTo>
                    <a:cubicBezTo>
                      <a:pt x="26" y="219"/>
                      <a:pt x="26" y="219"/>
                      <a:pt x="26" y="219"/>
                    </a:cubicBezTo>
                    <a:cubicBezTo>
                      <a:pt x="21" y="219"/>
                      <a:pt x="17" y="216"/>
                      <a:pt x="17" y="211"/>
                    </a:cubicBezTo>
                    <a:cubicBezTo>
                      <a:pt x="17" y="79"/>
                      <a:pt x="17" y="79"/>
                      <a:pt x="17" y="79"/>
                    </a:cubicBezTo>
                    <a:cubicBezTo>
                      <a:pt x="143" y="79"/>
                      <a:pt x="143" y="79"/>
                      <a:pt x="143" y="79"/>
                    </a:cubicBezTo>
                    <a:cubicBezTo>
                      <a:pt x="146" y="79"/>
                      <a:pt x="149" y="76"/>
                      <a:pt x="149" y="73"/>
                    </a:cubicBezTo>
                    <a:cubicBezTo>
                      <a:pt x="149" y="68"/>
                      <a:pt x="149" y="68"/>
                      <a:pt x="149" y="68"/>
                    </a:cubicBezTo>
                    <a:cubicBezTo>
                      <a:pt x="149" y="65"/>
                      <a:pt x="146" y="62"/>
                      <a:pt x="143" y="62"/>
                    </a:cubicBezTo>
                    <a:cubicBezTo>
                      <a:pt x="143" y="62"/>
                      <a:pt x="143" y="62"/>
                      <a:pt x="143" y="62"/>
                    </a:cubicBezTo>
                    <a:cubicBezTo>
                      <a:pt x="143" y="62"/>
                      <a:pt x="143" y="62"/>
                      <a:pt x="143" y="62"/>
                    </a:cubicBezTo>
                    <a:cubicBezTo>
                      <a:pt x="17" y="62"/>
                      <a:pt x="17" y="62"/>
                      <a:pt x="17" y="62"/>
                    </a:cubicBezTo>
                    <a:cubicBezTo>
                      <a:pt x="17" y="27"/>
                      <a:pt x="17" y="27"/>
                      <a:pt x="17" y="27"/>
                    </a:cubicBezTo>
                    <a:cubicBezTo>
                      <a:pt x="17" y="22"/>
                      <a:pt x="21" y="18"/>
                      <a:pt x="26" y="18"/>
                    </a:cubicBezTo>
                    <a:cubicBezTo>
                      <a:pt x="26" y="18"/>
                      <a:pt x="203" y="19"/>
                      <a:pt x="204" y="18"/>
                    </a:cubicBezTo>
                    <a:cubicBezTo>
                      <a:pt x="207" y="18"/>
                      <a:pt x="210" y="15"/>
                      <a:pt x="210" y="12"/>
                    </a:cubicBezTo>
                    <a:cubicBezTo>
                      <a:pt x="210" y="7"/>
                      <a:pt x="210" y="7"/>
                      <a:pt x="210" y="7"/>
                    </a:cubicBezTo>
                    <a:cubicBezTo>
                      <a:pt x="210" y="3"/>
                      <a:pt x="207" y="0"/>
                      <a:pt x="204" y="0"/>
                    </a:cubicBezTo>
                    <a:cubicBezTo>
                      <a:pt x="204" y="0"/>
                      <a:pt x="30" y="1"/>
                      <a:pt x="26" y="0"/>
                    </a:cubicBezTo>
                    <a:cubicBezTo>
                      <a:pt x="11" y="0"/>
                      <a:pt x="0" y="12"/>
                      <a:pt x="0" y="27"/>
                    </a:cubicBezTo>
                    <a:cubicBezTo>
                      <a:pt x="0" y="211"/>
                      <a:pt x="0" y="211"/>
                      <a:pt x="0" y="211"/>
                    </a:cubicBezTo>
                    <a:cubicBezTo>
                      <a:pt x="0" y="225"/>
                      <a:pt x="11" y="237"/>
                      <a:pt x="26" y="237"/>
                    </a:cubicBezTo>
                    <a:lnTo>
                      <a:pt x="194" y="237"/>
                    </a:ln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6" name="Rectangle 15"/>
            <p:cNvSpPr/>
            <p:nvPr/>
          </p:nvSpPr>
          <p:spPr>
            <a:xfrm>
              <a:off x="5858516" y="983519"/>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(1) Business Process</a:t>
              </a:r>
              <a:endParaRPr lang="en-US" sz="1600" dirty="0">
                <a:solidFill>
                  <a:srgbClr val="333333"/>
                </a:solidFill>
              </a:endParaRPr>
            </a:p>
          </p:txBody>
        </p:sp>
        <p:sp>
          <p:nvSpPr>
            <p:cNvPr id="19" name="Rectangle 18"/>
            <p:cNvSpPr/>
            <p:nvPr/>
          </p:nvSpPr>
          <p:spPr>
            <a:xfrm>
              <a:off x="5858516" y="2948819"/>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AWA</a:t>
              </a:r>
              <a:endParaRPr lang="en-US" sz="1600" dirty="0">
                <a:solidFill>
                  <a:srgbClr val="333333"/>
                </a:solidFill>
              </a:endParaRPr>
            </a:p>
          </p:txBody>
        </p:sp>
      </p:grpSp>
      <p:sp>
        <p:nvSpPr>
          <p:cNvPr id="24" name="Title 7"/>
          <p:cNvSpPr txBox="1">
            <a:spLocks/>
          </p:cNvSpPr>
          <p:nvPr/>
        </p:nvSpPr>
        <p:spPr>
          <a:xfrm>
            <a:off x="348032" y="340718"/>
            <a:ext cx="8280000" cy="290849"/>
          </a:xfrm>
          <a:prstGeom prst="rect">
            <a:avLst/>
          </a:prstGeom>
        </p:spPr>
        <p:txBody>
          <a:bodyPr/>
          <a:lstStyle>
            <a:lvl1pPr algn="l" defTabSz="457200" rtl="0" eaLnBrk="1" latinLnBrk="0" hangingPunct="1">
              <a:lnSpc>
                <a:spcPct val="90000"/>
              </a:lnSpc>
              <a:spcBef>
                <a:spcPts val="0"/>
              </a:spcBef>
              <a:buNone/>
              <a:defRPr sz="2100" b="1" i="0" kern="1200" spc="-20" baseline="0">
                <a:solidFill>
                  <a:srgbClr val="333333"/>
                </a:solidFill>
                <a:latin typeface="Arial"/>
                <a:ea typeface="+mj-ea"/>
                <a:cs typeface="Arial"/>
              </a:defRPr>
            </a:lvl1pPr>
          </a:lstStyle>
          <a:p>
            <a:r>
              <a:rPr lang="en-GB" dirty="0" smtClean="0"/>
              <a:t>Automation: </a:t>
            </a:r>
            <a:r>
              <a:rPr lang="en-GB" b="0" dirty="0" smtClean="0"/>
              <a:t>Tomorrow</a:t>
            </a:r>
            <a:endParaRPr lang="en-GB" sz="1600" b="0" dirty="0"/>
          </a:p>
        </p:txBody>
      </p:sp>
      <p:grpSp>
        <p:nvGrpSpPr>
          <p:cNvPr id="25" name="Group 24"/>
          <p:cNvGrpSpPr/>
          <p:nvPr/>
        </p:nvGrpSpPr>
        <p:grpSpPr>
          <a:xfrm>
            <a:off x="690138" y="3606725"/>
            <a:ext cx="7510608" cy="498905"/>
            <a:chOff x="690138" y="3606725"/>
            <a:chExt cx="7510608" cy="498905"/>
          </a:xfrm>
        </p:grpSpPr>
        <p:sp>
          <p:nvSpPr>
            <p:cNvPr id="26" name="Rectangle 25"/>
            <p:cNvSpPr/>
            <p:nvPr/>
          </p:nvSpPr>
          <p:spPr>
            <a:xfrm>
              <a:off x="690138" y="3606725"/>
              <a:ext cx="7510608" cy="498905"/>
            </a:xfrm>
            <a:prstGeom prst="rect">
              <a:avLst/>
            </a:prstGeom>
            <a:solidFill>
              <a:srgbClr val="BFBFBF"/>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endParaRPr lang="en-US" sz="1600" dirty="0">
                <a:solidFill>
                  <a:srgbClr val="333333"/>
                </a:solidFill>
              </a:endParaRPr>
            </a:p>
          </p:txBody>
        </p:sp>
        <p:sp>
          <p:nvSpPr>
            <p:cNvPr id="27" name="Rectangle 26"/>
            <p:cNvSpPr/>
            <p:nvPr/>
          </p:nvSpPr>
          <p:spPr>
            <a:xfrm>
              <a:off x="3143407" y="3669402"/>
              <a:ext cx="2763610" cy="369332"/>
            </a:xfrm>
            <a:prstGeom prst="rect">
              <a:avLst/>
            </a:prstGeom>
          </p:spPr>
          <p:txBody>
            <a:bodyPr wrap="none">
              <a:spAutoFit/>
            </a:bodyPr>
            <a:lstStyle/>
            <a:p>
              <a:pPr algn="ctr"/>
              <a:r>
                <a:rPr lang="en-US" dirty="0">
                  <a:solidFill>
                    <a:srgbClr val="333333"/>
                  </a:solidFill>
                </a:rPr>
                <a:t>One Automation Platform</a:t>
              </a:r>
            </a:p>
          </p:txBody>
        </p:sp>
      </p:grpSp>
    </p:spTree>
    <p:extLst>
      <p:ext uri="{BB962C8B-B14F-4D97-AF65-F5344CB8AC3E}">
        <p14:creationId xmlns:p14="http://schemas.microsoft.com/office/powerpoint/2010/main" val="9417450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0.00226 3.95062E-6 L 0.07657 -0.10587 C 0.09202 -0.12963 0.11546 -0.1426 0.13959 -0.1426 C 0.16737 -0.1426 0.18959 -0.12963 0.20504 -0.10587 L 0.27952 3.95062E-6 " pathEditMode="relative" rAng="0" ptsTypes="AAAAA">
                                      <p:cBhvr>
                                        <p:cTn id="6" dur="2000" fill="hold"/>
                                        <p:tgtEl>
                                          <p:spTgt spid="22"/>
                                        </p:tgtEl>
                                        <p:attrNameLst>
                                          <p:attrName>ppt_x</p:attrName>
                                          <p:attrName>ppt_y</p:attrName>
                                        </p:attrNameLst>
                                      </p:cBhvr>
                                      <p:rCtr x="13854" y="-7130"/>
                                    </p:animMotion>
                                  </p:childTnLst>
                                </p:cTn>
                              </p:par>
                              <p:par>
                                <p:cTn id="7" presetID="37" presetClass="path" presetSubtype="0" accel="50000" decel="50000" fill="hold" nodeType="withEffect">
                                  <p:stCondLst>
                                    <p:cond delay="0"/>
                                  </p:stCondLst>
                                  <p:childTnLst>
                                    <p:animMotion origin="layout" path="M 0.0033 0.00062 L -0.07049 0.04074 C -0.08594 0.04969 -0.10903 0.05463 -0.13316 0.05463 C -0.16059 0.05463 -0.18264 0.04969 -0.19809 0.04074 L -0.2717 0.00062 " pathEditMode="relative" rAng="0" ptsTypes="AAAAA">
                                      <p:cBhvr>
                                        <p:cTn id="8" dur="2000" fill="hold"/>
                                        <p:tgtEl>
                                          <p:spTgt spid="23"/>
                                        </p:tgtEl>
                                        <p:attrNameLst>
                                          <p:attrName>ppt_x</p:attrName>
                                          <p:attrName>ppt_y</p:attrName>
                                        </p:attrNameLst>
                                      </p:cBhvr>
                                      <p:rCtr x="-13750"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5858516" y="991660"/>
            <a:ext cx="2183912" cy="2472268"/>
            <a:chOff x="3353524" y="989390"/>
            <a:chExt cx="2183912" cy="2472268"/>
          </a:xfrm>
        </p:grpSpPr>
        <p:grpSp>
          <p:nvGrpSpPr>
            <p:cNvPr id="21" name="Group 20"/>
            <p:cNvGrpSpPr/>
            <p:nvPr/>
          </p:nvGrpSpPr>
          <p:grpSpPr>
            <a:xfrm>
              <a:off x="3427945" y="1890000"/>
              <a:ext cx="2004957" cy="651493"/>
              <a:chOff x="3427945" y="1890000"/>
              <a:chExt cx="2004957" cy="651493"/>
            </a:xfrm>
          </p:grpSpPr>
          <p:grpSp>
            <p:nvGrpSpPr>
              <p:cNvPr id="7" name="Group 6"/>
              <p:cNvGrpSpPr/>
              <p:nvPr/>
            </p:nvGrpSpPr>
            <p:grpSpPr>
              <a:xfrm>
                <a:off x="4783458" y="1890000"/>
                <a:ext cx="649444" cy="651493"/>
                <a:chOff x="13009562" y="1322751"/>
                <a:chExt cx="2012950" cy="2019300"/>
              </a:xfrm>
            </p:grpSpPr>
            <p:sp>
              <p:nvSpPr>
                <p:cNvPr id="8" name="Freeform 9"/>
                <p:cNvSpPr>
                  <a:spLocks/>
                </p:cNvSpPr>
                <p:nvPr/>
              </p:nvSpPr>
              <p:spPr bwMode="auto">
                <a:xfrm>
                  <a:off x="13009562" y="1968864"/>
                  <a:ext cx="730250" cy="1122363"/>
                </a:xfrm>
                <a:custGeom>
                  <a:avLst/>
                  <a:gdLst>
                    <a:gd name="T0" fmla="*/ 101 w 102"/>
                    <a:gd name="T1" fmla="*/ 72 h 156"/>
                    <a:gd name="T2" fmla="*/ 97 w 102"/>
                    <a:gd name="T3" fmla="*/ 9 h 156"/>
                    <a:gd name="T4" fmla="*/ 93 w 102"/>
                    <a:gd name="T5" fmla="*/ 2 h 156"/>
                    <a:gd name="T6" fmla="*/ 85 w 102"/>
                    <a:gd name="T7" fmla="*/ 2 h 156"/>
                    <a:gd name="T8" fmla="*/ 28 w 102"/>
                    <a:gd name="T9" fmla="*/ 30 h 156"/>
                    <a:gd name="T10" fmla="*/ 24 w 102"/>
                    <a:gd name="T11" fmla="*/ 41 h 156"/>
                    <a:gd name="T12" fmla="*/ 36 w 102"/>
                    <a:gd name="T13" fmla="*/ 45 h 156"/>
                    <a:gd name="T14" fmla="*/ 67 w 102"/>
                    <a:gd name="T15" fmla="*/ 30 h 156"/>
                    <a:gd name="T16" fmla="*/ 2 w 102"/>
                    <a:gd name="T17" fmla="*/ 142 h 156"/>
                    <a:gd name="T18" fmla="*/ 2 w 102"/>
                    <a:gd name="T19" fmla="*/ 151 h 156"/>
                    <a:gd name="T20" fmla="*/ 9 w 102"/>
                    <a:gd name="T21" fmla="*/ 156 h 156"/>
                    <a:gd name="T22" fmla="*/ 71 w 102"/>
                    <a:gd name="T23" fmla="*/ 156 h 156"/>
                    <a:gd name="T24" fmla="*/ 80 w 102"/>
                    <a:gd name="T25" fmla="*/ 147 h 156"/>
                    <a:gd name="T26" fmla="*/ 71 w 102"/>
                    <a:gd name="T27" fmla="*/ 138 h 156"/>
                    <a:gd name="T28" fmla="*/ 25 w 102"/>
                    <a:gd name="T29" fmla="*/ 138 h 156"/>
                    <a:gd name="T30" fmla="*/ 82 w 102"/>
                    <a:gd name="T31" fmla="*/ 40 h 156"/>
                    <a:gd name="T32" fmla="*/ 84 w 102"/>
                    <a:gd name="T33" fmla="*/ 73 h 156"/>
                    <a:gd name="T34" fmla="*/ 93 w 102"/>
                    <a:gd name="T35" fmla="*/ 81 h 156"/>
                    <a:gd name="T36" fmla="*/ 93 w 102"/>
                    <a:gd name="T37" fmla="*/ 81 h 156"/>
                    <a:gd name="T38" fmla="*/ 101 w 102"/>
                    <a:gd name="T39"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156">
                      <a:moveTo>
                        <a:pt x="101" y="72"/>
                      </a:moveTo>
                      <a:cubicBezTo>
                        <a:pt x="97" y="9"/>
                        <a:pt x="97" y="9"/>
                        <a:pt x="97" y="9"/>
                      </a:cubicBezTo>
                      <a:cubicBezTo>
                        <a:pt x="97" y="6"/>
                        <a:pt x="96" y="3"/>
                        <a:pt x="93" y="2"/>
                      </a:cubicBezTo>
                      <a:cubicBezTo>
                        <a:pt x="90" y="0"/>
                        <a:pt x="87" y="0"/>
                        <a:pt x="85" y="2"/>
                      </a:cubicBezTo>
                      <a:cubicBezTo>
                        <a:pt x="28" y="30"/>
                        <a:pt x="28" y="30"/>
                        <a:pt x="28" y="30"/>
                      </a:cubicBezTo>
                      <a:cubicBezTo>
                        <a:pt x="24" y="32"/>
                        <a:pt x="22" y="37"/>
                        <a:pt x="24" y="41"/>
                      </a:cubicBezTo>
                      <a:cubicBezTo>
                        <a:pt x="26" y="46"/>
                        <a:pt x="31" y="47"/>
                        <a:pt x="36" y="45"/>
                      </a:cubicBezTo>
                      <a:cubicBezTo>
                        <a:pt x="67" y="30"/>
                        <a:pt x="67" y="30"/>
                        <a:pt x="67" y="30"/>
                      </a:cubicBezTo>
                      <a:cubicBezTo>
                        <a:pt x="2" y="142"/>
                        <a:pt x="2" y="142"/>
                        <a:pt x="2" y="142"/>
                      </a:cubicBezTo>
                      <a:cubicBezTo>
                        <a:pt x="0" y="145"/>
                        <a:pt x="0" y="149"/>
                        <a:pt x="2" y="151"/>
                      </a:cubicBezTo>
                      <a:cubicBezTo>
                        <a:pt x="3" y="154"/>
                        <a:pt x="6" y="156"/>
                        <a:pt x="9" y="156"/>
                      </a:cubicBezTo>
                      <a:cubicBezTo>
                        <a:pt x="71" y="156"/>
                        <a:pt x="71" y="156"/>
                        <a:pt x="71" y="156"/>
                      </a:cubicBezTo>
                      <a:cubicBezTo>
                        <a:pt x="76" y="156"/>
                        <a:pt x="80" y="152"/>
                        <a:pt x="80" y="147"/>
                      </a:cubicBezTo>
                      <a:cubicBezTo>
                        <a:pt x="80" y="142"/>
                        <a:pt x="76" y="138"/>
                        <a:pt x="71" y="138"/>
                      </a:cubicBezTo>
                      <a:cubicBezTo>
                        <a:pt x="25" y="138"/>
                        <a:pt x="25" y="138"/>
                        <a:pt x="25" y="138"/>
                      </a:cubicBezTo>
                      <a:cubicBezTo>
                        <a:pt x="82" y="40"/>
                        <a:pt x="82" y="40"/>
                        <a:pt x="82" y="40"/>
                      </a:cubicBezTo>
                      <a:cubicBezTo>
                        <a:pt x="84" y="73"/>
                        <a:pt x="84" y="73"/>
                        <a:pt x="84" y="73"/>
                      </a:cubicBezTo>
                      <a:cubicBezTo>
                        <a:pt x="84" y="78"/>
                        <a:pt x="88" y="81"/>
                        <a:pt x="93" y="81"/>
                      </a:cubicBezTo>
                      <a:cubicBezTo>
                        <a:pt x="93" y="81"/>
                        <a:pt x="93" y="81"/>
                        <a:pt x="93" y="81"/>
                      </a:cubicBezTo>
                      <a:cubicBezTo>
                        <a:pt x="98" y="81"/>
                        <a:pt x="102" y="77"/>
                        <a:pt x="101" y="72"/>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10"/>
                <p:cNvSpPr>
                  <a:spLocks/>
                </p:cNvSpPr>
                <p:nvPr/>
              </p:nvSpPr>
              <p:spPr bwMode="auto">
                <a:xfrm>
                  <a:off x="13704887" y="2573701"/>
                  <a:ext cx="1317625" cy="768350"/>
                </a:xfrm>
                <a:custGeom>
                  <a:avLst/>
                  <a:gdLst>
                    <a:gd name="T0" fmla="*/ 183 w 184"/>
                    <a:gd name="T1" fmla="*/ 58 h 107"/>
                    <a:gd name="T2" fmla="*/ 152 w 184"/>
                    <a:gd name="T3" fmla="*/ 6 h 107"/>
                    <a:gd name="T4" fmla="*/ 140 w 184"/>
                    <a:gd name="T5" fmla="*/ 3 h 107"/>
                    <a:gd name="T6" fmla="*/ 137 w 184"/>
                    <a:gd name="T7" fmla="*/ 15 h 107"/>
                    <a:gd name="T8" fmla="*/ 160 w 184"/>
                    <a:gd name="T9" fmla="*/ 54 h 107"/>
                    <a:gd name="T10" fmla="*/ 38 w 184"/>
                    <a:gd name="T11" fmla="*/ 54 h 107"/>
                    <a:gd name="T12" fmla="*/ 66 w 184"/>
                    <a:gd name="T13" fmla="*/ 35 h 107"/>
                    <a:gd name="T14" fmla="*/ 69 w 184"/>
                    <a:gd name="T15" fmla="*/ 23 h 107"/>
                    <a:gd name="T16" fmla="*/ 57 w 184"/>
                    <a:gd name="T17" fmla="*/ 21 h 107"/>
                    <a:gd name="T18" fmla="*/ 4 w 184"/>
                    <a:gd name="T19" fmla="*/ 56 h 107"/>
                    <a:gd name="T20" fmla="*/ 0 w 184"/>
                    <a:gd name="T21" fmla="*/ 63 h 107"/>
                    <a:gd name="T22" fmla="*/ 4 w 184"/>
                    <a:gd name="T23" fmla="*/ 70 h 107"/>
                    <a:gd name="T24" fmla="*/ 57 w 184"/>
                    <a:gd name="T25" fmla="*/ 105 h 107"/>
                    <a:gd name="T26" fmla="*/ 61 w 184"/>
                    <a:gd name="T27" fmla="*/ 107 h 107"/>
                    <a:gd name="T28" fmla="*/ 69 w 184"/>
                    <a:gd name="T29" fmla="*/ 103 h 107"/>
                    <a:gd name="T30" fmla="*/ 66 w 184"/>
                    <a:gd name="T31" fmla="*/ 91 h 107"/>
                    <a:gd name="T32" fmla="*/ 38 w 184"/>
                    <a:gd name="T33" fmla="*/ 72 h 107"/>
                    <a:gd name="T34" fmla="*/ 175 w 184"/>
                    <a:gd name="T35" fmla="*/ 72 h 107"/>
                    <a:gd name="T36" fmla="*/ 183 w 184"/>
                    <a:gd name="T37" fmla="*/ 67 h 107"/>
                    <a:gd name="T38" fmla="*/ 183 w 184"/>
                    <a:gd name="T39" fmla="*/ 5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07">
                      <a:moveTo>
                        <a:pt x="183" y="58"/>
                      </a:moveTo>
                      <a:cubicBezTo>
                        <a:pt x="152" y="6"/>
                        <a:pt x="152" y="6"/>
                        <a:pt x="152" y="6"/>
                      </a:cubicBezTo>
                      <a:cubicBezTo>
                        <a:pt x="150" y="2"/>
                        <a:pt x="144" y="0"/>
                        <a:pt x="140" y="3"/>
                      </a:cubicBezTo>
                      <a:cubicBezTo>
                        <a:pt x="136" y="5"/>
                        <a:pt x="135" y="11"/>
                        <a:pt x="137" y="15"/>
                      </a:cubicBezTo>
                      <a:cubicBezTo>
                        <a:pt x="160" y="54"/>
                        <a:pt x="160" y="54"/>
                        <a:pt x="160" y="54"/>
                      </a:cubicBezTo>
                      <a:cubicBezTo>
                        <a:pt x="38" y="54"/>
                        <a:pt x="38" y="54"/>
                        <a:pt x="38" y="54"/>
                      </a:cubicBezTo>
                      <a:cubicBezTo>
                        <a:pt x="66" y="35"/>
                        <a:pt x="66" y="35"/>
                        <a:pt x="66" y="35"/>
                      </a:cubicBezTo>
                      <a:cubicBezTo>
                        <a:pt x="70" y="32"/>
                        <a:pt x="71" y="27"/>
                        <a:pt x="69" y="23"/>
                      </a:cubicBezTo>
                      <a:cubicBezTo>
                        <a:pt x="66" y="19"/>
                        <a:pt x="61" y="18"/>
                        <a:pt x="57" y="21"/>
                      </a:cubicBezTo>
                      <a:cubicBezTo>
                        <a:pt x="4" y="56"/>
                        <a:pt x="4" y="56"/>
                        <a:pt x="4" y="56"/>
                      </a:cubicBezTo>
                      <a:cubicBezTo>
                        <a:pt x="2" y="57"/>
                        <a:pt x="0" y="60"/>
                        <a:pt x="0" y="63"/>
                      </a:cubicBezTo>
                      <a:cubicBezTo>
                        <a:pt x="0" y="66"/>
                        <a:pt x="2" y="69"/>
                        <a:pt x="4" y="70"/>
                      </a:cubicBezTo>
                      <a:cubicBezTo>
                        <a:pt x="57" y="105"/>
                        <a:pt x="57" y="105"/>
                        <a:pt x="57" y="105"/>
                      </a:cubicBezTo>
                      <a:cubicBezTo>
                        <a:pt x="58" y="106"/>
                        <a:pt x="60" y="107"/>
                        <a:pt x="61" y="107"/>
                      </a:cubicBezTo>
                      <a:cubicBezTo>
                        <a:pt x="64" y="107"/>
                        <a:pt x="67" y="105"/>
                        <a:pt x="69" y="103"/>
                      </a:cubicBezTo>
                      <a:cubicBezTo>
                        <a:pt x="71" y="99"/>
                        <a:pt x="70" y="93"/>
                        <a:pt x="66" y="91"/>
                      </a:cubicBezTo>
                      <a:cubicBezTo>
                        <a:pt x="38" y="72"/>
                        <a:pt x="38" y="72"/>
                        <a:pt x="38" y="72"/>
                      </a:cubicBezTo>
                      <a:cubicBezTo>
                        <a:pt x="175" y="72"/>
                        <a:pt x="175" y="72"/>
                        <a:pt x="175" y="72"/>
                      </a:cubicBezTo>
                      <a:cubicBezTo>
                        <a:pt x="178" y="72"/>
                        <a:pt x="181" y="70"/>
                        <a:pt x="183" y="67"/>
                      </a:cubicBezTo>
                      <a:cubicBezTo>
                        <a:pt x="184" y="65"/>
                        <a:pt x="184" y="61"/>
                        <a:pt x="183" y="58"/>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11"/>
                <p:cNvSpPr>
                  <a:spLocks/>
                </p:cNvSpPr>
                <p:nvPr/>
              </p:nvSpPr>
              <p:spPr bwMode="auto">
                <a:xfrm>
                  <a:off x="13696950" y="1322751"/>
                  <a:ext cx="1017588" cy="1163638"/>
                </a:xfrm>
                <a:custGeom>
                  <a:avLst/>
                  <a:gdLst>
                    <a:gd name="T0" fmla="*/ 5 w 142"/>
                    <a:gd name="T1" fmla="*/ 78 h 162"/>
                    <a:gd name="T2" fmla="*/ 17 w 142"/>
                    <a:gd name="T3" fmla="*/ 75 h 162"/>
                    <a:gd name="T4" fmla="*/ 45 w 142"/>
                    <a:gd name="T5" fmla="*/ 27 h 162"/>
                    <a:gd name="T6" fmla="*/ 106 w 142"/>
                    <a:gd name="T7" fmla="*/ 133 h 162"/>
                    <a:gd name="T8" fmla="*/ 76 w 142"/>
                    <a:gd name="T9" fmla="*/ 118 h 162"/>
                    <a:gd name="T10" fmla="*/ 64 w 142"/>
                    <a:gd name="T11" fmla="*/ 122 h 162"/>
                    <a:gd name="T12" fmla="*/ 68 w 142"/>
                    <a:gd name="T13" fmla="*/ 134 h 162"/>
                    <a:gd name="T14" fmla="*/ 124 w 142"/>
                    <a:gd name="T15" fmla="*/ 162 h 162"/>
                    <a:gd name="T16" fmla="*/ 128 w 142"/>
                    <a:gd name="T17" fmla="*/ 162 h 162"/>
                    <a:gd name="T18" fmla="*/ 133 w 142"/>
                    <a:gd name="T19" fmla="*/ 161 h 162"/>
                    <a:gd name="T20" fmla="*/ 137 w 142"/>
                    <a:gd name="T21" fmla="*/ 154 h 162"/>
                    <a:gd name="T22" fmla="*/ 141 w 142"/>
                    <a:gd name="T23" fmla="*/ 91 h 162"/>
                    <a:gd name="T24" fmla="*/ 133 w 142"/>
                    <a:gd name="T25" fmla="*/ 82 h 162"/>
                    <a:gd name="T26" fmla="*/ 124 w 142"/>
                    <a:gd name="T27" fmla="*/ 90 h 162"/>
                    <a:gd name="T28" fmla="*/ 122 w 142"/>
                    <a:gd name="T29" fmla="*/ 124 h 162"/>
                    <a:gd name="T30" fmla="*/ 52 w 142"/>
                    <a:gd name="T31" fmla="*/ 5 h 162"/>
                    <a:gd name="T32" fmla="*/ 45 w 142"/>
                    <a:gd name="T33" fmla="*/ 0 h 162"/>
                    <a:gd name="T34" fmla="*/ 45 w 142"/>
                    <a:gd name="T35" fmla="*/ 0 h 162"/>
                    <a:gd name="T36" fmla="*/ 37 w 142"/>
                    <a:gd name="T37" fmla="*/ 5 h 162"/>
                    <a:gd name="T38" fmla="*/ 2 w 142"/>
                    <a:gd name="T39" fmla="*/ 66 h 162"/>
                    <a:gd name="T40" fmla="*/ 5 w 142"/>
                    <a:gd name="T41" fmla="*/ 7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 h="162">
                      <a:moveTo>
                        <a:pt x="5" y="78"/>
                      </a:moveTo>
                      <a:cubicBezTo>
                        <a:pt x="10" y="80"/>
                        <a:pt x="15" y="79"/>
                        <a:pt x="17" y="75"/>
                      </a:cubicBezTo>
                      <a:cubicBezTo>
                        <a:pt x="45" y="27"/>
                        <a:pt x="45" y="27"/>
                        <a:pt x="45" y="27"/>
                      </a:cubicBezTo>
                      <a:cubicBezTo>
                        <a:pt x="106" y="133"/>
                        <a:pt x="106" y="133"/>
                        <a:pt x="106" y="133"/>
                      </a:cubicBezTo>
                      <a:cubicBezTo>
                        <a:pt x="76" y="118"/>
                        <a:pt x="76" y="118"/>
                        <a:pt x="76" y="118"/>
                      </a:cubicBezTo>
                      <a:cubicBezTo>
                        <a:pt x="71" y="116"/>
                        <a:pt x="66" y="117"/>
                        <a:pt x="64" y="122"/>
                      </a:cubicBezTo>
                      <a:cubicBezTo>
                        <a:pt x="62" y="126"/>
                        <a:pt x="64" y="131"/>
                        <a:pt x="68" y="134"/>
                      </a:cubicBezTo>
                      <a:cubicBezTo>
                        <a:pt x="124" y="162"/>
                        <a:pt x="124" y="162"/>
                        <a:pt x="124" y="162"/>
                      </a:cubicBezTo>
                      <a:cubicBezTo>
                        <a:pt x="126" y="162"/>
                        <a:pt x="127" y="162"/>
                        <a:pt x="128" y="162"/>
                      </a:cubicBezTo>
                      <a:cubicBezTo>
                        <a:pt x="130" y="162"/>
                        <a:pt x="131" y="162"/>
                        <a:pt x="133" y="161"/>
                      </a:cubicBezTo>
                      <a:cubicBezTo>
                        <a:pt x="135" y="160"/>
                        <a:pt x="137" y="157"/>
                        <a:pt x="137" y="154"/>
                      </a:cubicBezTo>
                      <a:cubicBezTo>
                        <a:pt x="141" y="91"/>
                        <a:pt x="141" y="91"/>
                        <a:pt x="141" y="91"/>
                      </a:cubicBezTo>
                      <a:cubicBezTo>
                        <a:pt x="142" y="86"/>
                        <a:pt x="138" y="82"/>
                        <a:pt x="133" y="82"/>
                      </a:cubicBezTo>
                      <a:cubicBezTo>
                        <a:pt x="128" y="82"/>
                        <a:pt x="124" y="85"/>
                        <a:pt x="124" y="90"/>
                      </a:cubicBezTo>
                      <a:cubicBezTo>
                        <a:pt x="122" y="124"/>
                        <a:pt x="122" y="124"/>
                        <a:pt x="122" y="124"/>
                      </a:cubicBezTo>
                      <a:cubicBezTo>
                        <a:pt x="52" y="5"/>
                        <a:pt x="52" y="5"/>
                        <a:pt x="52" y="5"/>
                      </a:cubicBezTo>
                      <a:cubicBezTo>
                        <a:pt x="51" y="2"/>
                        <a:pt x="48" y="0"/>
                        <a:pt x="45" y="0"/>
                      </a:cubicBezTo>
                      <a:cubicBezTo>
                        <a:pt x="45" y="0"/>
                        <a:pt x="45" y="0"/>
                        <a:pt x="45" y="0"/>
                      </a:cubicBezTo>
                      <a:cubicBezTo>
                        <a:pt x="42" y="0"/>
                        <a:pt x="39" y="2"/>
                        <a:pt x="37" y="5"/>
                      </a:cubicBezTo>
                      <a:cubicBezTo>
                        <a:pt x="2" y="66"/>
                        <a:pt x="2" y="66"/>
                        <a:pt x="2" y="66"/>
                      </a:cubicBezTo>
                      <a:cubicBezTo>
                        <a:pt x="0" y="70"/>
                        <a:pt x="1" y="76"/>
                        <a:pt x="5" y="78"/>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 name="Group 10"/>
              <p:cNvGrpSpPr/>
              <p:nvPr/>
            </p:nvGrpSpPr>
            <p:grpSpPr>
              <a:xfrm>
                <a:off x="3427945" y="1958400"/>
                <a:ext cx="604980" cy="537949"/>
                <a:chOff x="8775700" y="1322751"/>
                <a:chExt cx="2263775" cy="2012951"/>
              </a:xfrm>
            </p:grpSpPr>
            <p:sp>
              <p:nvSpPr>
                <p:cNvPr id="12" name="Freeform 12"/>
                <p:cNvSpPr>
                  <a:spLocks noEditPoints="1"/>
                </p:cNvSpPr>
                <p:nvPr/>
              </p:nvSpPr>
              <p:spPr bwMode="auto">
                <a:xfrm>
                  <a:off x="9620250" y="2753089"/>
                  <a:ext cx="587375" cy="582613"/>
                </a:xfrm>
                <a:custGeom>
                  <a:avLst/>
                  <a:gdLst>
                    <a:gd name="T0" fmla="*/ 41 w 82"/>
                    <a:gd name="T1" fmla="*/ 81 h 81"/>
                    <a:gd name="T2" fmla="*/ 0 w 82"/>
                    <a:gd name="T3" fmla="*/ 41 h 81"/>
                    <a:gd name="T4" fmla="*/ 41 w 82"/>
                    <a:gd name="T5" fmla="*/ 0 h 81"/>
                    <a:gd name="T6" fmla="*/ 82 w 82"/>
                    <a:gd name="T7" fmla="*/ 41 h 81"/>
                    <a:gd name="T8" fmla="*/ 41 w 82"/>
                    <a:gd name="T9" fmla="*/ 81 h 81"/>
                    <a:gd name="T10" fmla="*/ 41 w 82"/>
                    <a:gd name="T11" fmla="*/ 19 h 81"/>
                    <a:gd name="T12" fmla="*/ 20 w 82"/>
                    <a:gd name="T13" fmla="*/ 41 h 81"/>
                    <a:gd name="T14" fmla="*/ 41 w 82"/>
                    <a:gd name="T15" fmla="*/ 62 h 81"/>
                    <a:gd name="T16" fmla="*/ 62 w 82"/>
                    <a:gd name="T17" fmla="*/ 41 h 81"/>
                    <a:gd name="T18" fmla="*/ 41 w 82"/>
                    <a:gd name="T19" fmla="*/ 1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81"/>
                      </a:moveTo>
                      <a:cubicBezTo>
                        <a:pt x="19" y="81"/>
                        <a:pt x="0" y="63"/>
                        <a:pt x="0" y="41"/>
                      </a:cubicBezTo>
                      <a:cubicBezTo>
                        <a:pt x="0" y="18"/>
                        <a:pt x="19" y="0"/>
                        <a:pt x="41" y="0"/>
                      </a:cubicBezTo>
                      <a:cubicBezTo>
                        <a:pt x="64" y="0"/>
                        <a:pt x="82" y="18"/>
                        <a:pt x="82" y="41"/>
                      </a:cubicBezTo>
                      <a:cubicBezTo>
                        <a:pt x="82" y="63"/>
                        <a:pt x="64" y="81"/>
                        <a:pt x="41" y="81"/>
                      </a:cubicBezTo>
                      <a:close/>
                      <a:moveTo>
                        <a:pt x="41" y="19"/>
                      </a:moveTo>
                      <a:cubicBezTo>
                        <a:pt x="29" y="19"/>
                        <a:pt x="20" y="29"/>
                        <a:pt x="20" y="41"/>
                      </a:cubicBezTo>
                      <a:cubicBezTo>
                        <a:pt x="20" y="52"/>
                        <a:pt x="29" y="62"/>
                        <a:pt x="41" y="62"/>
                      </a:cubicBezTo>
                      <a:cubicBezTo>
                        <a:pt x="53" y="62"/>
                        <a:pt x="62" y="52"/>
                        <a:pt x="62" y="41"/>
                      </a:cubicBezTo>
                      <a:cubicBezTo>
                        <a:pt x="62" y="29"/>
                        <a:pt x="53" y="19"/>
                        <a:pt x="41" y="19"/>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13"/>
                <p:cNvSpPr>
                  <a:spLocks noEditPoints="1"/>
                </p:cNvSpPr>
                <p:nvPr/>
              </p:nvSpPr>
              <p:spPr bwMode="auto">
                <a:xfrm>
                  <a:off x="8775700" y="1322751"/>
                  <a:ext cx="2263775" cy="1436688"/>
                </a:xfrm>
                <a:custGeom>
                  <a:avLst/>
                  <a:gdLst>
                    <a:gd name="T0" fmla="*/ 276 w 316"/>
                    <a:gd name="T1" fmla="*/ 0 h 200"/>
                    <a:gd name="T2" fmla="*/ 235 w 316"/>
                    <a:gd name="T3" fmla="*/ 41 h 200"/>
                    <a:gd name="T4" fmla="*/ 266 w 316"/>
                    <a:gd name="T5" fmla="*/ 80 h 200"/>
                    <a:gd name="T6" fmla="*/ 266 w 316"/>
                    <a:gd name="T7" fmla="*/ 100 h 200"/>
                    <a:gd name="T8" fmla="*/ 235 w 316"/>
                    <a:gd name="T9" fmla="*/ 130 h 200"/>
                    <a:gd name="T10" fmla="*/ 169 w 316"/>
                    <a:gd name="T11" fmla="*/ 130 h 200"/>
                    <a:gd name="T12" fmla="*/ 169 w 316"/>
                    <a:gd name="T13" fmla="*/ 80 h 200"/>
                    <a:gd name="T14" fmla="*/ 200 w 316"/>
                    <a:gd name="T15" fmla="*/ 41 h 200"/>
                    <a:gd name="T16" fmla="*/ 159 w 316"/>
                    <a:gd name="T17" fmla="*/ 0 h 200"/>
                    <a:gd name="T18" fmla="*/ 118 w 316"/>
                    <a:gd name="T19" fmla="*/ 41 h 200"/>
                    <a:gd name="T20" fmla="*/ 149 w 316"/>
                    <a:gd name="T21" fmla="*/ 80 h 200"/>
                    <a:gd name="T22" fmla="*/ 149 w 316"/>
                    <a:gd name="T23" fmla="*/ 130 h 200"/>
                    <a:gd name="T24" fmla="*/ 82 w 316"/>
                    <a:gd name="T25" fmla="*/ 130 h 200"/>
                    <a:gd name="T26" fmla="*/ 51 w 316"/>
                    <a:gd name="T27" fmla="*/ 100 h 200"/>
                    <a:gd name="T28" fmla="*/ 51 w 316"/>
                    <a:gd name="T29" fmla="*/ 80 h 200"/>
                    <a:gd name="T30" fmla="*/ 82 w 316"/>
                    <a:gd name="T31" fmla="*/ 41 h 200"/>
                    <a:gd name="T32" fmla="*/ 41 w 316"/>
                    <a:gd name="T33" fmla="*/ 0 h 200"/>
                    <a:gd name="T34" fmla="*/ 0 w 316"/>
                    <a:gd name="T35" fmla="*/ 41 h 200"/>
                    <a:gd name="T36" fmla="*/ 31 w 316"/>
                    <a:gd name="T37" fmla="*/ 80 h 200"/>
                    <a:gd name="T38" fmla="*/ 31 w 316"/>
                    <a:gd name="T39" fmla="*/ 100 h 200"/>
                    <a:gd name="T40" fmla="*/ 82 w 316"/>
                    <a:gd name="T41" fmla="*/ 151 h 200"/>
                    <a:gd name="T42" fmla="*/ 149 w 316"/>
                    <a:gd name="T43" fmla="*/ 151 h 200"/>
                    <a:gd name="T44" fmla="*/ 149 w 316"/>
                    <a:gd name="T45" fmla="*/ 200 h 200"/>
                    <a:gd name="T46" fmla="*/ 159 w 316"/>
                    <a:gd name="T47" fmla="*/ 199 h 200"/>
                    <a:gd name="T48" fmla="*/ 169 w 316"/>
                    <a:gd name="T49" fmla="*/ 200 h 200"/>
                    <a:gd name="T50" fmla="*/ 169 w 316"/>
                    <a:gd name="T51" fmla="*/ 151 h 200"/>
                    <a:gd name="T52" fmla="*/ 235 w 316"/>
                    <a:gd name="T53" fmla="*/ 151 h 200"/>
                    <a:gd name="T54" fmla="*/ 286 w 316"/>
                    <a:gd name="T55" fmla="*/ 100 h 200"/>
                    <a:gd name="T56" fmla="*/ 286 w 316"/>
                    <a:gd name="T57" fmla="*/ 80 h 200"/>
                    <a:gd name="T58" fmla="*/ 316 w 316"/>
                    <a:gd name="T59" fmla="*/ 41 h 200"/>
                    <a:gd name="T60" fmla="*/ 276 w 316"/>
                    <a:gd name="T61" fmla="*/ 0 h 200"/>
                    <a:gd name="T62" fmla="*/ 41 w 316"/>
                    <a:gd name="T63" fmla="*/ 61 h 200"/>
                    <a:gd name="T64" fmla="*/ 21 w 316"/>
                    <a:gd name="T65" fmla="*/ 41 h 200"/>
                    <a:gd name="T66" fmla="*/ 41 w 316"/>
                    <a:gd name="T67" fmla="*/ 20 h 200"/>
                    <a:gd name="T68" fmla="*/ 61 w 316"/>
                    <a:gd name="T69" fmla="*/ 41 h 200"/>
                    <a:gd name="T70" fmla="*/ 41 w 316"/>
                    <a:gd name="T71" fmla="*/ 61 h 200"/>
                    <a:gd name="T72" fmla="*/ 159 w 316"/>
                    <a:gd name="T73" fmla="*/ 61 h 200"/>
                    <a:gd name="T74" fmla="*/ 138 w 316"/>
                    <a:gd name="T75" fmla="*/ 41 h 200"/>
                    <a:gd name="T76" fmla="*/ 159 w 316"/>
                    <a:gd name="T77" fmla="*/ 20 h 200"/>
                    <a:gd name="T78" fmla="*/ 179 w 316"/>
                    <a:gd name="T79" fmla="*/ 41 h 200"/>
                    <a:gd name="T80" fmla="*/ 159 w 316"/>
                    <a:gd name="T81" fmla="*/ 61 h 200"/>
                    <a:gd name="T82" fmla="*/ 276 w 316"/>
                    <a:gd name="T83" fmla="*/ 61 h 200"/>
                    <a:gd name="T84" fmla="*/ 255 w 316"/>
                    <a:gd name="T85" fmla="*/ 41 h 200"/>
                    <a:gd name="T86" fmla="*/ 276 w 316"/>
                    <a:gd name="T87" fmla="*/ 20 h 200"/>
                    <a:gd name="T88" fmla="*/ 296 w 316"/>
                    <a:gd name="T89" fmla="*/ 41 h 200"/>
                    <a:gd name="T90" fmla="*/ 276 w 316"/>
                    <a:gd name="T91" fmla="*/ 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6" h="200">
                      <a:moveTo>
                        <a:pt x="276" y="0"/>
                      </a:moveTo>
                      <a:cubicBezTo>
                        <a:pt x="253" y="0"/>
                        <a:pt x="235" y="18"/>
                        <a:pt x="235" y="41"/>
                      </a:cubicBezTo>
                      <a:cubicBezTo>
                        <a:pt x="235" y="60"/>
                        <a:pt x="248" y="75"/>
                        <a:pt x="266" y="80"/>
                      </a:cubicBezTo>
                      <a:cubicBezTo>
                        <a:pt x="266" y="80"/>
                        <a:pt x="266" y="99"/>
                        <a:pt x="266" y="100"/>
                      </a:cubicBezTo>
                      <a:cubicBezTo>
                        <a:pt x="266" y="117"/>
                        <a:pt x="252" y="130"/>
                        <a:pt x="235" y="130"/>
                      </a:cubicBezTo>
                      <a:cubicBezTo>
                        <a:pt x="169" y="130"/>
                        <a:pt x="169" y="130"/>
                        <a:pt x="169" y="130"/>
                      </a:cubicBezTo>
                      <a:cubicBezTo>
                        <a:pt x="169" y="80"/>
                        <a:pt x="169" y="80"/>
                        <a:pt x="169" y="80"/>
                      </a:cubicBezTo>
                      <a:cubicBezTo>
                        <a:pt x="187" y="75"/>
                        <a:pt x="200" y="60"/>
                        <a:pt x="200" y="41"/>
                      </a:cubicBezTo>
                      <a:cubicBezTo>
                        <a:pt x="200" y="18"/>
                        <a:pt x="181" y="0"/>
                        <a:pt x="159" y="0"/>
                      </a:cubicBezTo>
                      <a:cubicBezTo>
                        <a:pt x="136" y="0"/>
                        <a:pt x="118" y="18"/>
                        <a:pt x="118" y="41"/>
                      </a:cubicBezTo>
                      <a:cubicBezTo>
                        <a:pt x="118" y="60"/>
                        <a:pt x="131" y="75"/>
                        <a:pt x="149" y="80"/>
                      </a:cubicBezTo>
                      <a:cubicBezTo>
                        <a:pt x="149" y="130"/>
                        <a:pt x="149" y="130"/>
                        <a:pt x="149" y="130"/>
                      </a:cubicBezTo>
                      <a:cubicBezTo>
                        <a:pt x="82" y="130"/>
                        <a:pt x="82" y="130"/>
                        <a:pt x="82" y="130"/>
                      </a:cubicBezTo>
                      <a:cubicBezTo>
                        <a:pt x="65" y="130"/>
                        <a:pt x="51" y="117"/>
                        <a:pt x="51" y="100"/>
                      </a:cubicBezTo>
                      <a:cubicBezTo>
                        <a:pt x="51" y="99"/>
                        <a:pt x="51" y="80"/>
                        <a:pt x="51" y="80"/>
                      </a:cubicBezTo>
                      <a:cubicBezTo>
                        <a:pt x="69" y="75"/>
                        <a:pt x="82" y="60"/>
                        <a:pt x="82" y="41"/>
                      </a:cubicBezTo>
                      <a:cubicBezTo>
                        <a:pt x="82" y="18"/>
                        <a:pt x="63" y="0"/>
                        <a:pt x="41" y="0"/>
                      </a:cubicBezTo>
                      <a:cubicBezTo>
                        <a:pt x="19" y="0"/>
                        <a:pt x="0" y="18"/>
                        <a:pt x="0" y="41"/>
                      </a:cubicBezTo>
                      <a:cubicBezTo>
                        <a:pt x="0" y="60"/>
                        <a:pt x="13" y="75"/>
                        <a:pt x="31" y="80"/>
                      </a:cubicBezTo>
                      <a:cubicBezTo>
                        <a:pt x="31" y="80"/>
                        <a:pt x="31" y="99"/>
                        <a:pt x="31" y="100"/>
                      </a:cubicBezTo>
                      <a:cubicBezTo>
                        <a:pt x="31" y="128"/>
                        <a:pt x="54" y="151"/>
                        <a:pt x="82" y="151"/>
                      </a:cubicBezTo>
                      <a:cubicBezTo>
                        <a:pt x="149" y="151"/>
                        <a:pt x="149" y="151"/>
                        <a:pt x="149" y="151"/>
                      </a:cubicBezTo>
                      <a:cubicBezTo>
                        <a:pt x="149" y="200"/>
                        <a:pt x="149" y="200"/>
                        <a:pt x="149" y="200"/>
                      </a:cubicBezTo>
                      <a:cubicBezTo>
                        <a:pt x="152" y="199"/>
                        <a:pt x="156" y="199"/>
                        <a:pt x="159" y="199"/>
                      </a:cubicBezTo>
                      <a:cubicBezTo>
                        <a:pt x="163" y="199"/>
                        <a:pt x="166" y="199"/>
                        <a:pt x="169" y="200"/>
                      </a:cubicBezTo>
                      <a:cubicBezTo>
                        <a:pt x="169" y="151"/>
                        <a:pt x="169" y="151"/>
                        <a:pt x="169" y="151"/>
                      </a:cubicBezTo>
                      <a:cubicBezTo>
                        <a:pt x="235" y="151"/>
                        <a:pt x="235" y="151"/>
                        <a:pt x="235" y="151"/>
                      </a:cubicBezTo>
                      <a:cubicBezTo>
                        <a:pt x="263" y="151"/>
                        <a:pt x="286" y="128"/>
                        <a:pt x="286" y="100"/>
                      </a:cubicBezTo>
                      <a:cubicBezTo>
                        <a:pt x="286" y="99"/>
                        <a:pt x="286" y="80"/>
                        <a:pt x="286" y="80"/>
                      </a:cubicBezTo>
                      <a:cubicBezTo>
                        <a:pt x="303" y="75"/>
                        <a:pt x="316" y="60"/>
                        <a:pt x="316" y="41"/>
                      </a:cubicBezTo>
                      <a:cubicBezTo>
                        <a:pt x="316" y="18"/>
                        <a:pt x="298" y="0"/>
                        <a:pt x="276" y="0"/>
                      </a:cubicBezTo>
                      <a:close/>
                      <a:moveTo>
                        <a:pt x="41" y="61"/>
                      </a:moveTo>
                      <a:cubicBezTo>
                        <a:pt x="30" y="61"/>
                        <a:pt x="21" y="52"/>
                        <a:pt x="21" y="41"/>
                      </a:cubicBezTo>
                      <a:cubicBezTo>
                        <a:pt x="21" y="29"/>
                        <a:pt x="30" y="20"/>
                        <a:pt x="41" y="20"/>
                      </a:cubicBezTo>
                      <a:cubicBezTo>
                        <a:pt x="52" y="20"/>
                        <a:pt x="61" y="29"/>
                        <a:pt x="61" y="41"/>
                      </a:cubicBezTo>
                      <a:cubicBezTo>
                        <a:pt x="61" y="52"/>
                        <a:pt x="52" y="61"/>
                        <a:pt x="41" y="61"/>
                      </a:cubicBezTo>
                      <a:close/>
                      <a:moveTo>
                        <a:pt x="159" y="61"/>
                      </a:moveTo>
                      <a:cubicBezTo>
                        <a:pt x="148" y="61"/>
                        <a:pt x="138" y="52"/>
                        <a:pt x="138" y="41"/>
                      </a:cubicBezTo>
                      <a:cubicBezTo>
                        <a:pt x="138" y="29"/>
                        <a:pt x="148" y="20"/>
                        <a:pt x="159" y="20"/>
                      </a:cubicBezTo>
                      <a:cubicBezTo>
                        <a:pt x="170" y="20"/>
                        <a:pt x="179" y="29"/>
                        <a:pt x="179" y="41"/>
                      </a:cubicBezTo>
                      <a:cubicBezTo>
                        <a:pt x="179" y="52"/>
                        <a:pt x="170" y="61"/>
                        <a:pt x="159" y="61"/>
                      </a:cubicBezTo>
                      <a:close/>
                      <a:moveTo>
                        <a:pt x="276" y="61"/>
                      </a:moveTo>
                      <a:cubicBezTo>
                        <a:pt x="265" y="61"/>
                        <a:pt x="255" y="52"/>
                        <a:pt x="255" y="41"/>
                      </a:cubicBezTo>
                      <a:cubicBezTo>
                        <a:pt x="255" y="29"/>
                        <a:pt x="265" y="20"/>
                        <a:pt x="276" y="20"/>
                      </a:cubicBezTo>
                      <a:cubicBezTo>
                        <a:pt x="287" y="20"/>
                        <a:pt x="296" y="29"/>
                        <a:pt x="296" y="41"/>
                      </a:cubicBezTo>
                      <a:cubicBezTo>
                        <a:pt x="296" y="52"/>
                        <a:pt x="287" y="61"/>
                        <a:pt x="276" y="61"/>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15" name="Rectangle 14"/>
            <p:cNvSpPr/>
            <p:nvPr/>
          </p:nvSpPr>
          <p:spPr>
            <a:xfrm>
              <a:off x="3353524" y="989390"/>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(3) Full Stack Apps</a:t>
              </a:r>
              <a:endParaRPr lang="en-US" sz="1600" dirty="0">
                <a:solidFill>
                  <a:srgbClr val="333333"/>
                </a:solidFill>
              </a:endParaRPr>
            </a:p>
          </p:txBody>
        </p:sp>
        <p:sp>
          <p:nvSpPr>
            <p:cNvPr id="18" name="Rectangle 17"/>
            <p:cNvSpPr/>
            <p:nvPr/>
          </p:nvSpPr>
          <p:spPr>
            <a:xfrm>
              <a:off x="3353524" y="2948819"/>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333333"/>
                  </a:solidFill>
                </a:rPr>
                <a:t>ASOARA</a:t>
              </a:r>
            </a:p>
          </p:txBody>
        </p:sp>
      </p:grpSp>
      <p:grpSp>
        <p:nvGrpSpPr>
          <p:cNvPr id="23" name="Group 22"/>
          <p:cNvGrpSpPr/>
          <p:nvPr/>
        </p:nvGrpSpPr>
        <p:grpSpPr>
          <a:xfrm>
            <a:off x="3353524" y="985789"/>
            <a:ext cx="2183912" cy="2478139"/>
            <a:chOff x="5858516" y="983519"/>
            <a:chExt cx="2183912" cy="2478139"/>
          </a:xfrm>
        </p:grpSpPr>
        <p:grpSp>
          <p:nvGrpSpPr>
            <p:cNvPr id="2" name="Group 1"/>
            <p:cNvGrpSpPr/>
            <p:nvPr/>
          </p:nvGrpSpPr>
          <p:grpSpPr>
            <a:xfrm>
              <a:off x="6707699" y="1941775"/>
              <a:ext cx="813854" cy="549569"/>
              <a:chOff x="4964112" y="1473564"/>
              <a:chExt cx="2522538" cy="1703388"/>
            </a:xfrm>
          </p:grpSpPr>
          <p:sp>
            <p:nvSpPr>
              <p:cNvPr id="3" name="Freeform 5"/>
              <p:cNvSpPr>
                <a:spLocks noEditPoints="1"/>
              </p:cNvSpPr>
              <p:nvPr/>
            </p:nvSpPr>
            <p:spPr bwMode="auto">
              <a:xfrm>
                <a:off x="6238875" y="1926001"/>
                <a:ext cx="817563" cy="819150"/>
              </a:xfrm>
              <a:custGeom>
                <a:avLst/>
                <a:gdLst>
                  <a:gd name="T0" fmla="*/ 95 w 114"/>
                  <a:gd name="T1" fmla="*/ 23 h 114"/>
                  <a:gd name="T2" fmla="*/ 23 w 114"/>
                  <a:gd name="T3" fmla="*/ 19 h 114"/>
                  <a:gd name="T4" fmla="*/ 19 w 114"/>
                  <a:gd name="T5" fmla="*/ 91 h 114"/>
                  <a:gd name="T6" fmla="*/ 91 w 114"/>
                  <a:gd name="T7" fmla="*/ 95 h 114"/>
                  <a:gd name="T8" fmla="*/ 95 w 114"/>
                  <a:gd name="T9" fmla="*/ 23 h 114"/>
                  <a:gd name="T10" fmla="*/ 30 w 114"/>
                  <a:gd name="T11" fmla="*/ 81 h 114"/>
                  <a:gd name="T12" fmla="*/ 33 w 114"/>
                  <a:gd name="T13" fmla="*/ 30 h 114"/>
                  <a:gd name="T14" fmla="*/ 84 w 114"/>
                  <a:gd name="T15" fmla="*/ 33 h 114"/>
                  <a:gd name="T16" fmla="*/ 81 w 114"/>
                  <a:gd name="T17" fmla="*/ 84 h 114"/>
                  <a:gd name="T18" fmla="*/ 30 w 114"/>
                  <a:gd name="T19" fmla="*/ 8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95" y="23"/>
                    </a:moveTo>
                    <a:cubicBezTo>
                      <a:pt x="76" y="2"/>
                      <a:pt x="44" y="0"/>
                      <a:pt x="23" y="19"/>
                    </a:cubicBezTo>
                    <a:cubicBezTo>
                      <a:pt x="2" y="38"/>
                      <a:pt x="0" y="70"/>
                      <a:pt x="19" y="91"/>
                    </a:cubicBezTo>
                    <a:cubicBezTo>
                      <a:pt x="38" y="112"/>
                      <a:pt x="70" y="114"/>
                      <a:pt x="91" y="95"/>
                    </a:cubicBezTo>
                    <a:cubicBezTo>
                      <a:pt x="112" y="76"/>
                      <a:pt x="114" y="44"/>
                      <a:pt x="95" y="23"/>
                    </a:cubicBezTo>
                    <a:close/>
                    <a:moveTo>
                      <a:pt x="30" y="81"/>
                    </a:moveTo>
                    <a:cubicBezTo>
                      <a:pt x="17" y="66"/>
                      <a:pt x="18" y="43"/>
                      <a:pt x="33" y="30"/>
                    </a:cubicBezTo>
                    <a:cubicBezTo>
                      <a:pt x="48" y="17"/>
                      <a:pt x="71" y="18"/>
                      <a:pt x="84" y="33"/>
                    </a:cubicBezTo>
                    <a:cubicBezTo>
                      <a:pt x="98" y="48"/>
                      <a:pt x="96" y="71"/>
                      <a:pt x="81" y="84"/>
                    </a:cubicBezTo>
                    <a:cubicBezTo>
                      <a:pt x="66" y="98"/>
                      <a:pt x="43" y="96"/>
                      <a:pt x="30" y="81"/>
                    </a:cubicBez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 name="Freeform 6"/>
              <p:cNvSpPr>
                <a:spLocks noEditPoints="1"/>
              </p:cNvSpPr>
              <p:nvPr/>
            </p:nvSpPr>
            <p:spPr bwMode="auto">
              <a:xfrm>
                <a:off x="5810250" y="1495789"/>
                <a:ext cx="1676400" cy="1681163"/>
              </a:xfrm>
              <a:custGeom>
                <a:avLst/>
                <a:gdLst>
                  <a:gd name="T0" fmla="*/ 192 w 234"/>
                  <a:gd name="T1" fmla="*/ 161 h 234"/>
                  <a:gd name="T2" fmla="*/ 198 w 234"/>
                  <a:gd name="T3" fmla="*/ 149 h 234"/>
                  <a:gd name="T4" fmla="*/ 233 w 234"/>
                  <a:gd name="T5" fmla="*/ 127 h 234"/>
                  <a:gd name="T6" fmla="*/ 205 w 234"/>
                  <a:gd name="T7" fmla="*/ 99 h 234"/>
                  <a:gd name="T8" fmla="*/ 201 w 234"/>
                  <a:gd name="T9" fmla="*/ 94 h 234"/>
                  <a:gd name="T10" fmla="*/ 197 w 234"/>
                  <a:gd name="T11" fmla="*/ 77 h 234"/>
                  <a:gd name="T12" fmla="*/ 201 w 234"/>
                  <a:gd name="T13" fmla="*/ 37 h 234"/>
                  <a:gd name="T14" fmla="*/ 161 w 234"/>
                  <a:gd name="T15" fmla="*/ 42 h 234"/>
                  <a:gd name="T16" fmla="*/ 149 w 234"/>
                  <a:gd name="T17" fmla="*/ 36 h 234"/>
                  <a:gd name="T18" fmla="*/ 142 w 234"/>
                  <a:gd name="T19" fmla="*/ 15 h 234"/>
                  <a:gd name="T20" fmla="*/ 103 w 234"/>
                  <a:gd name="T21" fmla="*/ 13 h 234"/>
                  <a:gd name="T22" fmla="*/ 94 w 234"/>
                  <a:gd name="T23" fmla="*/ 33 h 234"/>
                  <a:gd name="T24" fmla="*/ 77 w 234"/>
                  <a:gd name="T25" fmla="*/ 37 h 234"/>
                  <a:gd name="T26" fmla="*/ 37 w 234"/>
                  <a:gd name="T27" fmla="*/ 33 h 234"/>
                  <a:gd name="T28" fmla="*/ 42 w 234"/>
                  <a:gd name="T29" fmla="*/ 74 h 234"/>
                  <a:gd name="T30" fmla="*/ 36 w 234"/>
                  <a:gd name="T31" fmla="*/ 86 h 234"/>
                  <a:gd name="T32" fmla="*/ 1 w 234"/>
                  <a:gd name="T33" fmla="*/ 107 h 234"/>
                  <a:gd name="T34" fmla="*/ 29 w 234"/>
                  <a:gd name="T35" fmla="*/ 136 h 234"/>
                  <a:gd name="T36" fmla="*/ 33 w 234"/>
                  <a:gd name="T37" fmla="*/ 140 h 234"/>
                  <a:gd name="T38" fmla="*/ 37 w 234"/>
                  <a:gd name="T39" fmla="*/ 158 h 234"/>
                  <a:gd name="T40" fmla="*/ 33 w 234"/>
                  <a:gd name="T41" fmla="*/ 198 h 234"/>
                  <a:gd name="T42" fmla="*/ 73 w 234"/>
                  <a:gd name="T43" fmla="*/ 192 h 234"/>
                  <a:gd name="T44" fmla="*/ 86 w 234"/>
                  <a:gd name="T45" fmla="*/ 198 h 234"/>
                  <a:gd name="T46" fmla="*/ 92 w 234"/>
                  <a:gd name="T47" fmla="*/ 220 h 234"/>
                  <a:gd name="T48" fmla="*/ 107 w 234"/>
                  <a:gd name="T49" fmla="*/ 233 h 234"/>
                  <a:gd name="T50" fmla="*/ 136 w 234"/>
                  <a:gd name="T51" fmla="*/ 205 h 234"/>
                  <a:gd name="T52" fmla="*/ 152 w 234"/>
                  <a:gd name="T53" fmla="*/ 197 h 234"/>
                  <a:gd name="T54" fmla="*/ 172 w 234"/>
                  <a:gd name="T55" fmla="*/ 207 h 234"/>
                  <a:gd name="T56" fmla="*/ 201 w 234"/>
                  <a:gd name="T57" fmla="*/ 181 h 234"/>
                  <a:gd name="T58" fmla="*/ 166 w 234"/>
                  <a:gd name="T59" fmla="*/ 186 h 234"/>
                  <a:gd name="T60" fmla="*/ 122 w 234"/>
                  <a:gd name="T61" fmla="*/ 201 h 234"/>
                  <a:gd name="T62" fmla="*/ 108 w 234"/>
                  <a:gd name="T63" fmla="*/ 219 h 234"/>
                  <a:gd name="T64" fmla="*/ 103 w 234"/>
                  <a:gd name="T65" fmla="*/ 200 h 234"/>
                  <a:gd name="T66" fmla="*/ 61 w 234"/>
                  <a:gd name="T67" fmla="*/ 180 h 234"/>
                  <a:gd name="T68" fmla="*/ 39 w 234"/>
                  <a:gd name="T69" fmla="*/ 182 h 234"/>
                  <a:gd name="T70" fmla="*/ 51 w 234"/>
                  <a:gd name="T71" fmla="*/ 147 h 234"/>
                  <a:gd name="T72" fmla="*/ 16 w 234"/>
                  <a:gd name="T73" fmla="*/ 117 h 234"/>
                  <a:gd name="T74" fmla="*/ 16 w 234"/>
                  <a:gd name="T75" fmla="*/ 108 h 234"/>
                  <a:gd name="T76" fmla="*/ 49 w 234"/>
                  <a:gd name="T77" fmla="*/ 91 h 234"/>
                  <a:gd name="T78" fmla="*/ 46 w 234"/>
                  <a:gd name="T79" fmla="*/ 46 h 234"/>
                  <a:gd name="T80" fmla="*/ 54 w 234"/>
                  <a:gd name="T81" fmla="*/ 39 h 234"/>
                  <a:gd name="T82" fmla="*/ 99 w 234"/>
                  <a:gd name="T83" fmla="*/ 47 h 234"/>
                  <a:gd name="T84" fmla="*/ 119 w 234"/>
                  <a:gd name="T85" fmla="*/ 15 h 234"/>
                  <a:gd name="T86" fmla="*/ 128 w 234"/>
                  <a:gd name="T87" fmla="*/ 17 h 234"/>
                  <a:gd name="T88" fmla="*/ 154 w 234"/>
                  <a:gd name="T89" fmla="*/ 55 h 234"/>
                  <a:gd name="T90" fmla="*/ 191 w 234"/>
                  <a:gd name="T91" fmla="*/ 47 h 234"/>
                  <a:gd name="T92" fmla="*/ 186 w 234"/>
                  <a:gd name="T93" fmla="*/ 68 h 234"/>
                  <a:gd name="T94" fmla="*/ 201 w 234"/>
                  <a:gd name="T95" fmla="*/ 113 h 234"/>
                  <a:gd name="T96" fmla="*/ 219 w 234"/>
                  <a:gd name="T97" fmla="*/ 119 h 234"/>
                  <a:gd name="T98" fmla="*/ 200 w 234"/>
                  <a:gd name="T99" fmla="*/ 131 h 234"/>
                  <a:gd name="T100" fmla="*/ 180 w 234"/>
                  <a:gd name="T101" fmla="*/ 173 h 234"/>
                  <a:gd name="T102" fmla="*/ 182 w 234"/>
                  <a:gd name="T103" fmla="*/ 19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4" h="234">
                    <a:moveTo>
                      <a:pt x="201" y="181"/>
                    </a:moveTo>
                    <a:cubicBezTo>
                      <a:pt x="192" y="166"/>
                      <a:pt x="192" y="166"/>
                      <a:pt x="192" y="166"/>
                    </a:cubicBezTo>
                    <a:cubicBezTo>
                      <a:pt x="192" y="165"/>
                      <a:pt x="192" y="162"/>
                      <a:pt x="192" y="161"/>
                    </a:cubicBezTo>
                    <a:cubicBezTo>
                      <a:pt x="193" y="161"/>
                      <a:pt x="193" y="161"/>
                      <a:pt x="193" y="160"/>
                    </a:cubicBezTo>
                    <a:cubicBezTo>
                      <a:pt x="198" y="149"/>
                      <a:pt x="198" y="149"/>
                      <a:pt x="198" y="149"/>
                    </a:cubicBezTo>
                    <a:cubicBezTo>
                      <a:pt x="198" y="149"/>
                      <a:pt x="198" y="149"/>
                      <a:pt x="198" y="149"/>
                    </a:cubicBezTo>
                    <a:cubicBezTo>
                      <a:pt x="199" y="147"/>
                      <a:pt x="201" y="146"/>
                      <a:pt x="202" y="145"/>
                    </a:cubicBezTo>
                    <a:cubicBezTo>
                      <a:pt x="220" y="142"/>
                      <a:pt x="220" y="142"/>
                      <a:pt x="220" y="142"/>
                    </a:cubicBezTo>
                    <a:cubicBezTo>
                      <a:pt x="227" y="141"/>
                      <a:pt x="233" y="135"/>
                      <a:pt x="233" y="127"/>
                    </a:cubicBezTo>
                    <a:cubicBezTo>
                      <a:pt x="234" y="120"/>
                      <a:pt x="234" y="120"/>
                      <a:pt x="234" y="120"/>
                    </a:cubicBezTo>
                    <a:cubicBezTo>
                      <a:pt x="234" y="113"/>
                      <a:pt x="229" y="105"/>
                      <a:pt x="222" y="103"/>
                    </a:cubicBezTo>
                    <a:cubicBezTo>
                      <a:pt x="205" y="99"/>
                      <a:pt x="205" y="99"/>
                      <a:pt x="205" y="99"/>
                    </a:cubicBezTo>
                    <a:cubicBezTo>
                      <a:pt x="204" y="98"/>
                      <a:pt x="203" y="98"/>
                      <a:pt x="203" y="97"/>
                    </a:cubicBezTo>
                    <a:cubicBezTo>
                      <a:pt x="202" y="96"/>
                      <a:pt x="201" y="95"/>
                      <a:pt x="201" y="95"/>
                    </a:cubicBezTo>
                    <a:cubicBezTo>
                      <a:pt x="201" y="95"/>
                      <a:pt x="201" y="94"/>
                      <a:pt x="201" y="94"/>
                    </a:cubicBezTo>
                    <a:cubicBezTo>
                      <a:pt x="197" y="83"/>
                      <a:pt x="197" y="83"/>
                      <a:pt x="197" y="83"/>
                    </a:cubicBezTo>
                    <a:cubicBezTo>
                      <a:pt x="197" y="82"/>
                      <a:pt x="197" y="82"/>
                      <a:pt x="197" y="82"/>
                    </a:cubicBezTo>
                    <a:cubicBezTo>
                      <a:pt x="196" y="81"/>
                      <a:pt x="196" y="78"/>
                      <a:pt x="197" y="77"/>
                    </a:cubicBezTo>
                    <a:cubicBezTo>
                      <a:pt x="207" y="63"/>
                      <a:pt x="207" y="63"/>
                      <a:pt x="207" y="63"/>
                    </a:cubicBezTo>
                    <a:cubicBezTo>
                      <a:pt x="212" y="57"/>
                      <a:pt x="211" y="48"/>
                      <a:pt x="206" y="42"/>
                    </a:cubicBezTo>
                    <a:cubicBezTo>
                      <a:pt x="201" y="37"/>
                      <a:pt x="201" y="37"/>
                      <a:pt x="201" y="37"/>
                    </a:cubicBezTo>
                    <a:cubicBezTo>
                      <a:pt x="197" y="31"/>
                      <a:pt x="188" y="30"/>
                      <a:pt x="181" y="33"/>
                    </a:cubicBezTo>
                    <a:cubicBezTo>
                      <a:pt x="166" y="42"/>
                      <a:pt x="166" y="42"/>
                      <a:pt x="166" y="42"/>
                    </a:cubicBezTo>
                    <a:cubicBezTo>
                      <a:pt x="165" y="43"/>
                      <a:pt x="162" y="43"/>
                      <a:pt x="161" y="42"/>
                    </a:cubicBezTo>
                    <a:cubicBezTo>
                      <a:pt x="161" y="42"/>
                      <a:pt x="160" y="42"/>
                      <a:pt x="160" y="42"/>
                    </a:cubicBezTo>
                    <a:cubicBezTo>
                      <a:pt x="149" y="36"/>
                      <a:pt x="149" y="36"/>
                      <a:pt x="149" y="36"/>
                    </a:cubicBezTo>
                    <a:cubicBezTo>
                      <a:pt x="149" y="36"/>
                      <a:pt x="149" y="36"/>
                      <a:pt x="149" y="36"/>
                    </a:cubicBezTo>
                    <a:cubicBezTo>
                      <a:pt x="148" y="36"/>
                      <a:pt x="148" y="35"/>
                      <a:pt x="147" y="35"/>
                    </a:cubicBezTo>
                    <a:cubicBezTo>
                      <a:pt x="146" y="34"/>
                      <a:pt x="145" y="32"/>
                      <a:pt x="145" y="32"/>
                    </a:cubicBezTo>
                    <a:cubicBezTo>
                      <a:pt x="142" y="15"/>
                      <a:pt x="142" y="15"/>
                      <a:pt x="142" y="15"/>
                    </a:cubicBezTo>
                    <a:cubicBezTo>
                      <a:pt x="141" y="8"/>
                      <a:pt x="134" y="2"/>
                      <a:pt x="127" y="1"/>
                    </a:cubicBezTo>
                    <a:cubicBezTo>
                      <a:pt x="120" y="1"/>
                      <a:pt x="120" y="1"/>
                      <a:pt x="120" y="1"/>
                    </a:cubicBezTo>
                    <a:cubicBezTo>
                      <a:pt x="113" y="0"/>
                      <a:pt x="105" y="6"/>
                      <a:pt x="103" y="13"/>
                    </a:cubicBezTo>
                    <a:cubicBezTo>
                      <a:pt x="99" y="29"/>
                      <a:pt x="99" y="29"/>
                      <a:pt x="99" y="29"/>
                    </a:cubicBezTo>
                    <a:cubicBezTo>
                      <a:pt x="98" y="31"/>
                      <a:pt x="96" y="33"/>
                      <a:pt x="95" y="33"/>
                    </a:cubicBezTo>
                    <a:cubicBezTo>
                      <a:pt x="95" y="33"/>
                      <a:pt x="94" y="33"/>
                      <a:pt x="94" y="33"/>
                    </a:cubicBezTo>
                    <a:cubicBezTo>
                      <a:pt x="83" y="37"/>
                      <a:pt x="83" y="37"/>
                      <a:pt x="83" y="37"/>
                    </a:cubicBezTo>
                    <a:cubicBezTo>
                      <a:pt x="82" y="37"/>
                      <a:pt x="82" y="37"/>
                      <a:pt x="82" y="38"/>
                    </a:cubicBezTo>
                    <a:cubicBezTo>
                      <a:pt x="81" y="38"/>
                      <a:pt x="78" y="38"/>
                      <a:pt x="77" y="37"/>
                    </a:cubicBezTo>
                    <a:cubicBezTo>
                      <a:pt x="63" y="27"/>
                      <a:pt x="63" y="27"/>
                      <a:pt x="63" y="27"/>
                    </a:cubicBezTo>
                    <a:cubicBezTo>
                      <a:pt x="57" y="23"/>
                      <a:pt x="48" y="23"/>
                      <a:pt x="42" y="28"/>
                    </a:cubicBezTo>
                    <a:cubicBezTo>
                      <a:pt x="37" y="33"/>
                      <a:pt x="37" y="33"/>
                      <a:pt x="37" y="33"/>
                    </a:cubicBezTo>
                    <a:cubicBezTo>
                      <a:pt x="31" y="38"/>
                      <a:pt x="30" y="47"/>
                      <a:pt x="33" y="53"/>
                    </a:cubicBezTo>
                    <a:cubicBezTo>
                      <a:pt x="42" y="68"/>
                      <a:pt x="42" y="68"/>
                      <a:pt x="42" y="68"/>
                    </a:cubicBezTo>
                    <a:cubicBezTo>
                      <a:pt x="43" y="69"/>
                      <a:pt x="43" y="72"/>
                      <a:pt x="42" y="74"/>
                    </a:cubicBezTo>
                    <a:cubicBezTo>
                      <a:pt x="42" y="74"/>
                      <a:pt x="42" y="74"/>
                      <a:pt x="42" y="74"/>
                    </a:cubicBezTo>
                    <a:cubicBezTo>
                      <a:pt x="36" y="85"/>
                      <a:pt x="36" y="85"/>
                      <a:pt x="36" y="85"/>
                    </a:cubicBezTo>
                    <a:cubicBezTo>
                      <a:pt x="36" y="85"/>
                      <a:pt x="36" y="85"/>
                      <a:pt x="36" y="86"/>
                    </a:cubicBezTo>
                    <a:cubicBezTo>
                      <a:pt x="35" y="87"/>
                      <a:pt x="33" y="89"/>
                      <a:pt x="32" y="89"/>
                    </a:cubicBezTo>
                    <a:cubicBezTo>
                      <a:pt x="15" y="92"/>
                      <a:pt x="15" y="92"/>
                      <a:pt x="15" y="92"/>
                    </a:cubicBezTo>
                    <a:cubicBezTo>
                      <a:pt x="7" y="93"/>
                      <a:pt x="1" y="100"/>
                      <a:pt x="1" y="107"/>
                    </a:cubicBezTo>
                    <a:cubicBezTo>
                      <a:pt x="1" y="114"/>
                      <a:pt x="1" y="114"/>
                      <a:pt x="1" y="114"/>
                    </a:cubicBezTo>
                    <a:cubicBezTo>
                      <a:pt x="0" y="122"/>
                      <a:pt x="6" y="129"/>
                      <a:pt x="13" y="131"/>
                    </a:cubicBezTo>
                    <a:cubicBezTo>
                      <a:pt x="29" y="136"/>
                      <a:pt x="29" y="136"/>
                      <a:pt x="29" y="136"/>
                    </a:cubicBezTo>
                    <a:cubicBezTo>
                      <a:pt x="30" y="136"/>
                      <a:pt x="31" y="136"/>
                      <a:pt x="32" y="138"/>
                    </a:cubicBezTo>
                    <a:cubicBezTo>
                      <a:pt x="32" y="138"/>
                      <a:pt x="33" y="139"/>
                      <a:pt x="33" y="140"/>
                    </a:cubicBezTo>
                    <a:cubicBezTo>
                      <a:pt x="33" y="140"/>
                      <a:pt x="33" y="140"/>
                      <a:pt x="33" y="140"/>
                    </a:cubicBezTo>
                    <a:cubicBezTo>
                      <a:pt x="37" y="152"/>
                      <a:pt x="37" y="152"/>
                      <a:pt x="37" y="152"/>
                    </a:cubicBezTo>
                    <a:cubicBezTo>
                      <a:pt x="37" y="152"/>
                      <a:pt x="37" y="152"/>
                      <a:pt x="37" y="152"/>
                    </a:cubicBezTo>
                    <a:cubicBezTo>
                      <a:pt x="38" y="154"/>
                      <a:pt x="38" y="156"/>
                      <a:pt x="37" y="158"/>
                    </a:cubicBezTo>
                    <a:cubicBezTo>
                      <a:pt x="27" y="172"/>
                      <a:pt x="27" y="172"/>
                      <a:pt x="27" y="172"/>
                    </a:cubicBezTo>
                    <a:cubicBezTo>
                      <a:pt x="23" y="178"/>
                      <a:pt x="23" y="187"/>
                      <a:pt x="28" y="192"/>
                    </a:cubicBezTo>
                    <a:cubicBezTo>
                      <a:pt x="33" y="198"/>
                      <a:pt x="33" y="198"/>
                      <a:pt x="33" y="198"/>
                    </a:cubicBezTo>
                    <a:cubicBezTo>
                      <a:pt x="38" y="203"/>
                      <a:pt x="47" y="204"/>
                      <a:pt x="53" y="201"/>
                    </a:cubicBezTo>
                    <a:cubicBezTo>
                      <a:pt x="68" y="192"/>
                      <a:pt x="68" y="192"/>
                      <a:pt x="68" y="192"/>
                    </a:cubicBezTo>
                    <a:cubicBezTo>
                      <a:pt x="69" y="192"/>
                      <a:pt x="72" y="192"/>
                      <a:pt x="73" y="192"/>
                    </a:cubicBezTo>
                    <a:cubicBezTo>
                      <a:pt x="74" y="193"/>
                      <a:pt x="74" y="193"/>
                      <a:pt x="74" y="193"/>
                    </a:cubicBezTo>
                    <a:cubicBezTo>
                      <a:pt x="85" y="198"/>
                      <a:pt x="85" y="198"/>
                      <a:pt x="85" y="198"/>
                    </a:cubicBezTo>
                    <a:cubicBezTo>
                      <a:pt x="85" y="198"/>
                      <a:pt x="85" y="198"/>
                      <a:pt x="86" y="198"/>
                    </a:cubicBezTo>
                    <a:cubicBezTo>
                      <a:pt x="86" y="198"/>
                      <a:pt x="87" y="199"/>
                      <a:pt x="87" y="200"/>
                    </a:cubicBezTo>
                    <a:cubicBezTo>
                      <a:pt x="88" y="201"/>
                      <a:pt x="89" y="202"/>
                      <a:pt x="89" y="202"/>
                    </a:cubicBezTo>
                    <a:cubicBezTo>
                      <a:pt x="92" y="220"/>
                      <a:pt x="92" y="220"/>
                      <a:pt x="92" y="220"/>
                    </a:cubicBezTo>
                    <a:cubicBezTo>
                      <a:pt x="92" y="223"/>
                      <a:pt x="94" y="225"/>
                      <a:pt x="96" y="228"/>
                    </a:cubicBezTo>
                    <a:cubicBezTo>
                      <a:pt x="96" y="228"/>
                      <a:pt x="96" y="228"/>
                      <a:pt x="96" y="228"/>
                    </a:cubicBezTo>
                    <a:cubicBezTo>
                      <a:pt x="99" y="231"/>
                      <a:pt x="103" y="233"/>
                      <a:pt x="107" y="233"/>
                    </a:cubicBezTo>
                    <a:cubicBezTo>
                      <a:pt x="114" y="234"/>
                      <a:pt x="114" y="234"/>
                      <a:pt x="114" y="234"/>
                    </a:cubicBezTo>
                    <a:cubicBezTo>
                      <a:pt x="122" y="234"/>
                      <a:pt x="129" y="229"/>
                      <a:pt x="131" y="222"/>
                    </a:cubicBezTo>
                    <a:cubicBezTo>
                      <a:pt x="136" y="205"/>
                      <a:pt x="136" y="205"/>
                      <a:pt x="136" y="205"/>
                    </a:cubicBezTo>
                    <a:cubicBezTo>
                      <a:pt x="136" y="204"/>
                      <a:pt x="138" y="202"/>
                      <a:pt x="139" y="201"/>
                    </a:cubicBezTo>
                    <a:cubicBezTo>
                      <a:pt x="140" y="201"/>
                      <a:pt x="140" y="201"/>
                      <a:pt x="140" y="201"/>
                    </a:cubicBezTo>
                    <a:cubicBezTo>
                      <a:pt x="152" y="197"/>
                      <a:pt x="152" y="197"/>
                      <a:pt x="152" y="197"/>
                    </a:cubicBezTo>
                    <a:cubicBezTo>
                      <a:pt x="152" y="197"/>
                      <a:pt x="152" y="197"/>
                      <a:pt x="152" y="197"/>
                    </a:cubicBezTo>
                    <a:cubicBezTo>
                      <a:pt x="153" y="196"/>
                      <a:pt x="156" y="197"/>
                      <a:pt x="158" y="197"/>
                    </a:cubicBezTo>
                    <a:cubicBezTo>
                      <a:pt x="172" y="207"/>
                      <a:pt x="172" y="207"/>
                      <a:pt x="172" y="207"/>
                    </a:cubicBezTo>
                    <a:cubicBezTo>
                      <a:pt x="178" y="212"/>
                      <a:pt x="187" y="211"/>
                      <a:pt x="192" y="206"/>
                    </a:cubicBezTo>
                    <a:cubicBezTo>
                      <a:pt x="197" y="202"/>
                      <a:pt x="197" y="202"/>
                      <a:pt x="197" y="202"/>
                    </a:cubicBezTo>
                    <a:cubicBezTo>
                      <a:pt x="203" y="197"/>
                      <a:pt x="204" y="188"/>
                      <a:pt x="201" y="181"/>
                    </a:cubicBezTo>
                    <a:close/>
                    <a:moveTo>
                      <a:pt x="182" y="196"/>
                    </a:moveTo>
                    <a:cubicBezTo>
                      <a:pt x="182" y="196"/>
                      <a:pt x="181" y="196"/>
                      <a:pt x="180" y="196"/>
                    </a:cubicBezTo>
                    <a:cubicBezTo>
                      <a:pt x="166" y="186"/>
                      <a:pt x="166" y="186"/>
                      <a:pt x="166" y="186"/>
                    </a:cubicBezTo>
                    <a:cubicBezTo>
                      <a:pt x="161" y="182"/>
                      <a:pt x="153" y="181"/>
                      <a:pt x="147" y="183"/>
                    </a:cubicBezTo>
                    <a:cubicBezTo>
                      <a:pt x="135" y="187"/>
                      <a:pt x="135" y="187"/>
                      <a:pt x="135" y="187"/>
                    </a:cubicBezTo>
                    <a:cubicBezTo>
                      <a:pt x="129" y="189"/>
                      <a:pt x="123" y="195"/>
                      <a:pt x="122" y="201"/>
                    </a:cubicBezTo>
                    <a:cubicBezTo>
                      <a:pt x="117" y="218"/>
                      <a:pt x="117" y="218"/>
                      <a:pt x="117" y="218"/>
                    </a:cubicBezTo>
                    <a:cubicBezTo>
                      <a:pt x="117" y="218"/>
                      <a:pt x="116" y="219"/>
                      <a:pt x="115" y="219"/>
                    </a:cubicBezTo>
                    <a:cubicBezTo>
                      <a:pt x="108" y="219"/>
                      <a:pt x="108" y="219"/>
                      <a:pt x="108" y="219"/>
                    </a:cubicBezTo>
                    <a:cubicBezTo>
                      <a:pt x="108" y="219"/>
                      <a:pt x="107" y="218"/>
                      <a:pt x="107" y="218"/>
                    </a:cubicBezTo>
                    <a:cubicBezTo>
                      <a:pt x="106" y="218"/>
                      <a:pt x="106" y="217"/>
                      <a:pt x="106" y="217"/>
                    </a:cubicBezTo>
                    <a:cubicBezTo>
                      <a:pt x="103" y="200"/>
                      <a:pt x="103" y="200"/>
                      <a:pt x="103" y="200"/>
                    </a:cubicBezTo>
                    <a:cubicBezTo>
                      <a:pt x="102" y="194"/>
                      <a:pt x="97" y="187"/>
                      <a:pt x="91" y="185"/>
                    </a:cubicBezTo>
                    <a:cubicBezTo>
                      <a:pt x="81" y="180"/>
                      <a:pt x="81" y="180"/>
                      <a:pt x="81" y="180"/>
                    </a:cubicBezTo>
                    <a:cubicBezTo>
                      <a:pt x="75" y="177"/>
                      <a:pt x="67" y="177"/>
                      <a:pt x="61" y="180"/>
                    </a:cubicBezTo>
                    <a:cubicBezTo>
                      <a:pt x="46" y="188"/>
                      <a:pt x="46" y="188"/>
                      <a:pt x="46" y="188"/>
                    </a:cubicBezTo>
                    <a:cubicBezTo>
                      <a:pt x="45" y="188"/>
                      <a:pt x="44" y="188"/>
                      <a:pt x="44" y="188"/>
                    </a:cubicBezTo>
                    <a:cubicBezTo>
                      <a:pt x="39" y="182"/>
                      <a:pt x="39" y="182"/>
                      <a:pt x="39" y="182"/>
                    </a:cubicBezTo>
                    <a:cubicBezTo>
                      <a:pt x="38" y="182"/>
                      <a:pt x="38" y="181"/>
                      <a:pt x="39" y="180"/>
                    </a:cubicBezTo>
                    <a:cubicBezTo>
                      <a:pt x="49" y="166"/>
                      <a:pt x="49" y="166"/>
                      <a:pt x="49" y="166"/>
                    </a:cubicBezTo>
                    <a:cubicBezTo>
                      <a:pt x="53" y="161"/>
                      <a:pt x="53" y="153"/>
                      <a:pt x="51" y="147"/>
                    </a:cubicBezTo>
                    <a:cubicBezTo>
                      <a:pt x="47" y="136"/>
                      <a:pt x="47" y="136"/>
                      <a:pt x="47" y="136"/>
                    </a:cubicBezTo>
                    <a:cubicBezTo>
                      <a:pt x="45" y="129"/>
                      <a:pt x="39" y="123"/>
                      <a:pt x="33" y="122"/>
                    </a:cubicBezTo>
                    <a:cubicBezTo>
                      <a:pt x="16" y="117"/>
                      <a:pt x="16" y="117"/>
                      <a:pt x="16" y="117"/>
                    </a:cubicBezTo>
                    <a:cubicBezTo>
                      <a:pt x="16" y="117"/>
                      <a:pt x="16" y="117"/>
                      <a:pt x="16" y="116"/>
                    </a:cubicBezTo>
                    <a:cubicBezTo>
                      <a:pt x="15" y="116"/>
                      <a:pt x="15" y="115"/>
                      <a:pt x="15" y="115"/>
                    </a:cubicBezTo>
                    <a:cubicBezTo>
                      <a:pt x="16" y="108"/>
                      <a:pt x="16" y="108"/>
                      <a:pt x="16" y="108"/>
                    </a:cubicBezTo>
                    <a:cubicBezTo>
                      <a:pt x="16" y="107"/>
                      <a:pt x="17" y="106"/>
                      <a:pt x="17" y="106"/>
                    </a:cubicBezTo>
                    <a:cubicBezTo>
                      <a:pt x="34" y="103"/>
                      <a:pt x="34" y="103"/>
                      <a:pt x="34" y="103"/>
                    </a:cubicBezTo>
                    <a:cubicBezTo>
                      <a:pt x="41" y="102"/>
                      <a:pt x="47" y="97"/>
                      <a:pt x="49" y="91"/>
                    </a:cubicBezTo>
                    <a:cubicBezTo>
                      <a:pt x="55" y="81"/>
                      <a:pt x="55" y="81"/>
                      <a:pt x="55" y="81"/>
                    </a:cubicBezTo>
                    <a:cubicBezTo>
                      <a:pt x="58" y="75"/>
                      <a:pt x="58" y="67"/>
                      <a:pt x="55" y="61"/>
                    </a:cubicBezTo>
                    <a:cubicBezTo>
                      <a:pt x="46" y="46"/>
                      <a:pt x="46" y="46"/>
                      <a:pt x="46" y="46"/>
                    </a:cubicBezTo>
                    <a:cubicBezTo>
                      <a:pt x="46" y="45"/>
                      <a:pt x="46" y="44"/>
                      <a:pt x="46" y="44"/>
                    </a:cubicBezTo>
                    <a:cubicBezTo>
                      <a:pt x="52" y="39"/>
                      <a:pt x="52" y="39"/>
                      <a:pt x="52" y="39"/>
                    </a:cubicBezTo>
                    <a:cubicBezTo>
                      <a:pt x="52" y="38"/>
                      <a:pt x="54" y="38"/>
                      <a:pt x="54" y="39"/>
                    </a:cubicBezTo>
                    <a:cubicBezTo>
                      <a:pt x="68" y="49"/>
                      <a:pt x="68" y="49"/>
                      <a:pt x="68" y="49"/>
                    </a:cubicBezTo>
                    <a:cubicBezTo>
                      <a:pt x="74" y="53"/>
                      <a:pt x="82" y="53"/>
                      <a:pt x="88" y="51"/>
                    </a:cubicBezTo>
                    <a:cubicBezTo>
                      <a:pt x="99" y="47"/>
                      <a:pt x="99" y="47"/>
                      <a:pt x="99" y="47"/>
                    </a:cubicBezTo>
                    <a:cubicBezTo>
                      <a:pt x="105" y="45"/>
                      <a:pt x="111" y="40"/>
                      <a:pt x="113" y="33"/>
                    </a:cubicBezTo>
                    <a:cubicBezTo>
                      <a:pt x="117" y="17"/>
                      <a:pt x="117" y="17"/>
                      <a:pt x="117" y="17"/>
                    </a:cubicBezTo>
                    <a:cubicBezTo>
                      <a:pt x="117" y="16"/>
                      <a:pt x="119" y="15"/>
                      <a:pt x="119" y="15"/>
                    </a:cubicBezTo>
                    <a:cubicBezTo>
                      <a:pt x="126" y="16"/>
                      <a:pt x="126" y="16"/>
                      <a:pt x="126" y="16"/>
                    </a:cubicBezTo>
                    <a:cubicBezTo>
                      <a:pt x="127" y="16"/>
                      <a:pt x="127" y="16"/>
                      <a:pt x="128" y="16"/>
                    </a:cubicBezTo>
                    <a:cubicBezTo>
                      <a:pt x="128" y="17"/>
                      <a:pt x="128" y="17"/>
                      <a:pt x="128" y="17"/>
                    </a:cubicBezTo>
                    <a:cubicBezTo>
                      <a:pt x="131" y="34"/>
                      <a:pt x="131" y="34"/>
                      <a:pt x="131" y="34"/>
                    </a:cubicBezTo>
                    <a:cubicBezTo>
                      <a:pt x="132" y="40"/>
                      <a:pt x="137" y="47"/>
                      <a:pt x="143" y="49"/>
                    </a:cubicBezTo>
                    <a:cubicBezTo>
                      <a:pt x="154" y="55"/>
                      <a:pt x="154" y="55"/>
                      <a:pt x="154" y="55"/>
                    </a:cubicBezTo>
                    <a:cubicBezTo>
                      <a:pt x="159" y="58"/>
                      <a:pt x="168" y="58"/>
                      <a:pt x="173" y="55"/>
                    </a:cubicBezTo>
                    <a:cubicBezTo>
                      <a:pt x="188" y="46"/>
                      <a:pt x="188" y="46"/>
                      <a:pt x="188" y="46"/>
                    </a:cubicBezTo>
                    <a:cubicBezTo>
                      <a:pt x="189" y="46"/>
                      <a:pt x="190" y="46"/>
                      <a:pt x="191" y="47"/>
                    </a:cubicBezTo>
                    <a:cubicBezTo>
                      <a:pt x="195" y="52"/>
                      <a:pt x="195" y="52"/>
                      <a:pt x="195" y="52"/>
                    </a:cubicBezTo>
                    <a:cubicBezTo>
                      <a:pt x="196" y="52"/>
                      <a:pt x="196" y="54"/>
                      <a:pt x="196" y="54"/>
                    </a:cubicBezTo>
                    <a:cubicBezTo>
                      <a:pt x="186" y="68"/>
                      <a:pt x="186" y="68"/>
                      <a:pt x="186" y="68"/>
                    </a:cubicBezTo>
                    <a:cubicBezTo>
                      <a:pt x="182" y="74"/>
                      <a:pt x="181" y="82"/>
                      <a:pt x="183" y="88"/>
                    </a:cubicBezTo>
                    <a:cubicBezTo>
                      <a:pt x="187" y="99"/>
                      <a:pt x="187" y="99"/>
                      <a:pt x="187" y="99"/>
                    </a:cubicBezTo>
                    <a:cubicBezTo>
                      <a:pt x="189" y="105"/>
                      <a:pt x="195" y="111"/>
                      <a:pt x="201" y="113"/>
                    </a:cubicBezTo>
                    <a:cubicBezTo>
                      <a:pt x="218" y="117"/>
                      <a:pt x="218" y="117"/>
                      <a:pt x="218" y="117"/>
                    </a:cubicBezTo>
                    <a:cubicBezTo>
                      <a:pt x="218" y="117"/>
                      <a:pt x="218" y="118"/>
                      <a:pt x="218" y="118"/>
                    </a:cubicBezTo>
                    <a:cubicBezTo>
                      <a:pt x="219" y="118"/>
                      <a:pt x="219" y="119"/>
                      <a:pt x="219" y="119"/>
                    </a:cubicBezTo>
                    <a:cubicBezTo>
                      <a:pt x="219" y="126"/>
                      <a:pt x="219" y="126"/>
                      <a:pt x="219" y="126"/>
                    </a:cubicBezTo>
                    <a:cubicBezTo>
                      <a:pt x="219" y="127"/>
                      <a:pt x="218" y="128"/>
                      <a:pt x="217" y="128"/>
                    </a:cubicBezTo>
                    <a:cubicBezTo>
                      <a:pt x="200" y="131"/>
                      <a:pt x="200" y="131"/>
                      <a:pt x="200" y="131"/>
                    </a:cubicBezTo>
                    <a:cubicBezTo>
                      <a:pt x="194" y="132"/>
                      <a:pt x="187" y="137"/>
                      <a:pt x="185" y="143"/>
                    </a:cubicBezTo>
                    <a:cubicBezTo>
                      <a:pt x="180" y="154"/>
                      <a:pt x="180" y="154"/>
                      <a:pt x="180" y="154"/>
                    </a:cubicBezTo>
                    <a:cubicBezTo>
                      <a:pt x="176" y="159"/>
                      <a:pt x="176" y="168"/>
                      <a:pt x="180" y="173"/>
                    </a:cubicBezTo>
                    <a:cubicBezTo>
                      <a:pt x="188" y="188"/>
                      <a:pt x="188" y="188"/>
                      <a:pt x="188" y="188"/>
                    </a:cubicBezTo>
                    <a:cubicBezTo>
                      <a:pt x="188" y="189"/>
                      <a:pt x="188" y="190"/>
                      <a:pt x="188" y="191"/>
                    </a:cubicBezTo>
                    <a:lnTo>
                      <a:pt x="182" y="196"/>
                    </a:ln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Freeform 7"/>
              <p:cNvSpPr>
                <a:spLocks noEditPoints="1"/>
              </p:cNvSpPr>
              <p:nvPr/>
            </p:nvSpPr>
            <p:spPr bwMode="auto">
              <a:xfrm>
                <a:off x="5121275" y="2256201"/>
                <a:ext cx="760413" cy="747713"/>
              </a:xfrm>
              <a:custGeom>
                <a:avLst/>
                <a:gdLst>
                  <a:gd name="T0" fmla="*/ 81 w 106"/>
                  <a:gd name="T1" fmla="*/ 99 h 104"/>
                  <a:gd name="T2" fmla="*/ 82 w 106"/>
                  <a:gd name="T3" fmla="*/ 99 h 104"/>
                  <a:gd name="T4" fmla="*/ 93 w 106"/>
                  <a:gd name="T5" fmla="*/ 101 h 104"/>
                  <a:gd name="T6" fmla="*/ 94 w 106"/>
                  <a:gd name="T7" fmla="*/ 101 h 104"/>
                  <a:gd name="T8" fmla="*/ 101 w 106"/>
                  <a:gd name="T9" fmla="*/ 97 h 104"/>
                  <a:gd name="T10" fmla="*/ 103 w 106"/>
                  <a:gd name="T11" fmla="*/ 93 h 104"/>
                  <a:gd name="T12" fmla="*/ 101 w 106"/>
                  <a:gd name="T13" fmla="*/ 83 h 104"/>
                  <a:gd name="T14" fmla="*/ 92 w 106"/>
                  <a:gd name="T15" fmla="*/ 77 h 104"/>
                  <a:gd name="T16" fmla="*/ 90 w 106"/>
                  <a:gd name="T17" fmla="*/ 74 h 104"/>
                  <a:gd name="T18" fmla="*/ 90 w 106"/>
                  <a:gd name="T19" fmla="*/ 72 h 104"/>
                  <a:gd name="T20" fmla="*/ 90 w 106"/>
                  <a:gd name="T21" fmla="*/ 64 h 104"/>
                  <a:gd name="T22" fmla="*/ 93 w 106"/>
                  <a:gd name="T23" fmla="*/ 59 h 104"/>
                  <a:gd name="T24" fmla="*/ 101 w 106"/>
                  <a:gd name="T25" fmla="*/ 53 h 104"/>
                  <a:gd name="T26" fmla="*/ 104 w 106"/>
                  <a:gd name="T27" fmla="*/ 44 h 104"/>
                  <a:gd name="T28" fmla="*/ 103 w 106"/>
                  <a:gd name="T29" fmla="*/ 40 h 104"/>
                  <a:gd name="T30" fmla="*/ 96 w 106"/>
                  <a:gd name="T31" fmla="*/ 35 h 104"/>
                  <a:gd name="T32" fmla="*/ 95 w 106"/>
                  <a:gd name="T33" fmla="*/ 35 h 104"/>
                  <a:gd name="T34" fmla="*/ 84 w 106"/>
                  <a:gd name="T35" fmla="*/ 36 h 104"/>
                  <a:gd name="T36" fmla="*/ 83 w 106"/>
                  <a:gd name="T37" fmla="*/ 36 h 104"/>
                  <a:gd name="T38" fmla="*/ 79 w 106"/>
                  <a:gd name="T39" fmla="*/ 34 h 104"/>
                  <a:gd name="T40" fmla="*/ 73 w 106"/>
                  <a:gd name="T41" fmla="*/ 29 h 104"/>
                  <a:gd name="T42" fmla="*/ 72 w 106"/>
                  <a:gd name="T43" fmla="*/ 26 h 104"/>
                  <a:gd name="T44" fmla="*/ 72 w 106"/>
                  <a:gd name="T45" fmla="*/ 23 h 104"/>
                  <a:gd name="T46" fmla="*/ 74 w 106"/>
                  <a:gd name="T47" fmla="*/ 13 h 104"/>
                  <a:gd name="T48" fmla="*/ 69 w 106"/>
                  <a:gd name="T49" fmla="*/ 4 h 104"/>
                  <a:gd name="T50" fmla="*/ 65 w 106"/>
                  <a:gd name="T51" fmla="*/ 2 h 104"/>
                  <a:gd name="T52" fmla="*/ 62 w 106"/>
                  <a:gd name="T53" fmla="*/ 2 h 104"/>
                  <a:gd name="T54" fmla="*/ 56 w 106"/>
                  <a:gd name="T55" fmla="*/ 5 h 104"/>
                  <a:gd name="T56" fmla="*/ 50 w 106"/>
                  <a:gd name="T57" fmla="*/ 13 h 104"/>
                  <a:gd name="T58" fmla="*/ 45 w 106"/>
                  <a:gd name="T59" fmla="*/ 16 h 104"/>
                  <a:gd name="T60" fmla="*/ 44 w 106"/>
                  <a:gd name="T61" fmla="*/ 16 h 104"/>
                  <a:gd name="T62" fmla="*/ 36 w 106"/>
                  <a:gd name="T63" fmla="*/ 15 h 104"/>
                  <a:gd name="T64" fmla="*/ 31 w 106"/>
                  <a:gd name="T65" fmla="*/ 13 h 104"/>
                  <a:gd name="T66" fmla="*/ 26 w 106"/>
                  <a:gd name="T67" fmla="*/ 4 h 104"/>
                  <a:gd name="T68" fmla="*/ 19 w 106"/>
                  <a:gd name="T69" fmla="*/ 0 h 104"/>
                  <a:gd name="T70" fmla="*/ 17 w 106"/>
                  <a:gd name="T71" fmla="*/ 1 h 104"/>
                  <a:gd name="T72" fmla="*/ 12 w 106"/>
                  <a:gd name="T73" fmla="*/ 3 h 104"/>
                  <a:gd name="T74" fmla="*/ 8 w 106"/>
                  <a:gd name="T75" fmla="*/ 11 h 104"/>
                  <a:gd name="T76" fmla="*/ 9 w 106"/>
                  <a:gd name="T77" fmla="*/ 21 h 104"/>
                  <a:gd name="T78" fmla="*/ 7 w 106"/>
                  <a:gd name="T79" fmla="*/ 27 h 104"/>
                  <a:gd name="T80" fmla="*/ 1 w 106"/>
                  <a:gd name="T81" fmla="*/ 32 h 104"/>
                  <a:gd name="T82" fmla="*/ 0 w 106"/>
                  <a:gd name="T83" fmla="*/ 33 h 104"/>
                  <a:gd name="T84" fmla="*/ 0 w 106"/>
                  <a:gd name="T85" fmla="*/ 97 h 104"/>
                  <a:gd name="T86" fmla="*/ 8 w 106"/>
                  <a:gd name="T87" fmla="*/ 104 h 104"/>
                  <a:gd name="T88" fmla="*/ 73 w 106"/>
                  <a:gd name="T89" fmla="*/ 104 h 104"/>
                  <a:gd name="T90" fmla="*/ 77 w 106"/>
                  <a:gd name="T91" fmla="*/ 101 h 104"/>
                  <a:gd name="T92" fmla="*/ 81 w 106"/>
                  <a:gd name="T93" fmla="*/ 99 h 104"/>
                  <a:gd name="T94" fmla="*/ 48 w 106"/>
                  <a:gd name="T95" fmla="*/ 90 h 104"/>
                  <a:gd name="T96" fmla="*/ 39 w 106"/>
                  <a:gd name="T97" fmla="*/ 91 h 104"/>
                  <a:gd name="T98" fmla="*/ 16 w 106"/>
                  <a:gd name="T99" fmla="*/ 75 h 104"/>
                  <a:gd name="T100" fmla="*/ 30 w 106"/>
                  <a:gd name="T101" fmla="*/ 43 h 104"/>
                  <a:gd name="T102" fmla="*/ 39 w 106"/>
                  <a:gd name="T103" fmla="*/ 41 h 104"/>
                  <a:gd name="T104" fmla="*/ 62 w 106"/>
                  <a:gd name="T105" fmla="*/ 57 h 104"/>
                  <a:gd name="T106" fmla="*/ 48 w 106"/>
                  <a:gd name="T107" fmla="*/ 9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04">
                    <a:moveTo>
                      <a:pt x="81" y="99"/>
                    </a:moveTo>
                    <a:cubicBezTo>
                      <a:pt x="82" y="99"/>
                      <a:pt x="82" y="99"/>
                      <a:pt x="82" y="99"/>
                    </a:cubicBezTo>
                    <a:cubicBezTo>
                      <a:pt x="93" y="101"/>
                      <a:pt x="93" y="101"/>
                      <a:pt x="93" y="101"/>
                    </a:cubicBezTo>
                    <a:cubicBezTo>
                      <a:pt x="93" y="101"/>
                      <a:pt x="94" y="101"/>
                      <a:pt x="94" y="101"/>
                    </a:cubicBezTo>
                    <a:cubicBezTo>
                      <a:pt x="97" y="101"/>
                      <a:pt x="100" y="99"/>
                      <a:pt x="101" y="97"/>
                    </a:cubicBezTo>
                    <a:cubicBezTo>
                      <a:pt x="103" y="93"/>
                      <a:pt x="103" y="93"/>
                      <a:pt x="103" y="93"/>
                    </a:cubicBezTo>
                    <a:cubicBezTo>
                      <a:pt x="104" y="90"/>
                      <a:pt x="103" y="85"/>
                      <a:pt x="101" y="83"/>
                    </a:cubicBezTo>
                    <a:cubicBezTo>
                      <a:pt x="92" y="77"/>
                      <a:pt x="92" y="77"/>
                      <a:pt x="92" y="77"/>
                    </a:cubicBezTo>
                    <a:cubicBezTo>
                      <a:pt x="91" y="76"/>
                      <a:pt x="91" y="75"/>
                      <a:pt x="90" y="74"/>
                    </a:cubicBezTo>
                    <a:cubicBezTo>
                      <a:pt x="90" y="73"/>
                      <a:pt x="90" y="72"/>
                      <a:pt x="90" y="72"/>
                    </a:cubicBezTo>
                    <a:cubicBezTo>
                      <a:pt x="90" y="64"/>
                      <a:pt x="90" y="64"/>
                      <a:pt x="90" y="64"/>
                    </a:cubicBezTo>
                    <a:cubicBezTo>
                      <a:pt x="90" y="62"/>
                      <a:pt x="91" y="60"/>
                      <a:pt x="93" y="59"/>
                    </a:cubicBezTo>
                    <a:cubicBezTo>
                      <a:pt x="101" y="53"/>
                      <a:pt x="101" y="53"/>
                      <a:pt x="101" y="53"/>
                    </a:cubicBezTo>
                    <a:cubicBezTo>
                      <a:pt x="104" y="51"/>
                      <a:pt x="106" y="47"/>
                      <a:pt x="104" y="44"/>
                    </a:cubicBezTo>
                    <a:cubicBezTo>
                      <a:pt x="103" y="40"/>
                      <a:pt x="103" y="40"/>
                      <a:pt x="103" y="40"/>
                    </a:cubicBezTo>
                    <a:cubicBezTo>
                      <a:pt x="102" y="37"/>
                      <a:pt x="99" y="35"/>
                      <a:pt x="96" y="35"/>
                    </a:cubicBezTo>
                    <a:cubicBezTo>
                      <a:pt x="95" y="35"/>
                      <a:pt x="95" y="35"/>
                      <a:pt x="95" y="35"/>
                    </a:cubicBezTo>
                    <a:cubicBezTo>
                      <a:pt x="84" y="36"/>
                      <a:pt x="84" y="36"/>
                      <a:pt x="84" y="36"/>
                    </a:cubicBezTo>
                    <a:cubicBezTo>
                      <a:pt x="83" y="36"/>
                      <a:pt x="83" y="36"/>
                      <a:pt x="83" y="36"/>
                    </a:cubicBezTo>
                    <a:cubicBezTo>
                      <a:pt x="82" y="36"/>
                      <a:pt x="80" y="36"/>
                      <a:pt x="79" y="34"/>
                    </a:cubicBezTo>
                    <a:cubicBezTo>
                      <a:pt x="73" y="29"/>
                      <a:pt x="73" y="29"/>
                      <a:pt x="73" y="29"/>
                    </a:cubicBezTo>
                    <a:cubicBezTo>
                      <a:pt x="73" y="28"/>
                      <a:pt x="72" y="27"/>
                      <a:pt x="72" y="26"/>
                    </a:cubicBezTo>
                    <a:cubicBezTo>
                      <a:pt x="71" y="25"/>
                      <a:pt x="71" y="24"/>
                      <a:pt x="72" y="23"/>
                    </a:cubicBezTo>
                    <a:cubicBezTo>
                      <a:pt x="74" y="13"/>
                      <a:pt x="74" y="13"/>
                      <a:pt x="74" y="13"/>
                    </a:cubicBezTo>
                    <a:cubicBezTo>
                      <a:pt x="74" y="9"/>
                      <a:pt x="72" y="6"/>
                      <a:pt x="69" y="4"/>
                    </a:cubicBezTo>
                    <a:cubicBezTo>
                      <a:pt x="65" y="2"/>
                      <a:pt x="65" y="2"/>
                      <a:pt x="65" y="2"/>
                    </a:cubicBezTo>
                    <a:cubicBezTo>
                      <a:pt x="64" y="2"/>
                      <a:pt x="63" y="2"/>
                      <a:pt x="62" y="2"/>
                    </a:cubicBezTo>
                    <a:cubicBezTo>
                      <a:pt x="60" y="2"/>
                      <a:pt x="57" y="3"/>
                      <a:pt x="56" y="5"/>
                    </a:cubicBezTo>
                    <a:cubicBezTo>
                      <a:pt x="50" y="13"/>
                      <a:pt x="50" y="13"/>
                      <a:pt x="50" y="13"/>
                    </a:cubicBezTo>
                    <a:cubicBezTo>
                      <a:pt x="49" y="15"/>
                      <a:pt x="46" y="16"/>
                      <a:pt x="45" y="16"/>
                    </a:cubicBezTo>
                    <a:cubicBezTo>
                      <a:pt x="45" y="16"/>
                      <a:pt x="45" y="16"/>
                      <a:pt x="44" y="16"/>
                    </a:cubicBezTo>
                    <a:cubicBezTo>
                      <a:pt x="36" y="15"/>
                      <a:pt x="36" y="15"/>
                      <a:pt x="36" y="15"/>
                    </a:cubicBezTo>
                    <a:cubicBezTo>
                      <a:pt x="35" y="15"/>
                      <a:pt x="32" y="14"/>
                      <a:pt x="31" y="13"/>
                    </a:cubicBezTo>
                    <a:cubicBezTo>
                      <a:pt x="26" y="4"/>
                      <a:pt x="26" y="4"/>
                      <a:pt x="26" y="4"/>
                    </a:cubicBezTo>
                    <a:cubicBezTo>
                      <a:pt x="24" y="2"/>
                      <a:pt x="22" y="0"/>
                      <a:pt x="19" y="0"/>
                    </a:cubicBezTo>
                    <a:cubicBezTo>
                      <a:pt x="18" y="0"/>
                      <a:pt x="17" y="1"/>
                      <a:pt x="17" y="1"/>
                    </a:cubicBezTo>
                    <a:cubicBezTo>
                      <a:pt x="12" y="3"/>
                      <a:pt x="12" y="3"/>
                      <a:pt x="12" y="3"/>
                    </a:cubicBezTo>
                    <a:cubicBezTo>
                      <a:pt x="9" y="4"/>
                      <a:pt x="7" y="7"/>
                      <a:pt x="8" y="11"/>
                    </a:cubicBezTo>
                    <a:cubicBezTo>
                      <a:pt x="9" y="21"/>
                      <a:pt x="9" y="21"/>
                      <a:pt x="9" y="21"/>
                    </a:cubicBezTo>
                    <a:cubicBezTo>
                      <a:pt x="9" y="23"/>
                      <a:pt x="8" y="25"/>
                      <a:pt x="7" y="27"/>
                    </a:cubicBezTo>
                    <a:cubicBezTo>
                      <a:pt x="1" y="32"/>
                      <a:pt x="1" y="32"/>
                      <a:pt x="1" y="32"/>
                    </a:cubicBezTo>
                    <a:cubicBezTo>
                      <a:pt x="1" y="32"/>
                      <a:pt x="1" y="32"/>
                      <a:pt x="0" y="33"/>
                    </a:cubicBezTo>
                    <a:cubicBezTo>
                      <a:pt x="0" y="97"/>
                      <a:pt x="0" y="97"/>
                      <a:pt x="0" y="97"/>
                    </a:cubicBezTo>
                    <a:cubicBezTo>
                      <a:pt x="0" y="101"/>
                      <a:pt x="4" y="104"/>
                      <a:pt x="8" y="104"/>
                    </a:cubicBezTo>
                    <a:cubicBezTo>
                      <a:pt x="73" y="104"/>
                      <a:pt x="73" y="104"/>
                      <a:pt x="73" y="104"/>
                    </a:cubicBezTo>
                    <a:cubicBezTo>
                      <a:pt x="77" y="101"/>
                      <a:pt x="77" y="101"/>
                      <a:pt x="77" y="101"/>
                    </a:cubicBezTo>
                    <a:cubicBezTo>
                      <a:pt x="78" y="99"/>
                      <a:pt x="80" y="99"/>
                      <a:pt x="81" y="99"/>
                    </a:cubicBezTo>
                    <a:close/>
                    <a:moveTo>
                      <a:pt x="48" y="90"/>
                    </a:moveTo>
                    <a:cubicBezTo>
                      <a:pt x="45" y="91"/>
                      <a:pt x="42" y="91"/>
                      <a:pt x="39" y="91"/>
                    </a:cubicBezTo>
                    <a:cubicBezTo>
                      <a:pt x="29" y="91"/>
                      <a:pt x="19" y="85"/>
                      <a:pt x="16" y="75"/>
                    </a:cubicBezTo>
                    <a:cubicBezTo>
                      <a:pt x="11" y="62"/>
                      <a:pt x="17" y="48"/>
                      <a:pt x="30" y="43"/>
                    </a:cubicBezTo>
                    <a:cubicBezTo>
                      <a:pt x="33" y="42"/>
                      <a:pt x="36" y="41"/>
                      <a:pt x="39" y="41"/>
                    </a:cubicBezTo>
                    <a:cubicBezTo>
                      <a:pt x="49" y="41"/>
                      <a:pt x="59" y="48"/>
                      <a:pt x="62" y="57"/>
                    </a:cubicBezTo>
                    <a:cubicBezTo>
                      <a:pt x="67" y="70"/>
                      <a:pt x="61" y="85"/>
                      <a:pt x="48" y="90"/>
                    </a:cubicBez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8"/>
              <p:cNvSpPr>
                <a:spLocks/>
              </p:cNvSpPr>
              <p:nvPr/>
            </p:nvSpPr>
            <p:spPr bwMode="auto">
              <a:xfrm>
                <a:off x="4964112" y="1473564"/>
                <a:ext cx="1504950" cy="1703388"/>
              </a:xfrm>
              <a:custGeom>
                <a:avLst/>
                <a:gdLst>
                  <a:gd name="T0" fmla="*/ 194 w 210"/>
                  <a:gd name="T1" fmla="*/ 237 h 237"/>
                  <a:gd name="T2" fmla="*/ 200 w 210"/>
                  <a:gd name="T3" fmla="*/ 231 h 237"/>
                  <a:gd name="T4" fmla="*/ 200 w 210"/>
                  <a:gd name="T5" fmla="*/ 226 h 237"/>
                  <a:gd name="T6" fmla="*/ 194 w 210"/>
                  <a:gd name="T7" fmla="*/ 219 h 237"/>
                  <a:gd name="T8" fmla="*/ 26 w 210"/>
                  <a:gd name="T9" fmla="*/ 219 h 237"/>
                  <a:gd name="T10" fmla="*/ 17 w 210"/>
                  <a:gd name="T11" fmla="*/ 211 h 237"/>
                  <a:gd name="T12" fmla="*/ 17 w 210"/>
                  <a:gd name="T13" fmla="*/ 79 h 237"/>
                  <a:gd name="T14" fmla="*/ 143 w 210"/>
                  <a:gd name="T15" fmla="*/ 79 h 237"/>
                  <a:gd name="T16" fmla="*/ 149 w 210"/>
                  <a:gd name="T17" fmla="*/ 73 h 237"/>
                  <a:gd name="T18" fmla="*/ 149 w 210"/>
                  <a:gd name="T19" fmla="*/ 68 h 237"/>
                  <a:gd name="T20" fmla="*/ 143 w 210"/>
                  <a:gd name="T21" fmla="*/ 62 h 237"/>
                  <a:gd name="T22" fmla="*/ 143 w 210"/>
                  <a:gd name="T23" fmla="*/ 62 h 237"/>
                  <a:gd name="T24" fmla="*/ 143 w 210"/>
                  <a:gd name="T25" fmla="*/ 62 h 237"/>
                  <a:gd name="T26" fmla="*/ 17 w 210"/>
                  <a:gd name="T27" fmla="*/ 62 h 237"/>
                  <a:gd name="T28" fmla="*/ 17 w 210"/>
                  <a:gd name="T29" fmla="*/ 27 h 237"/>
                  <a:gd name="T30" fmla="*/ 26 w 210"/>
                  <a:gd name="T31" fmla="*/ 18 h 237"/>
                  <a:gd name="T32" fmla="*/ 204 w 210"/>
                  <a:gd name="T33" fmla="*/ 18 h 237"/>
                  <a:gd name="T34" fmla="*/ 210 w 210"/>
                  <a:gd name="T35" fmla="*/ 12 h 237"/>
                  <a:gd name="T36" fmla="*/ 210 w 210"/>
                  <a:gd name="T37" fmla="*/ 7 h 237"/>
                  <a:gd name="T38" fmla="*/ 204 w 210"/>
                  <a:gd name="T39" fmla="*/ 0 h 237"/>
                  <a:gd name="T40" fmla="*/ 26 w 210"/>
                  <a:gd name="T41" fmla="*/ 0 h 237"/>
                  <a:gd name="T42" fmla="*/ 0 w 210"/>
                  <a:gd name="T43" fmla="*/ 27 h 237"/>
                  <a:gd name="T44" fmla="*/ 0 w 210"/>
                  <a:gd name="T45" fmla="*/ 211 h 237"/>
                  <a:gd name="T46" fmla="*/ 26 w 210"/>
                  <a:gd name="T47" fmla="*/ 237 h 237"/>
                  <a:gd name="T48" fmla="*/ 194 w 210"/>
                  <a:gd name="T4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0" h="237">
                    <a:moveTo>
                      <a:pt x="194" y="237"/>
                    </a:moveTo>
                    <a:cubicBezTo>
                      <a:pt x="197" y="237"/>
                      <a:pt x="200" y="234"/>
                      <a:pt x="200" y="231"/>
                    </a:cubicBezTo>
                    <a:cubicBezTo>
                      <a:pt x="200" y="226"/>
                      <a:pt x="200" y="226"/>
                      <a:pt x="200" y="226"/>
                    </a:cubicBezTo>
                    <a:cubicBezTo>
                      <a:pt x="200" y="222"/>
                      <a:pt x="197" y="219"/>
                      <a:pt x="194" y="219"/>
                    </a:cubicBezTo>
                    <a:cubicBezTo>
                      <a:pt x="26" y="219"/>
                      <a:pt x="26" y="219"/>
                      <a:pt x="26" y="219"/>
                    </a:cubicBezTo>
                    <a:cubicBezTo>
                      <a:pt x="21" y="219"/>
                      <a:pt x="17" y="216"/>
                      <a:pt x="17" y="211"/>
                    </a:cubicBezTo>
                    <a:cubicBezTo>
                      <a:pt x="17" y="79"/>
                      <a:pt x="17" y="79"/>
                      <a:pt x="17" y="79"/>
                    </a:cubicBezTo>
                    <a:cubicBezTo>
                      <a:pt x="143" y="79"/>
                      <a:pt x="143" y="79"/>
                      <a:pt x="143" y="79"/>
                    </a:cubicBezTo>
                    <a:cubicBezTo>
                      <a:pt x="146" y="79"/>
                      <a:pt x="149" y="76"/>
                      <a:pt x="149" y="73"/>
                    </a:cubicBezTo>
                    <a:cubicBezTo>
                      <a:pt x="149" y="68"/>
                      <a:pt x="149" y="68"/>
                      <a:pt x="149" y="68"/>
                    </a:cubicBezTo>
                    <a:cubicBezTo>
                      <a:pt x="149" y="65"/>
                      <a:pt x="146" y="62"/>
                      <a:pt x="143" y="62"/>
                    </a:cubicBezTo>
                    <a:cubicBezTo>
                      <a:pt x="143" y="62"/>
                      <a:pt x="143" y="62"/>
                      <a:pt x="143" y="62"/>
                    </a:cubicBezTo>
                    <a:cubicBezTo>
                      <a:pt x="143" y="62"/>
                      <a:pt x="143" y="62"/>
                      <a:pt x="143" y="62"/>
                    </a:cubicBezTo>
                    <a:cubicBezTo>
                      <a:pt x="17" y="62"/>
                      <a:pt x="17" y="62"/>
                      <a:pt x="17" y="62"/>
                    </a:cubicBezTo>
                    <a:cubicBezTo>
                      <a:pt x="17" y="27"/>
                      <a:pt x="17" y="27"/>
                      <a:pt x="17" y="27"/>
                    </a:cubicBezTo>
                    <a:cubicBezTo>
                      <a:pt x="17" y="22"/>
                      <a:pt x="21" y="18"/>
                      <a:pt x="26" y="18"/>
                    </a:cubicBezTo>
                    <a:cubicBezTo>
                      <a:pt x="26" y="18"/>
                      <a:pt x="203" y="19"/>
                      <a:pt x="204" y="18"/>
                    </a:cubicBezTo>
                    <a:cubicBezTo>
                      <a:pt x="207" y="18"/>
                      <a:pt x="210" y="15"/>
                      <a:pt x="210" y="12"/>
                    </a:cubicBezTo>
                    <a:cubicBezTo>
                      <a:pt x="210" y="7"/>
                      <a:pt x="210" y="7"/>
                      <a:pt x="210" y="7"/>
                    </a:cubicBezTo>
                    <a:cubicBezTo>
                      <a:pt x="210" y="3"/>
                      <a:pt x="207" y="0"/>
                      <a:pt x="204" y="0"/>
                    </a:cubicBezTo>
                    <a:cubicBezTo>
                      <a:pt x="204" y="0"/>
                      <a:pt x="30" y="1"/>
                      <a:pt x="26" y="0"/>
                    </a:cubicBezTo>
                    <a:cubicBezTo>
                      <a:pt x="11" y="0"/>
                      <a:pt x="0" y="12"/>
                      <a:pt x="0" y="27"/>
                    </a:cubicBezTo>
                    <a:cubicBezTo>
                      <a:pt x="0" y="211"/>
                      <a:pt x="0" y="211"/>
                      <a:pt x="0" y="211"/>
                    </a:cubicBezTo>
                    <a:cubicBezTo>
                      <a:pt x="0" y="225"/>
                      <a:pt x="11" y="237"/>
                      <a:pt x="26" y="237"/>
                    </a:cubicBezTo>
                    <a:lnTo>
                      <a:pt x="194" y="237"/>
                    </a:lnTo>
                    <a:close/>
                  </a:path>
                </a:pathLst>
              </a:custGeom>
              <a:solidFill>
                <a:srgbClr val="35353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6" name="Rectangle 15"/>
            <p:cNvSpPr/>
            <p:nvPr/>
          </p:nvSpPr>
          <p:spPr>
            <a:xfrm>
              <a:off x="5858516" y="983519"/>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(2) Business Process</a:t>
              </a:r>
              <a:endParaRPr lang="en-US" sz="1600" dirty="0">
                <a:solidFill>
                  <a:srgbClr val="333333"/>
                </a:solidFill>
              </a:endParaRPr>
            </a:p>
          </p:txBody>
        </p:sp>
        <p:sp>
          <p:nvSpPr>
            <p:cNvPr id="19" name="Rectangle 18"/>
            <p:cNvSpPr/>
            <p:nvPr/>
          </p:nvSpPr>
          <p:spPr>
            <a:xfrm>
              <a:off x="5858516" y="2948819"/>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AWA</a:t>
              </a:r>
              <a:endParaRPr lang="en-US" sz="1600" dirty="0">
                <a:solidFill>
                  <a:srgbClr val="333333"/>
                </a:solidFill>
              </a:endParaRPr>
            </a:p>
          </p:txBody>
        </p:sp>
      </p:grpSp>
      <p:grpSp>
        <p:nvGrpSpPr>
          <p:cNvPr id="17" name="Group 16"/>
          <p:cNvGrpSpPr/>
          <p:nvPr/>
        </p:nvGrpSpPr>
        <p:grpSpPr>
          <a:xfrm>
            <a:off x="848532" y="979405"/>
            <a:ext cx="2183912" cy="2481332"/>
            <a:chOff x="848532" y="958810"/>
            <a:chExt cx="2183912" cy="2481332"/>
          </a:xfrm>
        </p:grpSpPr>
        <p:grpSp>
          <p:nvGrpSpPr>
            <p:cNvPr id="14" name="Group 13"/>
            <p:cNvGrpSpPr/>
            <p:nvPr/>
          </p:nvGrpSpPr>
          <p:grpSpPr>
            <a:xfrm>
              <a:off x="1667189" y="1753141"/>
              <a:ext cx="506523" cy="826171"/>
              <a:chOff x="1764660" y="1827843"/>
              <a:chExt cx="506523" cy="826171"/>
            </a:xfrm>
          </p:grpSpPr>
          <p:sp>
            <p:nvSpPr>
              <p:cNvPr id="24" name="Freeform 17"/>
              <p:cNvSpPr>
                <a:spLocks/>
              </p:cNvSpPr>
              <p:nvPr/>
            </p:nvSpPr>
            <p:spPr bwMode="auto">
              <a:xfrm>
                <a:off x="1764660" y="1827843"/>
                <a:ext cx="465339" cy="412874"/>
              </a:xfrm>
              <a:custGeom>
                <a:avLst/>
                <a:gdLst>
                  <a:gd name="T0" fmla="*/ 567 w 573"/>
                  <a:gd name="T1" fmla="*/ 325 h 423"/>
                  <a:gd name="T2" fmla="*/ 564 w 573"/>
                  <a:gd name="T3" fmla="*/ 322 h 423"/>
                  <a:gd name="T4" fmla="*/ 564 w 573"/>
                  <a:gd name="T5" fmla="*/ 322 h 423"/>
                  <a:gd name="T6" fmla="*/ 476 w 573"/>
                  <a:gd name="T7" fmla="*/ 252 h 423"/>
                  <a:gd name="T8" fmla="*/ 452 w 573"/>
                  <a:gd name="T9" fmla="*/ 255 h 423"/>
                  <a:gd name="T10" fmla="*/ 454 w 573"/>
                  <a:gd name="T11" fmla="*/ 279 h 423"/>
                  <a:gd name="T12" fmla="*/ 503 w 573"/>
                  <a:gd name="T13" fmla="*/ 318 h 423"/>
                  <a:gd name="T14" fmla="*/ 395 w 573"/>
                  <a:gd name="T15" fmla="*/ 318 h 423"/>
                  <a:gd name="T16" fmla="*/ 304 w 573"/>
                  <a:gd name="T17" fmla="*/ 209 h 423"/>
                  <a:gd name="T18" fmla="*/ 386 w 573"/>
                  <a:gd name="T19" fmla="*/ 108 h 423"/>
                  <a:gd name="T20" fmla="*/ 494 w 573"/>
                  <a:gd name="T21" fmla="*/ 108 h 423"/>
                  <a:gd name="T22" fmla="*/ 446 w 573"/>
                  <a:gd name="T23" fmla="*/ 147 h 423"/>
                  <a:gd name="T24" fmla="*/ 443 w 573"/>
                  <a:gd name="T25" fmla="*/ 171 h 423"/>
                  <a:gd name="T26" fmla="*/ 457 w 573"/>
                  <a:gd name="T27" fmla="*/ 178 h 423"/>
                  <a:gd name="T28" fmla="*/ 467 w 573"/>
                  <a:gd name="T29" fmla="*/ 174 h 423"/>
                  <a:gd name="T30" fmla="*/ 555 w 573"/>
                  <a:gd name="T31" fmla="*/ 104 h 423"/>
                  <a:gd name="T32" fmla="*/ 558 w 573"/>
                  <a:gd name="T33" fmla="*/ 79 h 423"/>
                  <a:gd name="T34" fmla="*/ 555 w 573"/>
                  <a:gd name="T35" fmla="*/ 76 h 423"/>
                  <a:gd name="T36" fmla="*/ 555 w 573"/>
                  <a:gd name="T37" fmla="*/ 76 h 423"/>
                  <a:gd name="T38" fmla="*/ 467 w 573"/>
                  <a:gd name="T39" fmla="*/ 6 h 423"/>
                  <a:gd name="T40" fmla="*/ 443 w 573"/>
                  <a:gd name="T41" fmla="*/ 9 h 423"/>
                  <a:gd name="T42" fmla="*/ 446 w 573"/>
                  <a:gd name="T43" fmla="*/ 34 h 423"/>
                  <a:gd name="T44" fmla="*/ 494 w 573"/>
                  <a:gd name="T45" fmla="*/ 73 h 423"/>
                  <a:gd name="T46" fmla="*/ 386 w 573"/>
                  <a:gd name="T47" fmla="*/ 73 h 423"/>
                  <a:gd name="T48" fmla="*/ 283 w 573"/>
                  <a:gd name="T49" fmla="*/ 176 h 423"/>
                  <a:gd name="T50" fmla="*/ 176 w 573"/>
                  <a:gd name="T51" fmla="*/ 73 h 423"/>
                  <a:gd name="T52" fmla="*/ 18 w 573"/>
                  <a:gd name="T53" fmla="*/ 73 h 423"/>
                  <a:gd name="T54" fmla="*/ 0 w 573"/>
                  <a:gd name="T55" fmla="*/ 90 h 423"/>
                  <a:gd name="T56" fmla="*/ 18 w 573"/>
                  <a:gd name="T57" fmla="*/ 108 h 423"/>
                  <a:gd name="T58" fmla="*/ 176 w 573"/>
                  <a:gd name="T59" fmla="*/ 108 h 423"/>
                  <a:gd name="T60" fmla="*/ 263 w 573"/>
                  <a:gd name="T61" fmla="*/ 210 h 423"/>
                  <a:gd name="T62" fmla="*/ 176 w 573"/>
                  <a:gd name="T63" fmla="*/ 318 h 423"/>
                  <a:gd name="T64" fmla="*/ 18 w 573"/>
                  <a:gd name="T65" fmla="*/ 318 h 423"/>
                  <a:gd name="T66" fmla="*/ 0 w 573"/>
                  <a:gd name="T67" fmla="*/ 336 h 423"/>
                  <a:gd name="T68" fmla="*/ 18 w 573"/>
                  <a:gd name="T69" fmla="*/ 353 h 423"/>
                  <a:gd name="T70" fmla="*/ 176 w 573"/>
                  <a:gd name="T71" fmla="*/ 353 h 423"/>
                  <a:gd name="T72" fmla="*/ 284 w 573"/>
                  <a:gd name="T73" fmla="*/ 242 h 423"/>
                  <a:gd name="T74" fmla="*/ 390 w 573"/>
                  <a:gd name="T75" fmla="*/ 353 h 423"/>
                  <a:gd name="T76" fmla="*/ 394 w 573"/>
                  <a:gd name="T77" fmla="*/ 353 h 423"/>
                  <a:gd name="T78" fmla="*/ 503 w 573"/>
                  <a:gd name="T79" fmla="*/ 353 h 423"/>
                  <a:gd name="T80" fmla="*/ 454 w 573"/>
                  <a:gd name="T81" fmla="*/ 392 h 423"/>
                  <a:gd name="T82" fmla="*/ 452 w 573"/>
                  <a:gd name="T83" fmla="*/ 417 h 423"/>
                  <a:gd name="T84" fmla="*/ 465 w 573"/>
                  <a:gd name="T85" fmla="*/ 423 h 423"/>
                  <a:gd name="T86" fmla="*/ 476 w 573"/>
                  <a:gd name="T87" fmla="*/ 420 h 423"/>
                  <a:gd name="T88" fmla="*/ 564 w 573"/>
                  <a:gd name="T89" fmla="*/ 349 h 423"/>
                  <a:gd name="T90" fmla="*/ 567 w 573"/>
                  <a:gd name="T91" fmla="*/ 325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3" h="423">
                    <a:moveTo>
                      <a:pt x="567" y="325"/>
                    </a:moveTo>
                    <a:cubicBezTo>
                      <a:pt x="566" y="324"/>
                      <a:pt x="565" y="323"/>
                      <a:pt x="564" y="322"/>
                    </a:cubicBezTo>
                    <a:cubicBezTo>
                      <a:pt x="564" y="322"/>
                      <a:pt x="564" y="322"/>
                      <a:pt x="564" y="322"/>
                    </a:cubicBezTo>
                    <a:cubicBezTo>
                      <a:pt x="476" y="252"/>
                      <a:pt x="476" y="252"/>
                      <a:pt x="476" y="252"/>
                    </a:cubicBezTo>
                    <a:cubicBezTo>
                      <a:pt x="469" y="246"/>
                      <a:pt x="458" y="247"/>
                      <a:pt x="452" y="255"/>
                    </a:cubicBezTo>
                    <a:cubicBezTo>
                      <a:pt x="446" y="262"/>
                      <a:pt x="447" y="273"/>
                      <a:pt x="454" y="279"/>
                    </a:cubicBezTo>
                    <a:cubicBezTo>
                      <a:pt x="503" y="318"/>
                      <a:pt x="503" y="318"/>
                      <a:pt x="503" y="318"/>
                    </a:cubicBezTo>
                    <a:cubicBezTo>
                      <a:pt x="395" y="318"/>
                      <a:pt x="395" y="318"/>
                      <a:pt x="395" y="318"/>
                    </a:cubicBezTo>
                    <a:cubicBezTo>
                      <a:pt x="375" y="318"/>
                      <a:pt x="333" y="255"/>
                      <a:pt x="304" y="209"/>
                    </a:cubicBezTo>
                    <a:cubicBezTo>
                      <a:pt x="331" y="165"/>
                      <a:pt x="367" y="108"/>
                      <a:pt x="386" y="108"/>
                    </a:cubicBezTo>
                    <a:cubicBezTo>
                      <a:pt x="494" y="108"/>
                      <a:pt x="494" y="108"/>
                      <a:pt x="494" y="108"/>
                    </a:cubicBezTo>
                    <a:cubicBezTo>
                      <a:pt x="446" y="147"/>
                      <a:pt x="446" y="147"/>
                      <a:pt x="446" y="147"/>
                    </a:cubicBezTo>
                    <a:cubicBezTo>
                      <a:pt x="438" y="153"/>
                      <a:pt x="437" y="164"/>
                      <a:pt x="443" y="171"/>
                    </a:cubicBezTo>
                    <a:cubicBezTo>
                      <a:pt x="446" y="176"/>
                      <a:pt x="451" y="178"/>
                      <a:pt x="457" y="178"/>
                    </a:cubicBezTo>
                    <a:cubicBezTo>
                      <a:pt x="460" y="178"/>
                      <a:pt x="464" y="177"/>
                      <a:pt x="467" y="174"/>
                    </a:cubicBezTo>
                    <a:cubicBezTo>
                      <a:pt x="555" y="104"/>
                      <a:pt x="555" y="104"/>
                      <a:pt x="555" y="104"/>
                    </a:cubicBezTo>
                    <a:cubicBezTo>
                      <a:pt x="563" y="98"/>
                      <a:pt x="564" y="87"/>
                      <a:pt x="558" y="79"/>
                    </a:cubicBezTo>
                    <a:cubicBezTo>
                      <a:pt x="557" y="78"/>
                      <a:pt x="556" y="77"/>
                      <a:pt x="555" y="76"/>
                    </a:cubicBezTo>
                    <a:cubicBezTo>
                      <a:pt x="555" y="76"/>
                      <a:pt x="555" y="76"/>
                      <a:pt x="555" y="76"/>
                    </a:cubicBezTo>
                    <a:cubicBezTo>
                      <a:pt x="467" y="6"/>
                      <a:pt x="467" y="6"/>
                      <a:pt x="467" y="6"/>
                    </a:cubicBezTo>
                    <a:cubicBezTo>
                      <a:pt x="460" y="0"/>
                      <a:pt x="449" y="1"/>
                      <a:pt x="443" y="9"/>
                    </a:cubicBezTo>
                    <a:cubicBezTo>
                      <a:pt x="437" y="17"/>
                      <a:pt x="438" y="28"/>
                      <a:pt x="446" y="34"/>
                    </a:cubicBezTo>
                    <a:cubicBezTo>
                      <a:pt x="494" y="73"/>
                      <a:pt x="494" y="73"/>
                      <a:pt x="494" y="73"/>
                    </a:cubicBezTo>
                    <a:cubicBezTo>
                      <a:pt x="386" y="73"/>
                      <a:pt x="386" y="73"/>
                      <a:pt x="386" y="73"/>
                    </a:cubicBezTo>
                    <a:cubicBezTo>
                      <a:pt x="351" y="73"/>
                      <a:pt x="319" y="118"/>
                      <a:pt x="283" y="176"/>
                    </a:cubicBezTo>
                    <a:cubicBezTo>
                      <a:pt x="245" y="118"/>
                      <a:pt x="211" y="73"/>
                      <a:pt x="176" y="73"/>
                    </a:cubicBezTo>
                    <a:cubicBezTo>
                      <a:pt x="18" y="73"/>
                      <a:pt x="18" y="73"/>
                      <a:pt x="18" y="73"/>
                    </a:cubicBezTo>
                    <a:cubicBezTo>
                      <a:pt x="8" y="73"/>
                      <a:pt x="0" y="80"/>
                      <a:pt x="0" y="90"/>
                    </a:cubicBezTo>
                    <a:cubicBezTo>
                      <a:pt x="0" y="100"/>
                      <a:pt x="8" y="108"/>
                      <a:pt x="18" y="108"/>
                    </a:cubicBezTo>
                    <a:cubicBezTo>
                      <a:pt x="176" y="108"/>
                      <a:pt x="176" y="108"/>
                      <a:pt x="176" y="108"/>
                    </a:cubicBezTo>
                    <a:cubicBezTo>
                      <a:pt x="195" y="108"/>
                      <a:pt x="234" y="165"/>
                      <a:pt x="263" y="210"/>
                    </a:cubicBezTo>
                    <a:cubicBezTo>
                      <a:pt x="235" y="255"/>
                      <a:pt x="196" y="318"/>
                      <a:pt x="176" y="318"/>
                    </a:cubicBezTo>
                    <a:cubicBezTo>
                      <a:pt x="18" y="318"/>
                      <a:pt x="18" y="318"/>
                      <a:pt x="18" y="318"/>
                    </a:cubicBezTo>
                    <a:cubicBezTo>
                      <a:pt x="8" y="318"/>
                      <a:pt x="0" y="326"/>
                      <a:pt x="0" y="336"/>
                    </a:cubicBezTo>
                    <a:cubicBezTo>
                      <a:pt x="0" y="345"/>
                      <a:pt x="8" y="353"/>
                      <a:pt x="18" y="353"/>
                    </a:cubicBezTo>
                    <a:cubicBezTo>
                      <a:pt x="176" y="353"/>
                      <a:pt x="176" y="353"/>
                      <a:pt x="176" y="353"/>
                    </a:cubicBezTo>
                    <a:cubicBezTo>
                      <a:pt x="212" y="353"/>
                      <a:pt x="246" y="304"/>
                      <a:pt x="284" y="242"/>
                    </a:cubicBezTo>
                    <a:cubicBezTo>
                      <a:pt x="322" y="301"/>
                      <a:pt x="356" y="349"/>
                      <a:pt x="390" y="353"/>
                    </a:cubicBezTo>
                    <a:cubicBezTo>
                      <a:pt x="392" y="353"/>
                      <a:pt x="393" y="353"/>
                      <a:pt x="394" y="353"/>
                    </a:cubicBezTo>
                    <a:cubicBezTo>
                      <a:pt x="503" y="353"/>
                      <a:pt x="503" y="353"/>
                      <a:pt x="503" y="353"/>
                    </a:cubicBezTo>
                    <a:cubicBezTo>
                      <a:pt x="454" y="392"/>
                      <a:pt x="454" y="392"/>
                      <a:pt x="454" y="392"/>
                    </a:cubicBezTo>
                    <a:cubicBezTo>
                      <a:pt x="447" y="398"/>
                      <a:pt x="446" y="409"/>
                      <a:pt x="452" y="417"/>
                    </a:cubicBezTo>
                    <a:cubicBezTo>
                      <a:pt x="455" y="421"/>
                      <a:pt x="460" y="423"/>
                      <a:pt x="465" y="423"/>
                    </a:cubicBezTo>
                    <a:cubicBezTo>
                      <a:pt x="469" y="423"/>
                      <a:pt x="473" y="422"/>
                      <a:pt x="476" y="420"/>
                    </a:cubicBezTo>
                    <a:cubicBezTo>
                      <a:pt x="564" y="349"/>
                      <a:pt x="564" y="349"/>
                      <a:pt x="564" y="349"/>
                    </a:cubicBezTo>
                    <a:cubicBezTo>
                      <a:pt x="571" y="343"/>
                      <a:pt x="573" y="332"/>
                      <a:pt x="567" y="325"/>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grpSp>
            <p:nvGrpSpPr>
              <p:cNvPr id="25" name="Group 24"/>
              <p:cNvGrpSpPr/>
              <p:nvPr/>
            </p:nvGrpSpPr>
            <p:grpSpPr>
              <a:xfrm>
                <a:off x="1805844" y="2217018"/>
                <a:ext cx="465339" cy="436996"/>
                <a:chOff x="5537568" y="1094099"/>
                <a:chExt cx="465339" cy="362862"/>
              </a:xfrm>
              <a:solidFill>
                <a:schemeClr val="accent1"/>
              </a:solidFill>
            </p:grpSpPr>
            <p:sp>
              <p:nvSpPr>
                <p:cNvPr id="26" name="Freeform 114"/>
                <p:cNvSpPr>
                  <a:spLocks noEditPoints="1"/>
                </p:cNvSpPr>
                <p:nvPr/>
              </p:nvSpPr>
              <p:spPr bwMode="auto">
                <a:xfrm>
                  <a:off x="5835895" y="1251831"/>
                  <a:ext cx="117973" cy="91687"/>
                </a:xfrm>
                <a:custGeom>
                  <a:avLst/>
                  <a:gdLst>
                    <a:gd name="T0" fmla="*/ 128 w 140"/>
                    <a:gd name="T1" fmla="*/ 58 h 141"/>
                    <a:gd name="T2" fmla="*/ 120 w 140"/>
                    <a:gd name="T3" fmla="*/ 58 h 141"/>
                    <a:gd name="T4" fmla="*/ 114 w 140"/>
                    <a:gd name="T5" fmla="*/ 45 h 141"/>
                    <a:gd name="T6" fmla="*/ 120 w 140"/>
                    <a:gd name="T7" fmla="*/ 39 h 141"/>
                    <a:gd name="T8" fmla="*/ 120 w 140"/>
                    <a:gd name="T9" fmla="*/ 21 h 141"/>
                    <a:gd name="T10" fmla="*/ 102 w 140"/>
                    <a:gd name="T11" fmla="*/ 21 h 141"/>
                    <a:gd name="T12" fmla="*/ 96 w 140"/>
                    <a:gd name="T13" fmla="*/ 27 h 141"/>
                    <a:gd name="T14" fmla="*/ 83 w 140"/>
                    <a:gd name="T15" fmla="*/ 21 h 141"/>
                    <a:gd name="T16" fmla="*/ 83 w 140"/>
                    <a:gd name="T17" fmla="*/ 13 h 141"/>
                    <a:gd name="T18" fmla="*/ 70 w 140"/>
                    <a:gd name="T19" fmla="*/ 0 h 141"/>
                    <a:gd name="T20" fmla="*/ 58 w 140"/>
                    <a:gd name="T21" fmla="*/ 13 h 141"/>
                    <a:gd name="T22" fmla="*/ 58 w 140"/>
                    <a:gd name="T23" fmla="*/ 21 h 141"/>
                    <a:gd name="T24" fmla="*/ 44 w 140"/>
                    <a:gd name="T25" fmla="*/ 27 h 141"/>
                    <a:gd name="T26" fmla="*/ 39 w 140"/>
                    <a:gd name="T27" fmla="*/ 21 h 141"/>
                    <a:gd name="T28" fmla="*/ 21 w 140"/>
                    <a:gd name="T29" fmla="*/ 21 h 141"/>
                    <a:gd name="T30" fmla="*/ 20 w 140"/>
                    <a:gd name="T31" fmla="*/ 39 h 141"/>
                    <a:gd name="T32" fmla="*/ 26 w 140"/>
                    <a:gd name="T33" fmla="*/ 45 h 141"/>
                    <a:gd name="T34" fmla="*/ 21 w 140"/>
                    <a:gd name="T35" fmla="*/ 58 h 141"/>
                    <a:gd name="T36" fmla="*/ 13 w 140"/>
                    <a:gd name="T37" fmla="*/ 58 h 141"/>
                    <a:gd name="T38" fmla="*/ 0 w 140"/>
                    <a:gd name="T39" fmla="*/ 71 h 141"/>
                    <a:gd name="T40" fmla="*/ 13 w 140"/>
                    <a:gd name="T41" fmla="*/ 83 h 141"/>
                    <a:gd name="T42" fmla="*/ 21 w 140"/>
                    <a:gd name="T43" fmla="*/ 83 h 141"/>
                    <a:gd name="T44" fmla="*/ 26 w 140"/>
                    <a:gd name="T45" fmla="*/ 96 h 141"/>
                    <a:gd name="T46" fmla="*/ 20 w 140"/>
                    <a:gd name="T47" fmla="*/ 102 h 141"/>
                    <a:gd name="T48" fmla="*/ 21 w 140"/>
                    <a:gd name="T49" fmla="*/ 120 h 141"/>
                    <a:gd name="T50" fmla="*/ 38 w 140"/>
                    <a:gd name="T51" fmla="*/ 120 h 141"/>
                    <a:gd name="T52" fmla="*/ 44 w 140"/>
                    <a:gd name="T53" fmla="*/ 114 h 141"/>
                    <a:gd name="T54" fmla="*/ 58 w 140"/>
                    <a:gd name="T55" fmla="*/ 120 h 141"/>
                    <a:gd name="T56" fmla="*/ 58 w 140"/>
                    <a:gd name="T57" fmla="*/ 128 h 141"/>
                    <a:gd name="T58" fmla="*/ 70 w 140"/>
                    <a:gd name="T59" fmla="*/ 141 h 141"/>
                    <a:gd name="T60" fmla="*/ 83 w 140"/>
                    <a:gd name="T61" fmla="*/ 128 h 141"/>
                    <a:gd name="T62" fmla="*/ 83 w 140"/>
                    <a:gd name="T63" fmla="*/ 120 h 141"/>
                    <a:gd name="T64" fmla="*/ 96 w 140"/>
                    <a:gd name="T65" fmla="*/ 114 h 141"/>
                    <a:gd name="T66" fmla="*/ 102 w 140"/>
                    <a:gd name="T67" fmla="*/ 120 h 141"/>
                    <a:gd name="T68" fmla="*/ 120 w 140"/>
                    <a:gd name="T69" fmla="*/ 120 h 141"/>
                    <a:gd name="T70" fmla="*/ 120 w 140"/>
                    <a:gd name="T71" fmla="*/ 102 h 141"/>
                    <a:gd name="T72" fmla="*/ 114 w 140"/>
                    <a:gd name="T73" fmla="*/ 96 h 141"/>
                    <a:gd name="T74" fmla="*/ 120 w 140"/>
                    <a:gd name="T75" fmla="*/ 83 h 141"/>
                    <a:gd name="T76" fmla="*/ 128 w 140"/>
                    <a:gd name="T77" fmla="*/ 83 h 141"/>
                    <a:gd name="T78" fmla="*/ 140 w 140"/>
                    <a:gd name="T79" fmla="*/ 71 h 141"/>
                    <a:gd name="T80" fmla="*/ 128 w 140"/>
                    <a:gd name="T81" fmla="*/ 58 h 141"/>
                    <a:gd name="T82" fmla="*/ 70 w 140"/>
                    <a:gd name="T83" fmla="*/ 96 h 141"/>
                    <a:gd name="T84" fmla="*/ 45 w 140"/>
                    <a:gd name="T85" fmla="*/ 71 h 141"/>
                    <a:gd name="T86" fmla="*/ 70 w 140"/>
                    <a:gd name="T87" fmla="*/ 45 h 141"/>
                    <a:gd name="T88" fmla="*/ 96 w 140"/>
                    <a:gd name="T89" fmla="*/ 71 h 141"/>
                    <a:gd name="T90" fmla="*/ 70 w 140"/>
                    <a:gd name="T91" fmla="*/ 9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 h="141">
                      <a:moveTo>
                        <a:pt x="128" y="58"/>
                      </a:moveTo>
                      <a:cubicBezTo>
                        <a:pt x="120" y="58"/>
                        <a:pt x="120" y="58"/>
                        <a:pt x="120" y="58"/>
                      </a:cubicBezTo>
                      <a:cubicBezTo>
                        <a:pt x="118" y="53"/>
                        <a:pt x="117" y="49"/>
                        <a:pt x="114" y="45"/>
                      </a:cubicBezTo>
                      <a:cubicBezTo>
                        <a:pt x="120" y="39"/>
                        <a:pt x="120" y="39"/>
                        <a:pt x="120" y="39"/>
                      </a:cubicBezTo>
                      <a:cubicBezTo>
                        <a:pt x="125" y="34"/>
                        <a:pt x="125" y="26"/>
                        <a:pt x="120" y="21"/>
                      </a:cubicBezTo>
                      <a:cubicBezTo>
                        <a:pt x="115" y="16"/>
                        <a:pt x="107" y="16"/>
                        <a:pt x="102" y="21"/>
                      </a:cubicBezTo>
                      <a:cubicBezTo>
                        <a:pt x="96" y="27"/>
                        <a:pt x="96" y="27"/>
                        <a:pt x="96" y="27"/>
                      </a:cubicBezTo>
                      <a:cubicBezTo>
                        <a:pt x="92" y="24"/>
                        <a:pt x="88" y="22"/>
                        <a:pt x="83" y="21"/>
                      </a:cubicBezTo>
                      <a:cubicBezTo>
                        <a:pt x="83" y="13"/>
                        <a:pt x="83" y="13"/>
                        <a:pt x="83" y="13"/>
                      </a:cubicBezTo>
                      <a:cubicBezTo>
                        <a:pt x="83" y="6"/>
                        <a:pt x="77" y="0"/>
                        <a:pt x="70" y="0"/>
                      </a:cubicBezTo>
                      <a:cubicBezTo>
                        <a:pt x="63" y="0"/>
                        <a:pt x="58" y="6"/>
                        <a:pt x="58" y="13"/>
                      </a:cubicBezTo>
                      <a:cubicBezTo>
                        <a:pt x="58" y="21"/>
                        <a:pt x="58" y="21"/>
                        <a:pt x="58" y="21"/>
                      </a:cubicBezTo>
                      <a:cubicBezTo>
                        <a:pt x="53" y="22"/>
                        <a:pt x="48" y="24"/>
                        <a:pt x="44" y="27"/>
                      </a:cubicBezTo>
                      <a:cubicBezTo>
                        <a:pt x="39" y="21"/>
                        <a:pt x="39" y="21"/>
                        <a:pt x="39" y="21"/>
                      </a:cubicBezTo>
                      <a:cubicBezTo>
                        <a:pt x="34" y="16"/>
                        <a:pt x="26" y="16"/>
                        <a:pt x="21" y="21"/>
                      </a:cubicBezTo>
                      <a:cubicBezTo>
                        <a:pt x="16" y="26"/>
                        <a:pt x="16" y="34"/>
                        <a:pt x="20" y="39"/>
                      </a:cubicBezTo>
                      <a:cubicBezTo>
                        <a:pt x="26" y="45"/>
                        <a:pt x="26" y="45"/>
                        <a:pt x="26" y="45"/>
                      </a:cubicBezTo>
                      <a:cubicBezTo>
                        <a:pt x="24" y="49"/>
                        <a:pt x="22" y="53"/>
                        <a:pt x="21" y="58"/>
                      </a:cubicBezTo>
                      <a:cubicBezTo>
                        <a:pt x="13" y="58"/>
                        <a:pt x="13" y="58"/>
                        <a:pt x="13" y="58"/>
                      </a:cubicBezTo>
                      <a:cubicBezTo>
                        <a:pt x="6" y="58"/>
                        <a:pt x="0" y="64"/>
                        <a:pt x="0" y="71"/>
                      </a:cubicBezTo>
                      <a:cubicBezTo>
                        <a:pt x="0" y="78"/>
                        <a:pt x="6" y="83"/>
                        <a:pt x="13" y="83"/>
                      </a:cubicBezTo>
                      <a:cubicBezTo>
                        <a:pt x="21" y="83"/>
                        <a:pt x="21" y="83"/>
                        <a:pt x="21" y="83"/>
                      </a:cubicBezTo>
                      <a:cubicBezTo>
                        <a:pt x="22" y="88"/>
                        <a:pt x="24" y="92"/>
                        <a:pt x="26" y="96"/>
                      </a:cubicBezTo>
                      <a:cubicBezTo>
                        <a:pt x="20" y="102"/>
                        <a:pt x="20" y="102"/>
                        <a:pt x="20" y="102"/>
                      </a:cubicBezTo>
                      <a:cubicBezTo>
                        <a:pt x="16" y="107"/>
                        <a:pt x="16" y="115"/>
                        <a:pt x="21" y="120"/>
                      </a:cubicBezTo>
                      <a:cubicBezTo>
                        <a:pt x="26" y="125"/>
                        <a:pt x="34" y="125"/>
                        <a:pt x="38" y="120"/>
                      </a:cubicBezTo>
                      <a:cubicBezTo>
                        <a:pt x="44" y="114"/>
                        <a:pt x="44" y="114"/>
                        <a:pt x="44" y="114"/>
                      </a:cubicBezTo>
                      <a:cubicBezTo>
                        <a:pt x="48" y="117"/>
                        <a:pt x="53" y="119"/>
                        <a:pt x="58" y="120"/>
                      </a:cubicBezTo>
                      <a:cubicBezTo>
                        <a:pt x="58" y="128"/>
                        <a:pt x="58" y="128"/>
                        <a:pt x="58" y="128"/>
                      </a:cubicBezTo>
                      <a:cubicBezTo>
                        <a:pt x="58" y="135"/>
                        <a:pt x="63" y="141"/>
                        <a:pt x="70" y="141"/>
                      </a:cubicBezTo>
                      <a:cubicBezTo>
                        <a:pt x="77" y="141"/>
                        <a:pt x="83" y="135"/>
                        <a:pt x="83" y="128"/>
                      </a:cubicBezTo>
                      <a:cubicBezTo>
                        <a:pt x="83" y="120"/>
                        <a:pt x="83" y="120"/>
                        <a:pt x="83" y="120"/>
                      </a:cubicBezTo>
                      <a:cubicBezTo>
                        <a:pt x="88" y="119"/>
                        <a:pt x="92" y="117"/>
                        <a:pt x="96" y="114"/>
                      </a:cubicBezTo>
                      <a:cubicBezTo>
                        <a:pt x="102" y="120"/>
                        <a:pt x="102" y="120"/>
                        <a:pt x="102" y="120"/>
                      </a:cubicBezTo>
                      <a:cubicBezTo>
                        <a:pt x="107" y="125"/>
                        <a:pt x="115" y="125"/>
                        <a:pt x="120" y="120"/>
                      </a:cubicBezTo>
                      <a:cubicBezTo>
                        <a:pt x="125" y="115"/>
                        <a:pt x="125" y="107"/>
                        <a:pt x="120" y="102"/>
                      </a:cubicBezTo>
                      <a:cubicBezTo>
                        <a:pt x="114" y="96"/>
                        <a:pt x="114" y="96"/>
                        <a:pt x="114" y="96"/>
                      </a:cubicBezTo>
                      <a:cubicBezTo>
                        <a:pt x="117" y="92"/>
                        <a:pt x="118" y="88"/>
                        <a:pt x="120" y="83"/>
                      </a:cubicBezTo>
                      <a:cubicBezTo>
                        <a:pt x="128" y="83"/>
                        <a:pt x="128" y="83"/>
                        <a:pt x="128" y="83"/>
                      </a:cubicBezTo>
                      <a:cubicBezTo>
                        <a:pt x="135" y="83"/>
                        <a:pt x="140" y="78"/>
                        <a:pt x="140" y="71"/>
                      </a:cubicBezTo>
                      <a:cubicBezTo>
                        <a:pt x="140" y="64"/>
                        <a:pt x="135" y="58"/>
                        <a:pt x="128" y="58"/>
                      </a:cubicBezTo>
                      <a:close/>
                      <a:moveTo>
                        <a:pt x="70" y="96"/>
                      </a:moveTo>
                      <a:cubicBezTo>
                        <a:pt x="56" y="96"/>
                        <a:pt x="45" y="85"/>
                        <a:pt x="45" y="71"/>
                      </a:cubicBezTo>
                      <a:cubicBezTo>
                        <a:pt x="45" y="56"/>
                        <a:pt x="56" y="45"/>
                        <a:pt x="70" y="45"/>
                      </a:cubicBezTo>
                      <a:cubicBezTo>
                        <a:pt x="84" y="45"/>
                        <a:pt x="96" y="56"/>
                        <a:pt x="96" y="71"/>
                      </a:cubicBezTo>
                      <a:cubicBezTo>
                        <a:pt x="96" y="85"/>
                        <a:pt x="84" y="96"/>
                        <a:pt x="70"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 name="Freeform 115"/>
                <p:cNvSpPr>
                  <a:spLocks noEditPoints="1"/>
                </p:cNvSpPr>
                <p:nvPr/>
              </p:nvSpPr>
              <p:spPr bwMode="auto">
                <a:xfrm>
                  <a:off x="5537568" y="1094099"/>
                  <a:ext cx="465339" cy="362862"/>
                </a:xfrm>
                <a:custGeom>
                  <a:avLst/>
                  <a:gdLst>
                    <a:gd name="T0" fmla="*/ 439 w 562"/>
                    <a:gd name="T1" fmla="*/ 176 h 561"/>
                    <a:gd name="T2" fmla="*/ 439 w 562"/>
                    <a:gd name="T3" fmla="*/ 96 h 561"/>
                    <a:gd name="T4" fmla="*/ 220 w 562"/>
                    <a:gd name="T5" fmla="*/ 0 h 561"/>
                    <a:gd name="T6" fmla="*/ 0 w 562"/>
                    <a:gd name="T7" fmla="*/ 96 h 561"/>
                    <a:gd name="T8" fmla="*/ 0 w 562"/>
                    <a:gd name="T9" fmla="*/ 464 h 561"/>
                    <a:gd name="T10" fmla="*/ 220 w 562"/>
                    <a:gd name="T11" fmla="*/ 561 h 561"/>
                    <a:gd name="T12" fmla="*/ 439 w 562"/>
                    <a:gd name="T13" fmla="*/ 464 h 561"/>
                    <a:gd name="T14" fmla="*/ 439 w 562"/>
                    <a:gd name="T15" fmla="*/ 454 h 561"/>
                    <a:gd name="T16" fmla="*/ 562 w 562"/>
                    <a:gd name="T17" fmla="*/ 315 h 561"/>
                    <a:gd name="T18" fmla="*/ 439 w 562"/>
                    <a:gd name="T19" fmla="*/ 176 h 561"/>
                    <a:gd name="T20" fmla="*/ 220 w 562"/>
                    <a:gd name="T21" fmla="*/ 35 h 561"/>
                    <a:gd name="T22" fmla="*/ 404 w 562"/>
                    <a:gd name="T23" fmla="*/ 96 h 561"/>
                    <a:gd name="T24" fmla="*/ 220 w 562"/>
                    <a:gd name="T25" fmla="*/ 158 h 561"/>
                    <a:gd name="T26" fmla="*/ 35 w 562"/>
                    <a:gd name="T27" fmla="*/ 96 h 561"/>
                    <a:gd name="T28" fmla="*/ 220 w 562"/>
                    <a:gd name="T29" fmla="*/ 35 h 561"/>
                    <a:gd name="T30" fmla="*/ 35 w 562"/>
                    <a:gd name="T31" fmla="*/ 150 h 561"/>
                    <a:gd name="T32" fmla="*/ 220 w 562"/>
                    <a:gd name="T33" fmla="*/ 193 h 561"/>
                    <a:gd name="T34" fmla="*/ 404 w 562"/>
                    <a:gd name="T35" fmla="*/ 150 h 561"/>
                    <a:gd name="T36" fmla="*/ 404 w 562"/>
                    <a:gd name="T37" fmla="*/ 176 h 561"/>
                    <a:gd name="T38" fmla="*/ 287 w 562"/>
                    <a:gd name="T39" fmla="*/ 276 h 561"/>
                    <a:gd name="T40" fmla="*/ 220 w 562"/>
                    <a:gd name="T41" fmla="*/ 280 h 561"/>
                    <a:gd name="T42" fmla="*/ 35 w 562"/>
                    <a:gd name="T43" fmla="*/ 219 h 561"/>
                    <a:gd name="T44" fmla="*/ 35 w 562"/>
                    <a:gd name="T45" fmla="*/ 150 h 561"/>
                    <a:gd name="T46" fmla="*/ 35 w 562"/>
                    <a:gd name="T47" fmla="*/ 273 h 561"/>
                    <a:gd name="T48" fmla="*/ 220 w 562"/>
                    <a:gd name="T49" fmla="*/ 315 h 561"/>
                    <a:gd name="T50" fmla="*/ 281 w 562"/>
                    <a:gd name="T51" fmla="*/ 312 h 561"/>
                    <a:gd name="T52" fmla="*/ 281 w 562"/>
                    <a:gd name="T53" fmla="*/ 315 h 561"/>
                    <a:gd name="T54" fmla="*/ 306 w 562"/>
                    <a:gd name="T55" fmla="*/ 395 h 561"/>
                    <a:gd name="T56" fmla="*/ 220 w 562"/>
                    <a:gd name="T57" fmla="*/ 403 h 561"/>
                    <a:gd name="T58" fmla="*/ 35 w 562"/>
                    <a:gd name="T59" fmla="*/ 342 h 561"/>
                    <a:gd name="T60" fmla="*/ 35 w 562"/>
                    <a:gd name="T61" fmla="*/ 273 h 561"/>
                    <a:gd name="T62" fmla="*/ 404 w 562"/>
                    <a:gd name="T63" fmla="*/ 464 h 561"/>
                    <a:gd name="T64" fmla="*/ 220 w 562"/>
                    <a:gd name="T65" fmla="*/ 526 h 561"/>
                    <a:gd name="T66" fmla="*/ 35 w 562"/>
                    <a:gd name="T67" fmla="*/ 464 h 561"/>
                    <a:gd name="T68" fmla="*/ 35 w 562"/>
                    <a:gd name="T69" fmla="*/ 396 h 561"/>
                    <a:gd name="T70" fmla="*/ 220 w 562"/>
                    <a:gd name="T71" fmla="*/ 438 h 561"/>
                    <a:gd name="T72" fmla="*/ 333 w 562"/>
                    <a:gd name="T73" fmla="*/ 425 h 561"/>
                    <a:gd name="T74" fmla="*/ 404 w 562"/>
                    <a:gd name="T75" fmla="*/ 454 h 561"/>
                    <a:gd name="T76" fmla="*/ 404 w 562"/>
                    <a:gd name="T77" fmla="*/ 464 h 561"/>
                    <a:gd name="T78" fmla="*/ 421 w 562"/>
                    <a:gd name="T79" fmla="*/ 421 h 561"/>
                    <a:gd name="T80" fmla="*/ 316 w 562"/>
                    <a:gd name="T81" fmla="*/ 315 h 561"/>
                    <a:gd name="T82" fmla="*/ 421 w 562"/>
                    <a:gd name="T83" fmla="*/ 210 h 561"/>
                    <a:gd name="T84" fmla="*/ 527 w 562"/>
                    <a:gd name="T85" fmla="*/ 315 h 561"/>
                    <a:gd name="T86" fmla="*/ 421 w 562"/>
                    <a:gd name="T87" fmla="*/ 42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2" h="561">
                      <a:moveTo>
                        <a:pt x="439" y="176"/>
                      </a:moveTo>
                      <a:cubicBezTo>
                        <a:pt x="439" y="96"/>
                        <a:pt x="439" y="96"/>
                        <a:pt x="439" y="96"/>
                      </a:cubicBezTo>
                      <a:cubicBezTo>
                        <a:pt x="439" y="33"/>
                        <a:pt x="326" y="0"/>
                        <a:pt x="220" y="0"/>
                      </a:cubicBezTo>
                      <a:cubicBezTo>
                        <a:pt x="113" y="0"/>
                        <a:pt x="0" y="33"/>
                        <a:pt x="0" y="96"/>
                      </a:cubicBezTo>
                      <a:cubicBezTo>
                        <a:pt x="0" y="464"/>
                        <a:pt x="0" y="464"/>
                        <a:pt x="0" y="464"/>
                      </a:cubicBezTo>
                      <a:cubicBezTo>
                        <a:pt x="0" y="527"/>
                        <a:pt x="113" y="561"/>
                        <a:pt x="220" y="561"/>
                      </a:cubicBezTo>
                      <a:cubicBezTo>
                        <a:pt x="326" y="561"/>
                        <a:pt x="439" y="527"/>
                        <a:pt x="439" y="464"/>
                      </a:cubicBezTo>
                      <a:cubicBezTo>
                        <a:pt x="439" y="454"/>
                        <a:pt x="439" y="454"/>
                        <a:pt x="439" y="454"/>
                      </a:cubicBezTo>
                      <a:cubicBezTo>
                        <a:pt x="508" y="446"/>
                        <a:pt x="562" y="387"/>
                        <a:pt x="562" y="315"/>
                      </a:cubicBezTo>
                      <a:cubicBezTo>
                        <a:pt x="562" y="244"/>
                        <a:pt x="508" y="185"/>
                        <a:pt x="439" y="176"/>
                      </a:cubicBezTo>
                      <a:close/>
                      <a:moveTo>
                        <a:pt x="220" y="35"/>
                      </a:moveTo>
                      <a:cubicBezTo>
                        <a:pt x="332" y="35"/>
                        <a:pt x="404" y="71"/>
                        <a:pt x="404" y="96"/>
                      </a:cubicBezTo>
                      <a:cubicBezTo>
                        <a:pt x="404" y="121"/>
                        <a:pt x="332" y="158"/>
                        <a:pt x="220" y="158"/>
                      </a:cubicBezTo>
                      <a:cubicBezTo>
                        <a:pt x="107" y="158"/>
                        <a:pt x="35" y="121"/>
                        <a:pt x="35" y="96"/>
                      </a:cubicBezTo>
                      <a:cubicBezTo>
                        <a:pt x="35" y="71"/>
                        <a:pt x="107" y="35"/>
                        <a:pt x="220" y="35"/>
                      </a:cubicBezTo>
                      <a:close/>
                      <a:moveTo>
                        <a:pt x="35" y="150"/>
                      </a:moveTo>
                      <a:cubicBezTo>
                        <a:pt x="77" y="178"/>
                        <a:pt x="150" y="193"/>
                        <a:pt x="220" y="193"/>
                      </a:cubicBezTo>
                      <a:cubicBezTo>
                        <a:pt x="289" y="193"/>
                        <a:pt x="362" y="178"/>
                        <a:pt x="404" y="150"/>
                      </a:cubicBezTo>
                      <a:cubicBezTo>
                        <a:pt x="404" y="176"/>
                        <a:pt x="404" y="176"/>
                        <a:pt x="404" y="176"/>
                      </a:cubicBezTo>
                      <a:cubicBezTo>
                        <a:pt x="348" y="183"/>
                        <a:pt x="302" y="223"/>
                        <a:pt x="287" y="276"/>
                      </a:cubicBezTo>
                      <a:cubicBezTo>
                        <a:pt x="267" y="279"/>
                        <a:pt x="244" y="280"/>
                        <a:pt x="220" y="280"/>
                      </a:cubicBezTo>
                      <a:cubicBezTo>
                        <a:pt x="107" y="280"/>
                        <a:pt x="35" y="244"/>
                        <a:pt x="35" y="219"/>
                      </a:cubicBezTo>
                      <a:lnTo>
                        <a:pt x="35" y="150"/>
                      </a:lnTo>
                      <a:close/>
                      <a:moveTo>
                        <a:pt x="35" y="273"/>
                      </a:moveTo>
                      <a:cubicBezTo>
                        <a:pt x="77" y="301"/>
                        <a:pt x="150" y="315"/>
                        <a:pt x="220" y="315"/>
                      </a:cubicBezTo>
                      <a:cubicBezTo>
                        <a:pt x="240" y="315"/>
                        <a:pt x="261" y="314"/>
                        <a:pt x="281" y="312"/>
                      </a:cubicBezTo>
                      <a:cubicBezTo>
                        <a:pt x="281" y="313"/>
                        <a:pt x="281" y="314"/>
                        <a:pt x="281" y="315"/>
                      </a:cubicBezTo>
                      <a:cubicBezTo>
                        <a:pt x="281" y="345"/>
                        <a:pt x="290" y="372"/>
                        <a:pt x="306" y="395"/>
                      </a:cubicBezTo>
                      <a:cubicBezTo>
                        <a:pt x="281" y="400"/>
                        <a:pt x="252" y="403"/>
                        <a:pt x="220" y="403"/>
                      </a:cubicBezTo>
                      <a:cubicBezTo>
                        <a:pt x="107" y="403"/>
                        <a:pt x="35" y="367"/>
                        <a:pt x="35" y="342"/>
                      </a:cubicBezTo>
                      <a:lnTo>
                        <a:pt x="35" y="273"/>
                      </a:lnTo>
                      <a:close/>
                      <a:moveTo>
                        <a:pt x="404" y="464"/>
                      </a:moveTo>
                      <a:cubicBezTo>
                        <a:pt x="404" y="489"/>
                        <a:pt x="332" y="526"/>
                        <a:pt x="220" y="526"/>
                      </a:cubicBezTo>
                      <a:cubicBezTo>
                        <a:pt x="107" y="526"/>
                        <a:pt x="35" y="489"/>
                        <a:pt x="35" y="464"/>
                      </a:cubicBezTo>
                      <a:cubicBezTo>
                        <a:pt x="35" y="396"/>
                        <a:pt x="35" y="396"/>
                        <a:pt x="35" y="396"/>
                      </a:cubicBezTo>
                      <a:cubicBezTo>
                        <a:pt x="77" y="424"/>
                        <a:pt x="150" y="438"/>
                        <a:pt x="220" y="438"/>
                      </a:cubicBezTo>
                      <a:cubicBezTo>
                        <a:pt x="259" y="438"/>
                        <a:pt x="299" y="433"/>
                        <a:pt x="333" y="425"/>
                      </a:cubicBezTo>
                      <a:cubicBezTo>
                        <a:pt x="353" y="440"/>
                        <a:pt x="377" y="451"/>
                        <a:pt x="404" y="454"/>
                      </a:cubicBezTo>
                      <a:lnTo>
                        <a:pt x="404" y="464"/>
                      </a:lnTo>
                      <a:close/>
                      <a:moveTo>
                        <a:pt x="421" y="421"/>
                      </a:moveTo>
                      <a:cubicBezTo>
                        <a:pt x="363" y="421"/>
                        <a:pt x="316" y="373"/>
                        <a:pt x="316" y="315"/>
                      </a:cubicBezTo>
                      <a:cubicBezTo>
                        <a:pt x="316" y="257"/>
                        <a:pt x="363" y="210"/>
                        <a:pt x="421" y="210"/>
                      </a:cubicBezTo>
                      <a:cubicBezTo>
                        <a:pt x="479" y="210"/>
                        <a:pt x="527" y="257"/>
                        <a:pt x="527" y="315"/>
                      </a:cubicBezTo>
                      <a:cubicBezTo>
                        <a:pt x="527" y="373"/>
                        <a:pt x="479" y="421"/>
                        <a:pt x="421" y="4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grpSp>
        <p:sp>
          <p:nvSpPr>
            <p:cNvPr id="28" name="Rectangle 27"/>
            <p:cNvSpPr/>
            <p:nvPr/>
          </p:nvSpPr>
          <p:spPr>
            <a:xfrm>
              <a:off x="848532" y="958810"/>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(1) Decision </a:t>
              </a:r>
              <a:endParaRPr lang="en-US" sz="1600" dirty="0">
                <a:solidFill>
                  <a:srgbClr val="333333"/>
                </a:solidFill>
              </a:endParaRPr>
            </a:p>
          </p:txBody>
        </p:sp>
        <p:sp>
          <p:nvSpPr>
            <p:cNvPr id="29" name="Rectangle 28"/>
            <p:cNvSpPr/>
            <p:nvPr/>
          </p:nvSpPr>
          <p:spPr>
            <a:xfrm>
              <a:off x="848532" y="2927303"/>
              <a:ext cx="2183912" cy="512839"/>
            </a:xfrm>
            <a:prstGeom prst="rect">
              <a:avLst/>
            </a:prstGeom>
            <a:solidFill>
              <a:srgbClr val="F2F2F2"/>
            </a:solidFill>
            <a:ln>
              <a:solidFill>
                <a:srgbClr val="ED801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rgbClr val="333333"/>
                  </a:solidFill>
                </a:rPr>
                <a:t>Decision Engine</a:t>
              </a:r>
              <a:endParaRPr lang="en-US" sz="1600" dirty="0">
                <a:solidFill>
                  <a:srgbClr val="333333"/>
                </a:solidFill>
              </a:endParaRPr>
            </a:p>
          </p:txBody>
        </p:sp>
      </p:grpSp>
      <p:sp>
        <p:nvSpPr>
          <p:cNvPr id="31" name="Title 7"/>
          <p:cNvSpPr txBox="1">
            <a:spLocks/>
          </p:cNvSpPr>
          <p:nvPr/>
        </p:nvSpPr>
        <p:spPr>
          <a:xfrm>
            <a:off x="348032" y="340718"/>
            <a:ext cx="8280000" cy="290849"/>
          </a:xfrm>
          <a:prstGeom prst="rect">
            <a:avLst/>
          </a:prstGeom>
        </p:spPr>
        <p:txBody>
          <a:bodyPr/>
          <a:lstStyle>
            <a:lvl1pPr algn="l" defTabSz="457200" rtl="0" eaLnBrk="1" latinLnBrk="0" hangingPunct="1">
              <a:lnSpc>
                <a:spcPct val="90000"/>
              </a:lnSpc>
              <a:spcBef>
                <a:spcPts val="0"/>
              </a:spcBef>
              <a:buNone/>
              <a:defRPr sz="2100" b="1" i="0" kern="1200" spc="-20" baseline="0">
                <a:solidFill>
                  <a:srgbClr val="333333"/>
                </a:solidFill>
                <a:latin typeface="Arial"/>
                <a:ea typeface="+mj-ea"/>
                <a:cs typeface="Arial"/>
              </a:defRPr>
            </a:lvl1pPr>
          </a:lstStyle>
          <a:p>
            <a:r>
              <a:rPr lang="en-GB" dirty="0" smtClean="0"/>
              <a:t>Automation: </a:t>
            </a:r>
            <a:r>
              <a:rPr lang="en-GB" b="0" dirty="0" smtClean="0"/>
              <a:t>Tomorrow</a:t>
            </a:r>
            <a:endParaRPr lang="en-GB" sz="1600" b="0" dirty="0"/>
          </a:p>
        </p:txBody>
      </p:sp>
      <p:grpSp>
        <p:nvGrpSpPr>
          <p:cNvPr id="32" name="Group 31"/>
          <p:cNvGrpSpPr/>
          <p:nvPr/>
        </p:nvGrpSpPr>
        <p:grpSpPr>
          <a:xfrm>
            <a:off x="690138" y="3606725"/>
            <a:ext cx="7510608" cy="498905"/>
            <a:chOff x="690138" y="3606725"/>
            <a:chExt cx="7510608" cy="498905"/>
          </a:xfrm>
        </p:grpSpPr>
        <p:sp>
          <p:nvSpPr>
            <p:cNvPr id="33" name="Rectangle 32"/>
            <p:cNvSpPr/>
            <p:nvPr/>
          </p:nvSpPr>
          <p:spPr>
            <a:xfrm>
              <a:off x="690138" y="3606725"/>
              <a:ext cx="7510608" cy="498905"/>
            </a:xfrm>
            <a:prstGeom prst="rect">
              <a:avLst/>
            </a:prstGeom>
            <a:solidFill>
              <a:srgbClr val="BFBFBF"/>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endParaRPr lang="en-US" sz="1600" dirty="0">
                <a:solidFill>
                  <a:srgbClr val="333333"/>
                </a:solidFill>
              </a:endParaRPr>
            </a:p>
          </p:txBody>
        </p:sp>
        <p:sp>
          <p:nvSpPr>
            <p:cNvPr id="34" name="Rectangle 33"/>
            <p:cNvSpPr/>
            <p:nvPr/>
          </p:nvSpPr>
          <p:spPr>
            <a:xfrm>
              <a:off x="3143407" y="3669402"/>
              <a:ext cx="2763610" cy="369332"/>
            </a:xfrm>
            <a:prstGeom prst="rect">
              <a:avLst/>
            </a:prstGeom>
          </p:spPr>
          <p:txBody>
            <a:bodyPr wrap="none">
              <a:spAutoFit/>
            </a:bodyPr>
            <a:lstStyle/>
            <a:p>
              <a:pPr algn="ctr"/>
              <a:r>
                <a:rPr lang="en-US" dirty="0">
                  <a:solidFill>
                    <a:srgbClr val="333333"/>
                  </a:solidFill>
                </a:rPr>
                <a:t>One Automation Platform</a:t>
              </a:r>
            </a:p>
          </p:txBody>
        </p:sp>
      </p:grpSp>
    </p:spTree>
    <p:extLst>
      <p:ext uri="{BB962C8B-B14F-4D97-AF65-F5344CB8AC3E}">
        <p14:creationId xmlns:p14="http://schemas.microsoft.com/office/powerpoint/2010/main" val="9546105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5.55556E-7 -2.34568E-6 L -0.08108 0.1179 " pathEditMode="relative" rAng="0" ptsTypes="AA">
                                      <p:cBhvr>
                                        <p:cTn id="6" dur="2000" fill="hold"/>
                                        <p:tgtEl>
                                          <p:spTgt spid="22"/>
                                        </p:tgtEl>
                                        <p:attrNameLst>
                                          <p:attrName>ppt_x</p:attrName>
                                          <p:attrName>ppt_y</p:attrName>
                                        </p:attrNameLst>
                                      </p:cBhvr>
                                      <p:rCtr x="-4062" y="5895"/>
                                    </p:animMotion>
                                  </p:childTnLst>
                                </p:cTn>
                              </p:par>
                              <p:par>
                                <p:cTn id="7" presetID="6" presetClass="emph" presetSubtype="0" fill="hold" nodeType="withEffect">
                                  <p:stCondLst>
                                    <p:cond delay="0"/>
                                  </p:stCondLst>
                                  <p:childTnLst>
                                    <p:animScale>
                                      <p:cBhvr>
                                        <p:cTn id="8" dur="2000" fill="hold"/>
                                        <p:tgtEl>
                                          <p:spTgt spid="22"/>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Complexity Behind the Screen</a:t>
            </a:r>
            <a:endParaRPr lang="en-US" dirty="0"/>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29" r="919"/>
          <a:stretch/>
        </p:blipFill>
        <p:spPr bwMode="auto">
          <a:xfrm>
            <a:off x="450850" y="838899"/>
            <a:ext cx="7636137" cy="3876536"/>
          </a:xfrm>
          <a:prstGeom prst="rect">
            <a:avLst/>
          </a:prstGeom>
          <a:noFill/>
          <a:ln w="9525">
            <a:solidFill>
              <a:schemeClr val="accent3"/>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29781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19" descr="loading_circle_2-05.png"/>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1130020" y="-165944"/>
            <a:ext cx="6978935" cy="5542587"/>
          </a:xfrm>
          <a:prstGeom prst="rect">
            <a:avLst/>
          </a:prstGeom>
        </p:spPr>
      </p:pic>
      <p:pic>
        <p:nvPicPr>
          <p:cNvPr id="123" name="Picture 122"/>
          <p:cNvPicPr>
            <a:picLocks noChangeAspect="1"/>
          </p:cNvPicPr>
          <p:nvPr/>
        </p:nvPicPr>
        <p:blipFill rotWithShape="1">
          <a:blip r:embed="rId4">
            <a:extLst>
              <a:ext uri="{28A0092B-C50C-407E-A947-70E740481C1C}">
                <a14:useLocalDpi xmlns:a14="http://schemas.microsoft.com/office/drawing/2010/main" val="0"/>
              </a:ext>
            </a:extLst>
          </a:blip>
          <a:srcRect t="9521" r="14313"/>
          <a:stretch/>
        </p:blipFill>
        <p:spPr>
          <a:xfrm>
            <a:off x="0" y="0"/>
            <a:ext cx="9144000" cy="4827739"/>
          </a:xfrm>
          <a:prstGeom prst="rect">
            <a:avLst/>
          </a:prstGeom>
        </p:spPr>
      </p:pic>
      <p:sp>
        <p:nvSpPr>
          <p:cNvPr id="2" name="TextBox 1"/>
          <p:cNvSpPr txBox="1"/>
          <p:nvPr/>
        </p:nvSpPr>
        <p:spPr>
          <a:xfrm>
            <a:off x="4641266" y="1831960"/>
            <a:ext cx="3833091" cy="1231106"/>
          </a:xfrm>
          <a:prstGeom prst="rect">
            <a:avLst/>
          </a:prstGeom>
          <a:noFill/>
        </p:spPr>
        <p:txBody>
          <a:bodyPr wrap="square" lIns="0" tIns="0" rIns="0" bIns="0" rtlCol="0">
            <a:spAutoFit/>
          </a:bodyPr>
          <a:lstStyle/>
          <a:p>
            <a:pPr algn="ctr"/>
            <a:r>
              <a:rPr lang="en-US" sz="2000" dirty="0" smtClean="0">
                <a:solidFill>
                  <a:schemeClr val="bg2"/>
                </a:solidFill>
                <a:cs typeface="Helvetica Light"/>
              </a:rPr>
              <a:t>The True sign of intelligence is not knowledge but imagination</a:t>
            </a:r>
          </a:p>
          <a:p>
            <a:pPr algn="ctr"/>
            <a:endParaRPr lang="en-US" sz="2000" dirty="0">
              <a:solidFill>
                <a:schemeClr val="bg2"/>
              </a:solidFill>
              <a:cs typeface="Helvetica Light"/>
            </a:endParaRPr>
          </a:p>
          <a:p>
            <a:pPr algn="ctr"/>
            <a:r>
              <a:rPr lang="en-US" sz="2000" dirty="0" smtClean="0">
                <a:solidFill>
                  <a:schemeClr val="bg2"/>
                </a:solidFill>
                <a:cs typeface="Helvetica Light"/>
              </a:rPr>
              <a:t>Albert </a:t>
            </a:r>
            <a:r>
              <a:rPr lang="en-US" sz="2000" dirty="0" err="1" smtClean="0">
                <a:solidFill>
                  <a:schemeClr val="bg2"/>
                </a:solidFill>
                <a:cs typeface="Helvetica Light"/>
              </a:rPr>
              <a:t>Einsten</a:t>
            </a:r>
            <a:endParaRPr lang="en-US" sz="2000" dirty="0" smtClean="0">
              <a:solidFill>
                <a:schemeClr val="bg2"/>
              </a:solidFill>
              <a:cs typeface="Helvetica Light"/>
            </a:endParaRPr>
          </a:p>
        </p:txBody>
      </p:sp>
      <p:sp>
        <p:nvSpPr>
          <p:cNvPr id="3" name="TextBox 2"/>
          <p:cNvSpPr txBox="1"/>
          <p:nvPr/>
        </p:nvSpPr>
        <p:spPr>
          <a:xfrm>
            <a:off x="4271826" y="1339517"/>
            <a:ext cx="669636" cy="1477328"/>
          </a:xfrm>
          <a:prstGeom prst="rect">
            <a:avLst/>
          </a:prstGeom>
          <a:noFill/>
        </p:spPr>
        <p:txBody>
          <a:bodyPr wrap="square" lIns="0" tIns="0" rIns="0" bIns="0" rtlCol="0">
            <a:spAutoFit/>
          </a:bodyPr>
          <a:lstStyle/>
          <a:p>
            <a:pPr algn="ctr"/>
            <a:r>
              <a:rPr lang="en-US" sz="9600" dirty="0" smtClean="0">
                <a:solidFill>
                  <a:srgbClr val="FFFFFF"/>
                </a:solidFill>
                <a:cs typeface="Helvetica Light"/>
              </a:rPr>
              <a:t>“</a:t>
            </a:r>
          </a:p>
        </p:txBody>
      </p:sp>
      <p:sp>
        <p:nvSpPr>
          <p:cNvPr id="6" name="TextBox 5"/>
          <p:cNvSpPr txBox="1"/>
          <p:nvPr/>
        </p:nvSpPr>
        <p:spPr>
          <a:xfrm rot="10800000">
            <a:off x="8193082" y="810737"/>
            <a:ext cx="669636" cy="1477328"/>
          </a:xfrm>
          <a:prstGeom prst="rect">
            <a:avLst/>
          </a:prstGeom>
          <a:noFill/>
        </p:spPr>
        <p:txBody>
          <a:bodyPr wrap="square" lIns="0" tIns="0" rIns="0" bIns="0" rtlCol="0">
            <a:spAutoFit/>
          </a:bodyPr>
          <a:lstStyle/>
          <a:p>
            <a:pPr algn="ctr"/>
            <a:r>
              <a:rPr lang="en-US" sz="9600" dirty="0" smtClean="0">
                <a:solidFill>
                  <a:srgbClr val="FFFFFF"/>
                </a:solidFill>
                <a:cs typeface="Helvetica Light"/>
              </a:rPr>
              <a:t>“</a:t>
            </a:r>
          </a:p>
        </p:txBody>
      </p:sp>
    </p:spTree>
    <p:extLst>
      <p:ext uri="{BB962C8B-B14F-4D97-AF65-F5344CB8AC3E}">
        <p14:creationId xmlns:p14="http://schemas.microsoft.com/office/powerpoint/2010/main" val="19767294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4000" fill="hold"/>
                                        <p:tgtEl>
                                          <p:spTgt spid="120"/>
                                        </p:tgtEl>
                                        <p:attrNameLst>
                                          <p:attrName>r</p:attrName>
                                        </p:attrNameLst>
                                      </p:cBhvr>
                                    </p:animRot>
                                  </p:childTnLst>
                                </p:cTn>
                              </p:par>
                            </p:childTnLst>
                          </p:cTn>
                        </p:par>
                        <p:par>
                          <p:cTn id="9" fill="hold">
                            <p:stCondLst>
                              <p:cond delay="4000"/>
                            </p:stCondLst>
                            <p:childTnLst>
                              <p:par>
                                <p:cTn id="10" presetID="10" presetClass="exit" presetSubtype="0" fill="hold" nodeType="afterEffect">
                                  <p:stCondLst>
                                    <p:cond delay="0"/>
                                  </p:stCondLst>
                                  <p:childTnLst>
                                    <p:animEffect transition="out" filter="fade">
                                      <p:cBhvr>
                                        <p:cTn id="11" dur="500"/>
                                        <p:tgtEl>
                                          <p:spTgt spid="120"/>
                                        </p:tgtEl>
                                      </p:cBhvr>
                                    </p:animEffect>
                                    <p:set>
                                      <p:cBhvr>
                                        <p:cTn id="12"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1188720" y="1017003"/>
            <a:ext cx="607333" cy="460373"/>
          </a:xfrm>
          <a:prstGeom prst="rightArrow">
            <a:avLst/>
          </a:prstGeom>
          <a:solidFill>
            <a:schemeClr val="tx1">
              <a:lumMod val="10000"/>
              <a:lumOff val="9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ight Arrow 39"/>
          <p:cNvSpPr/>
          <p:nvPr/>
        </p:nvSpPr>
        <p:spPr>
          <a:xfrm>
            <a:off x="1200132" y="1604362"/>
            <a:ext cx="607333" cy="460373"/>
          </a:xfrm>
          <a:prstGeom prst="rightArrow">
            <a:avLst/>
          </a:prstGeom>
          <a:solidFill>
            <a:schemeClr val="tx1">
              <a:lumMod val="10000"/>
              <a:lumOff val="9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ight Arrow 40"/>
          <p:cNvSpPr/>
          <p:nvPr/>
        </p:nvSpPr>
        <p:spPr>
          <a:xfrm>
            <a:off x="1208221" y="2186989"/>
            <a:ext cx="607333" cy="460373"/>
          </a:xfrm>
          <a:prstGeom prst="rightArrow">
            <a:avLst/>
          </a:prstGeom>
          <a:solidFill>
            <a:schemeClr val="tx1">
              <a:lumMod val="10000"/>
              <a:lumOff val="9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ight Arrow 41"/>
          <p:cNvSpPr/>
          <p:nvPr/>
        </p:nvSpPr>
        <p:spPr>
          <a:xfrm>
            <a:off x="1218588" y="2795681"/>
            <a:ext cx="607333" cy="460373"/>
          </a:xfrm>
          <a:prstGeom prst="rightArrow">
            <a:avLst/>
          </a:prstGeom>
          <a:solidFill>
            <a:schemeClr val="tx1">
              <a:lumMod val="10000"/>
              <a:lumOff val="9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Content Placeholder 6"/>
          <p:cNvSpPr>
            <a:spLocks noGrp="1"/>
          </p:cNvSpPr>
          <p:nvPr>
            <p:ph idx="1"/>
          </p:nvPr>
        </p:nvSpPr>
        <p:spPr>
          <a:xfrm>
            <a:off x="7400925" y="1176928"/>
            <a:ext cx="1487488" cy="685800"/>
          </a:xfrm>
          <a:solidFill>
            <a:schemeClr val="bg1">
              <a:lumMod val="95000"/>
            </a:schemeClr>
          </a:solidFill>
          <a:ln>
            <a:solidFill>
              <a:srgbClr val="FFCC00"/>
            </a:solidFill>
          </a:ln>
        </p:spPr>
        <p:txBody>
          <a:bodyPr lIns="19150" tIns="0" rtlCol="0" anchor="ctr">
            <a:noAutofit/>
          </a:bodyPr>
          <a:lstStyle/>
          <a:p>
            <a:pPr marL="172579" lvl="1" indent="-126640" defTabSz="815684">
              <a:buSzPct val="100000"/>
              <a:buFont typeface="Arial" panose="020B0604020202020204" pitchFamily="34" charset="0"/>
              <a:buChar char="●"/>
              <a:defRPr/>
            </a:pPr>
            <a:r>
              <a:rPr lang="en-GB" dirty="0">
                <a:cs typeface="Arial" panose="020B0604020202020204" pitchFamily="34" charset="0"/>
              </a:rPr>
              <a:t>Business policies drive processes, not infrastructure</a:t>
            </a:r>
          </a:p>
          <a:p>
            <a:pPr marL="172579" lvl="1" indent="-126640" defTabSz="815684">
              <a:buSzPct val="100000"/>
              <a:buFont typeface="Arial" panose="020B0604020202020204" pitchFamily="34" charset="0"/>
              <a:buChar char="●"/>
              <a:defRPr/>
            </a:pPr>
            <a:r>
              <a:rPr lang="en-GB" dirty="0">
                <a:cs typeface="Arial" panose="020B0604020202020204" pitchFamily="34" charset="0"/>
              </a:rPr>
              <a:t>Orchestrates on-</a:t>
            </a:r>
            <a:r>
              <a:rPr lang="en-GB" dirty="0" smtClean="0">
                <a:cs typeface="Arial" panose="020B0604020202020204" pitchFamily="34" charset="0"/>
              </a:rPr>
              <a:t>premises </a:t>
            </a:r>
            <a:r>
              <a:rPr lang="en-GB" dirty="0">
                <a:cs typeface="Arial" panose="020B0604020202020204" pitchFamily="34" charset="0"/>
              </a:rPr>
              <a:t>and cloud applications</a:t>
            </a:r>
          </a:p>
        </p:txBody>
      </p:sp>
      <p:sp>
        <p:nvSpPr>
          <p:cNvPr id="55" name="Text Placeholder 4"/>
          <p:cNvSpPr txBox="1">
            <a:spLocks/>
          </p:cNvSpPr>
          <p:nvPr/>
        </p:nvSpPr>
        <p:spPr>
          <a:xfrm>
            <a:off x="6592889" y="1176928"/>
            <a:ext cx="725487" cy="685800"/>
          </a:xfrm>
          <a:prstGeom prst="rect">
            <a:avLst/>
          </a:prstGeom>
          <a:noFill/>
          <a:ln w="6350" cap="flat" cmpd="sng" algn="ctr">
            <a:solidFill>
              <a:srgbClr val="FFCC00"/>
            </a:solidFill>
            <a:prstDash val="solid"/>
          </a:ln>
          <a:effectLst/>
        </p:spPr>
        <p:txBody>
          <a:bodyPr lIns="19150" tIns="35755" rIns="19150" bIns="35755"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defRPr/>
            </a:pPr>
            <a:r>
              <a:rPr lang="en-GB" b="1" kern="0" dirty="0">
                <a:solidFill>
                  <a:srgbClr val="191919"/>
                </a:solidFill>
                <a:latin typeface="Arial"/>
              </a:rPr>
              <a:t>Application awareness</a:t>
            </a:r>
            <a:endParaRPr lang="en-GB" kern="0" dirty="0">
              <a:solidFill>
                <a:srgbClr val="191919"/>
              </a:solidFill>
              <a:latin typeface="Arial"/>
            </a:endParaRPr>
          </a:p>
        </p:txBody>
      </p:sp>
      <p:sp>
        <p:nvSpPr>
          <p:cNvPr id="57" name="Text Placeholder 4"/>
          <p:cNvSpPr txBox="1">
            <a:spLocks/>
          </p:cNvSpPr>
          <p:nvPr/>
        </p:nvSpPr>
        <p:spPr>
          <a:xfrm>
            <a:off x="6592889" y="2016716"/>
            <a:ext cx="725487" cy="685800"/>
          </a:xfrm>
          <a:prstGeom prst="rect">
            <a:avLst/>
          </a:prstGeom>
          <a:noFill/>
          <a:ln w="6350" cap="flat" cmpd="sng" algn="ctr">
            <a:solidFill>
              <a:srgbClr val="FFCC00"/>
            </a:solidFill>
            <a:prstDash val="solid"/>
          </a:ln>
          <a:effectLst/>
        </p:spPr>
        <p:txBody>
          <a:bodyPr lIns="19150" tIns="35755" rIns="19150" bIns="35755"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defRPr/>
            </a:pPr>
            <a:r>
              <a:rPr lang="en-GB" b="1" kern="0" dirty="0">
                <a:solidFill>
                  <a:srgbClr val="191919"/>
                </a:solidFill>
                <a:latin typeface="Arial"/>
              </a:rPr>
              <a:t>Intelligence</a:t>
            </a:r>
            <a:endParaRPr lang="en-GB" kern="0" dirty="0">
              <a:solidFill>
                <a:srgbClr val="191919"/>
              </a:solidFill>
              <a:latin typeface="Arial"/>
            </a:endParaRPr>
          </a:p>
        </p:txBody>
      </p:sp>
      <p:sp>
        <p:nvSpPr>
          <p:cNvPr id="58" name="Content Placeholder 6"/>
          <p:cNvSpPr txBox="1">
            <a:spLocks/>
          </p:cNvSpPr>
          <p:nvPr/>
        </p:nvSpPr>
        <p:spPr>
          <a:xfrm>
            <a:off x="7400925" y="2016716"/>
            <a:ext cx="1487488" cy="685800"/>
          </a:xfrm>
          <a:prstGeom prst="rect">
            <a:avLst/>
          </a:prstGeom>
          <a:solidFill>
            <a:schemeClr val="bg1">
              <a:lumMod val="95000"/>
            </a:schemeClr>
          </a:solidFill>
          <a:ln>
            <a:solidFill>
              <a:srgbClr val="FFCC00"/>
            </a:solidFill>
          </a:ln>
        </p:spPr>
        <p:txBody>
          <a:bodyPr lIns="19150" tIns="27743" rIns="55466" bIns="27743" anchor="ctr"/>
          <a:lstStyle>
            <a:lvl1pPr marL="225425" indent="-225425" algn="l" rtl="0" eaLnBrk="0" fontAlgn="base" hangingPunct="0">
              <a:spcBef>
                <a:spcPct val="40000"/>
              </a:spcBef>
              <a:spcAft>
                <a:spcPct val="0"/>
              </a:spcAft>
              <a:buClr>
                <a:srgbClr val="ECAC00"/>
              </a:buClr>
              <a:buFont typeface="Arial" charset="0"/>
              <a:buChar char="+"/>
              <a:defRPr b="1">
                <a:solidFill>
                  <a:schemeClr val="tx2"/>
                </a:solidFill>
                <a:latin typeface="+mn-lt"/>
                <a:ea typeface="+mn-ea"/>
                <a:cs typeface="+mn-cs"/>
              </a:defRPr>
            </a:lvl1pPr>
            <a:lvl2pPr marL="519113" indent="-179388" algn="l" rtl="0" eaLnBrk="0" fontAlgn="base" hangingPunct="0">
              <a:spcBef>
                <a:spcPct val="20000"/>
              </a:spcBef>
              <a:spcAft>
                <a:spcPct val="0"/>
              </a:spcAft>
              <a:buClr>
                <a:srgbClr val="ECAC00"/>
              </a:buClr>
              <a:buFont typeface="Arial" charset="0"/>
              <a:buChar char="–"/>
              <a:defRPr>
                <a:solidFill>
                  <a:schemeClr val="tx1"/>
                </a:solidFill>
                <a:latin typeface="+mn-lt"/>
              </a:defRPr>
            </a:lvl2pPr>
            <a:lvl3pPr marL="801688" indent="-168275" algn="l" rtl="0" eaLnBrk="0" fontAlgn="base" hangingPunct="0">
              <a:spcBef>
                <a:spcPct val="20000"/>
              </a:spcBef>
              <a:spcAft>
                <a:spcPct val="0"/>
              </a:spcAft>
              <a:buClr>
                <a:srgbClr val="ECAC00"/>
              </a:buClr>
              <a:buFont typeface="Arial" charset="0"/>
              <a:buChar char="-"/>
              <a:defRPr>
                <a:solidFill>
                  <a:schemeClr val="tx1"/>
                </a:solidFill>
                <a:latin typeface="+mn-lt"/>
              </a:defRPr>
            </a:lvl3pPr>
            <a:lvl4pPr marL="1139825" indent="-168275" algn="l" rtl="0" eaLnBrk="0" fontAlgn="base" hangingPunct="0">
              <a:spcBef>
                <a:spcPct val="20000"/>
              </a:spcBef>
              <a:spcAft>
                <a:spcPct val="0"/>
              </a:spcAft>
              <a:buClr>
                <a:srgbClr val="ECAC00"/>
              </a:buClr>
              <a:buFont typeface="Arial" charset="0"/>
              <a:buChar char="-"/>
              <a:defRPr>
                <a:solidFill>
                  <a:schemeClr val="tx1"/>
                </a:solidFill>
                <a:latin typeface="+mn-lt"/>
              </a:defRPr>
            </a:lvl4pPr>
            <a:lvl5pPr marL="2057400" indent="-228600" algn="l" rtl="0" eaLnBrk="0" fontAlgn="base" hangingPunct="0">
              <a:spcBef>
                <a:spcPct val="20000"/>
              </a:spcBef>
              <a:spcAft>
                <a:spcPct val="0"/>
              </a:spcAft>
              <a:buClr>
                <a:srgbClr val="ECAC00"/>
              </a:buClr>
              <a:buFont typeface="Arial" charset="0"/>
              <a:buChar char="-"/>
              <a:defRPr sz="1000">
                <a:solidFill>
                  <a:schemeClr val="tx1"/>
                </a:solidFill>
                <a:latin typeface="+mn-lt"/>
              </a:defRPr>
            </a:lvl5pPr>
            <a:lvl6pPr marL="2514600" indent="-228600" algn="l" rtl="0" fontAlgn="base">
              <a:spcBef>
                <a:spcPct val="20000"/>
              </a:spcBef>
              <a:spcAft>
                <a:spcPct val="0"/>
              </a:spcAft>
              <a:buClr>
                <a:srgbClr val="ECAC00"/>
              </a:buClr>
              <a:buFont typeface="Arial" charset="0"/>
              <a:buChar char="-"/>
              <a:defRPr sz="1000">
                <a:solidFill>
                  <a:schemeClr val="tx1"/>
                </a:solidFill>
                <a:latin typeface="+mn-lt"/>
              </a:defRPr>
            </a:lvl6pPr>
            <a:lvl7pPr marL="2971800" indent="-228600" algn="l" rtl="0" fontAlgn="base">
              <a:spcBef>
                <a:spcPct val="20000"/>
              </a:spcBef>
              <a:spcAft>
                <a:spcPct val="0"/>
              </a:spcAft>
              <a:buClr>
                <a:srgbClr val="ECAC00"/>
              </a:buClr>
              <a:buFont typeface="Arial" charset="0"/>
              <a:buChar char="-"/>
              <a:defRPr sz="1000">
                <a:solidFill>
                  <a:schemeClr val="tx1"/>
                </a:solidFill>
                <a:latin typeface="+mn-lt"/>
              </a:defRPr>
            </a:lvl7pPr>
            <a:lvl8pPr marL="3429000" indent="-228600" algn="l" rtl="0" fontAlgn="base">
              <a:spcBef>
                <a:spcPct val="20000"/>
              </a:spcBef>
              <a:spcAft>
                <a:spcPct val="0"/>
              </a:spcAft>
              <a:buClr>
                <a:srgbClr val="ECAC00"/>
              </a:buClr>
              <a:buFont typeface="Arial" charset="0"/>
              <a:buChar char="-"/>
              <a:defRPr sz="1000">
                <a:solidFill>
                  <a:schemeClr val="tx1"/>
                </a:solidFill>
                <a:latin typeface="+mn-lt"/>
              </a:defRPr>
            </a:lvl8pPr>
            <a:lvl9pPr marL="3886200" indent="-228600" algn="l" rtl="0" fontAlgn="base">
              <a:spcBef>
                <a:spcPct val="20000"/>
              </a:spcBef>
              <a:spcAft>
                <a:spcPct val="0"/>
              </a:spcAft>
              <a:buClr>
                <a:srgbClr val="ECAC00"/>
              </a:buClr>
              <a:buFont typeface="Arial" charset="0"/>
              <a:buChar char="-"/>
              <a:defRPr sz="1000">
                <a:solidFill>
                  <a:schemeClr val="tx1"/>
                </a:solidFill>
                <a:latin typeface="+mn-lt"/>
              </a:defRPr>
            </a:lvl9pPr>
          </a:lstStyle>
          <a:p>
            <a:pPr marL="184991" lvl="1" indent="-139058" defTabSz="815684" eaLnBrk="1" hangingPunct="1">
              <a:buClr>
                <a:srgbClr val="ED801E"/>
              </a:buClr>
              <a:buSzPct val="100000"/>
              <a:buFont typeface="Arial" panose="020B0604020202020204" pitchFamily="34" charset="0"/>
              <a:buChar char="●"/>
              <a:defRPr/>
            </a:pPr>
            <a:r>
              <a:rPr lang="en-GB" sz="800" dirty="0">
                <a:solidFill>
                  <a:prstClr val="black"/>
                </a:solidFill>
                <a:latin typeface="Arial"/>
                <a:cs typeface="Arial" panose="020B0604020202020204" pitchFamily="34" charset="0"/>
              </a:rPr>
              <a:t>Cost and resource-aware routing of processes</a:t>
            </a:r>
          </a:p>
          <a:p>
            <a:pPr marL="184991" lvl="1" indent="-139058" defTabSz="815684" eaLnBrk="1" hangingPunct="1">
              <a:buClr>
                <a:srgbClr val="ED801E"/>
              </a:buClr>
              <a:buSzPct val="100000"/>
              <a:buFont typeface="Arial" panose="020B0604020202020204" pitchFamily="34" charset="0"/>
              <a:buChar char="●"/>
              <a:defRPr/>
            </a:pPr>
            <a:r>
              <a:rPr lang="en-GB" sz="800" dirty="0">
                <a:solidFill>
                  <a:prstClr val="black"/>
                </a:solidFill>
                <a:latin typeface="Arial"/>
                <a:cs typeface="Arial" panose="020B0604020202020204" pitchFamily="34" charset="0"/>
              </a:rPr>
              <a:t>Proactive process control and optimisation</a:t>
            </a:r>
          </a:p>
        </p:txBody>
      </p:sp>
      <p:sp>
        <p:nvSpPr>
          <p:cNvPr id="59" name="Text Placeholder 4"/>
          <p:cNvSpPr txBox="1">
            <a:spLocks/>
          </p:cNvSpPr>
          <p:nvPr/>
        </p:nvSpPr>
        <p:spPr>
          <a:xfrm>
            <a:off x="6592889" y="2856503"/>
            <a:ext cx="725487" cy="685800"/>
          </a:xfrm>
          <a:prstGeom prst="rect">
            <a:avLst/>
          </a:prstGeom>
          <a:noFill/>
          <a:ln w="6350" cap="flat" cmpd="sng" algn="ctr">
            <a:solidFill>
              <a:srgbClr val="FFCC00"/>
            </a:solidFill>
            <a:prstDash val="solid"/>
          </a:ln>
          <a:effectLst/>
        </p:spPr>
        <p:txBody>
          <a:bodyPr lIns="19150" tIns="35755" rIns="19150" bIns="35755"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defRPr/>
            </a:pPr>
            <a:r>
              <a:rPr lang="en-GB" b="1" kern="0" dirty="0">
                <a:solidFill>
                  <a:srgbClr val="191919"/>
                </a:solidFill>
                <a:latin typeface="Arial"/>
              </a:rPr>
              <a:t>Scalability</a:t>
            </a:r>
            <a:endParaRPr lang="en-GB" kern="0" dirty="0">
              <a:solidFill>
                <a:srgbClr val="191919"/>
              </a:solidFill>
              <a:latin typeface="Arial"/>
            </a:endParaRPr>
          </a:p>
        </p:txBody>
      </p:sp>
      <p:sp>
        <p:nvSpPr>
          <p:cNvPr id="60" name="Content Placeholder 6"/>
          <p:cNvSpPr txBox="1">
            <a:spLocks/>
          </p:cNvSpPr>
          <p:nvPr/>
        </p:nvSpPr>
        <p:spPr>
          <a:xfrm>
            <a:off x="7400925" y="2856503"/>
            <a:ext cx="1487488" cy="685800"/>
          </a:xfrm>
          <a:prstGeom prst="rect">
            <a:avLst/>
          </a:prstGeom>
          <a:solidFill>
            <a:schemeClr val="bg1">
              <a:lumMod val="95000"/>
            </a:schemeClr>
          </a:solidFill>
          <a:ln>
            <a:solidFill>
              <a:srgbClr val="FFCC00"/>
            </a:solidFill>
          </a:ln>
        </p:spPr>
        <p:txBody>
          <a:bodyPr lIns="19150" tIns="27743" rIns="55466" bIns="27743" anchor="ctr"/>
          <a:lstStyle>
            <a:lvl1pPr marL="225425" indent="-225425" algn="l" rtl="0" eaLnBrk="0" fontAlgn="base" hangingPunct="0">
              <a:spcBef>
                <a:spcPct val="40000"/>
              </a:spcBef>
              <a:spcAft>
                <a:spcPct val="0"/>
              </a:spcAft>
              <a:buClr>
                <a:srgbClr val="ECAC00"/>
              </a:buClr>
              <a:buFont typeface="Arial" charset="0"/>
              <a:buChar char="+"/>
              <a:defRPr b="1">
                <a:solidFill>
                  <a:schemeClr val="tx2"/>
                </a:solidFill>
                <a:latin typeface="+mn-lt"/>
                <a:ea typeface="+mn-ea"/>
                <a:cs typeface="+mn-cs"/>
              </a:defRPr>
            </a:lvl1pPr>
            <a:lvl2pPr marL="519113" indent="-179388" algn="l" rtl="0" eaLnBrk="0" fontAlgn="base" hangingPunct="0">
              <a:spcBef>
                <a:spcPct val="20000"/>
              </a:spcBef>
              <a:spcAft>
                <a:spcPct val="0"/>
              </a:spcAft>
              <a:buClr>
                <a:srgbClr val="ECAC00"/>
              </a:buClr>
              <a:buFont typeface="Arial" charset="0"/>
              <a:buChar char="–"/>
              <a:defRPr>
                <a:solidFill>
                  <a:schemeClr val="tx1"/>
                </a:solidFill>
                <a:latin typeface="+mn-lt"/>
              </a:defRPr>
            </a:lvl2pPr>
            <a:lvl3pPr marL="801688" indent="-168275" algn="l" rtl="0" eaLnBrk="0" fontAlgn="base" hangingPunct="0">
              <a:spcBef>
                <a:spcPct val="20000"/>
              </a:spcBef>
              <a:spcAft>
                <a:spcPct val="0"/>
              </a:spcAft>
              <a:buClr>
                <a:srgbClr val="ECAC00"/>
              </a:buClr>
              <a:buFont typeface="Arial" charset="0"/>
              <a:buChar char="-"/>
              <a:defRPr>
                <a:solidFill>
                  <a:schemeClr val="tx1"/>
                </a:solidFill>
                <a:latin typeface="+mn-lt"/>
              </a:defRPr>
            </a:lvl3pPr>
            <a:lvl4pPr marL="1139825" indent="-168275" algn="l" rtl="0" eaLnBrk="0" fontAlgn="base" hangingPunct="0">
              <a:spcBef>
                <a:spcPct val="20000"/>
              </a:spcBef>
              <a:spcAft>
                <a:spcPct val="0"/>
              </a:spcAft>
              <a:buClr>
                <a:srgbClr val="ECAC00"/>
              </a:buClr>
              <a:buFont typeface="Arial" charset="0"/>
              <a:buChar char="-"/>
              <a:defRPr>
                <a:solidFill>
                  <a:schemeClr val="tx1"/>
                </a:solidFill>
                <a:latin typeface="+mn-lt"/>
              </a:defRPr>
            </a:lvl4pPr>
            <a:lvl5pPr marL="2057400" indent="-228600" algn="l" rtl="0" eaLnBrk="0" fontAlgn="base" hangingPunct="0">
              <a:spcBef>
                <a:spcPct val="20000"/>
              </a:spcBef>
              <a:spcAft>
                <a:spcPct val="0"/>
              </a:spcAft>
              <a:buClr>
                <a:srgbClr val="ECAC00"/>
              </a:buClr>
              <a:buFont typeface="Arial" charset="0"/>
              <a:buChar char="-"/>
              <a:defRPr sz="1000">
                <a:solidFill>
                  <a:schemeClr val="tx1"/>
                </a:solidFill>
                <a:latin typeface="+mn-lt"/>
              </a:defRPr>
            </a:lvl5pPr>
            <a:lvl6pPr marL="2514600" indent="-228600" algn="l" rtl="0" fontAlgn="base">
              <a:spcBef>
                <a:spcPct val="20000"/>
              </a:spcBef>
              <a:spcAft>
                <a:spcPct val="0"/>
              </a:spcAft>
              <a:buClr>
                <a:srgbClr val="ECAC00"/>
              </a:buClr>
              <a:buFont typeface="Arial" charset="0"/>
              <a:buChar char="-"/>
              <a:defRPr sz="1000">
                <a:solidFill>
                  <a:schemeClr val="tx1"/>
                </a:solidFill>
                <a:latin typeface="+mn-lt"/>
              </a:defRPr>
            </a:lvl6pPr>
            <a:lvl7pPr marL="2971800" indent="-228600" algn="l" rtl="0" fontAlgn="base">
              <a:spcBef>
                <a:spcPct val="20000"/>
              </a:spcBef>
              <a:spcAft>
                <a:spcPct val="0"/>
              </a:spcAft>
              <a:buClr>
                <a:srgbClr val="ECAC00"/>
              </a:buClr>
              <a:buFont typeface="Arial" charset="0"/>
              <a:buChar char="-"/>
              <a:defRPr sz="1000">
                <a:solidFill>
                  <a:schemeClr val="tx1"/>
                </a:solidFill>
                <a:latin typeface="+mn-lt"/>
              </a:defRPr>
            </a:lvl7pPr>
            <a:lvl8pPr marL="3429000" indent="-228600" algn="l" rtl="0" fontAlgn="base">
              <a:spcBef>
                <a:spcPct val="20000"/>
              </a:spcBef>
              <a:spcAft>
                <a:spcPct val="0"/>
              </a:spcAft>
              <a:buClr>
                <a:srgbClr val="ECAC00"/>
              </a:buClr>
              <a:buFont typeface="Arial" charset="0"/>
              <a:buChar char="-"/>
              <a:defRPr sz="1000">
                <a:solidFill>
                  <a:schemeClr val="tx1"/>
                </a:solidFill>
                <a:latin typeface="+mn-lt"/>
              </a:defRPr>
            </a:lvl8pPr>
            <a:lvl9pPr marL="3886200" indent="-228600" algn="l" rtl="0" fontAlgn="base">
              <a:spcBef>
                <a:spcPct val="20000"/>
              </a:spcBef>
              <a:spcAft>
                <a:spcPct val="0"/>
              </a:spcAft>
              <a:buClr>
                <a:srgbClr val="ECAC00"/>
              </a:buClr>
              <a:buFont typeface="Arial" charset="0"/>
              <a:buChar char="-"/>
              <a:defRPr sz="1000">
                <a:solidFill>
                  <a:schemeClr val="tx1"/>
                </a:solidFill>
                <a:latin typeface="+mn-lt"/>
              </a:defRPr>
            </a:lvl9pPr>
          </a:lstStyle>
          <a:p>
            <a:pPr marL="178781" lvl="1" indent="-132850" defTabSz="815684" eaLnBrk="1" hangingPunct="1">
              <a:buClr>
                <a:srgbClr val="ED801E"/>
              </a:buClr>
              <a:buSzPct val="100000"/>
              <a:buFont typeface="Arial" panose="020B0604020202020204" pitchFamily="34" charset="0"/>
              <a:buChar char="●"/>
              <a:defRPr/>
            </a:pPr>
            <a:r>
              <a:rPr lang="en-GB" sz="800" dirty="0">
                <a:solidFill>
                  <a:prstClr val="black"/>
                </a:solidFill>
                <a:latin typeface="Arial"/>
                <a:cs typeface="Arial" panose="020B0604020202020204" pitchFamily="34" charset="0"/>
              </a:rPr>
              <a:t>Enables dynamic provisioning for applications</a:t>
            </a:r>
          </a:p>
          <a:p>
            <a:pPr marL="178781" lvl="1" indent="-132850" defTabSz="815684" eaLnBrk="1" hangingPunct="1">
              <a:buClr>
                <a:srgbClr val="ED801E"/>
              </a:buClr>
              <a:buSzPct val="100000"/>
              <a:buFont typeface="Arial" panose="020B0604020202020204" pitchFamily="34" charset="0"/>
              <a:buChar char="●"/>
              <a:defRPr/>
            </a:pPr>
            <a:r>
              <a:rPr lang="en-GB" sz="800" dirty="0">
                <a:solidFill>
                  <a:prstClr val="black"/>
                </a:solidFill>
                <a:latin typeface="Arial"/>
                <a:cs typeface="Arial" panose="020B0604020202020204" pitchFamily="34" charset="0"/>
              </a:rPr>
              <a:t>Runs processes across hybrid environments</a:t>
            </a:r>
          </a:p>
        </p:txBody>
      </p:sp>
      <p:sp>
        <p:nvSpPr>
          <p:cNvPr id="61" name="Text Placeholder 4"/>
          <p:cNvSpPr txBox="1">
            <a:spLocks/>
          </p:cNvSpPr>
          <p:nvPr/>
        </p:nvSpPr>
        <p:spPr>
          <a:xfrm>
            <a:off x="6592889" y="3696291"/>
            <a:ext cx="725487" cy="685800"/>
          </a:xfrm>
          <a:prstGeom prst="rect">
            <a:avLst/>
          </a:prstGeom>
          <a:noFill/>
          <a:ln w="6350" cap="flat" cmpd="sng" algn="ctr">
            <a:solidFill>
              <a:srgbClr val="FFCC00"/>
            </a:solidFill>
            <a:prstDash val="solid"/>
          </a:ln>
          <a:effectLst/>
        </p:spPr>
        <p:txBody>
          <a:bodyPr lIns="19150" tIns="35755" rIns="19150" bIns="35755"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defRPr/>
            </a:pPr>
            <a:r>
              <a:rPr lang="en-GB" b="1" kern="0" dirty="0">
                <a:solidFill>
                  <a:srgbClr val="191919"/>
                </a:solidFill>
                <a:latin typeface="Arial"/>
              </a:rPr>
              <a:t>Ease of use</a:t>
            </a:r>
            <a:endParaRPr lang="en-GB" kern="0" dirty="0">
              <a:solidFill>
                <a:srgbClr val="191919"/>
              </a:solidFill>
              <a:latin typeface="Arial"/>
            </a:endParaRPr>
          </a:p>
        </p:txBody>
      </p:sp>
      <p:sp>
        <p:nvSpPr>
          <p:cNvPr id="62" name="Content Placeholder 6"/>
          <p:cNvSpPr txBox="1">
            <a:spLocks/>
          </p:cNvSpPr>
          <p:nvPr/>
        </p:nvSpPr>
        <p:spPr>
          <a:xfrm>
            <a:off x="7400925" y="3696291"/>
            <a:ext cx="1487488" cy="685800"/>
          </a:xfrm>
          <a:prstGeom prst="rect">
            <a:avLst/>
          </a:prstGeom>
          <a:solidFill>
            <a:schemeClr val="bg1">
              <a:lumMod val="95000"/>
            </a:schemeClr>
          </a:solidFill>
          <a:ln>
            <a:solidFill>
              <a:srgbClr val="FFCC00"/>
            </a:solidFill>
          </a:ln>
        </p:spPr>
        <p:txBody>
          <a:bodyPr lIns="19150" tIns="27743" rIns="55466" bIns="27743" anchor="ctr"/>
          <a:lstStyle>
            <a:lvl1pPr marL="225425" indent="-225425" algn="l" rtl="0" eaLnBrk="0" fontAlgn="base" hangingPunct="0">
              <a:spcBef>
                <a:spcPct val="40000"/>
              </a:spcBef>
              <a:spcAft>
                <a:spcPct val="0"/>
              </a:spcAft>
              <a:buClr>
                <a:srgbClr val="ECAC00"/>
              </a:buClr>
              <a:buFont typeface="Arial" charset="0"/>
              <a:buChar char="+"/>
              <a:defRPr b="1">
                <a:solidFill>
                  <a:schemeClr val="tx2"/>
                </a:solidFill>
                <a:latin typeface="+mn-lt"/>
                <a:ea typeface="+mn-ea"/>
                <a:cs typeface="+mn-cs"/>
              </a:defRPr>
            </a:lvl1pPr>
            <a:lvl2pPr marL="519113" indent="-179388" algn="l" rtl="0" eaLnBrk="0" fontAlgn="base" hangingPunct="0">
              <a:spcBef>
                <a:spcPct val="20000"/>
              </a:spcBef>
              <a:spcAft>
                <a:spcPct val="0"/>
              </a:spcAft>
              <a:buClr>
                <a:srgbClr val="ECAC00"/>
              </a:buClr>
              <a:buFont typeface="Arial" charset="0"/>
              <a:buChar char="–"/>
              <a:defRPr>
                <a:solidFill>
                  <a:schemeClr val="tx1"/>
                </a:solidFill>
                <a:latin typeface="+mn-lt"/>
              </a:defRPr>
            </a:lvl2pPr>
            <a:lvl3pPr marL="801688" indent="-168275" algn="l" rtl="0" eaLnBrk="0" fontAlgn="base" hangingPunct="0">
              <a:spcBef>
                <a:spcPct val="20000"/>
              </a:spcBef>
              <a:spcAft>
                <a:spcPct val="0"/>
              </a:spcAft>
              <a:buClr>
                <a:srgbClr val="ECAC00"/>
              </a:buClr>
              <a:buFont typeface="Arial" charset="0"/>
              <a:buChar char="-"/>
              <a:defRPr>
                <a:solidFill>
                  <a:schemeClr val="tx1"/>
                </a:solidFill>
                <a:latin typeface="+mn-lt"/>
              </a:defRPr>
            </a:lvl3pPr>
            <a:lvl4pPr marL="1139825" indent="-168275" algn="l" rtl="0" eaLnBrk="0" fontAlgn="base" hangingPunct="0">
              <a:spcBef>
                <a:spcPct val="20000"/>
              </a:spcBef>
              <a:spcAft>
                <a:spcPct val="0"/>
              </a:spcAft>
              <a:buClr>
                <a:srgbClr val="ECAC00"/>
              </a:buClr>
              <a:buFont typeface="Arial" charset="0"/>
              <a:buChar char="-"/>
              <a:defRPr>
                <a:solidFill>
                  <a:schemeClr val="tx1"/>
                </a:solidFill>
                <a:latin typeface="+mn-lt"/>
              </a:defRPr>
            </a:lvl4pPr>
            <a:lvl5pPr marL="2057400" indent="-228600" algn="l" rtl="0" eaLnBrk="0" fontAlgn="base" hangingPunct="0">
              <a:spcBef>
                <a:spcPct val="20000"/>
              </a:spcBef>
              <a:spcAft>
                <a:spcPct val="0"/>
              </a:spcAft>
              <a:buClr>
                <a:srgbClr val="ECAC00"/>
              </a:buClr>
              <a:buFont typeface="Arial" charset="0"/>
              <a:buChar char="-"/>
              <a:defRPr sz="1000">
                <a:solidFill>
                  <a:schemeClr val="tx1"/>
                </a:solidFill>
                <a:latin typeface="+mn-lt"/>
              </a:defRPr>
            </a:lvl5pPr>
            <a:lvl6pPr marL="2514600" indent="-228600" algn="l" rtl="0" fontAlgn="base">
              <a:spcBef>
                <a:spcPct val="20000"/>
              </a:spcBef>
              <a:spcAft>
                <a:spcPct val="0"/>
              </a:spcAft>
              <a:buClr>
                <a:srgbClr val="ECAC00"/>
              </a:buClr>
              <a:buFont typeface="Arial" charset="0"/>
              <a:buChar char="-"/>
              <a:defRPr sz="1000">
                <a:solidFill>
                  <a:schemeClr val="tx1"/>
                </a:solidFill>
                <a:latin typeface="+mn-lt"/>
              </a:defRPr>
            </a:lvl6pPr>
            <a:lvl7pPr marL="2971800" indent="-228600" algn="l" rtl="0" fontAlgn="base">
              <a:spcBef>
                <a:spcPct val="20000"/>
              </a:spcBef>
              <a:spcAft>
                <a:spcPct val="0"/>
              </a:spcAft>
              <a:buClr>
                <a:srgbClr val="ECAC00"/>
              </a:buClr>
              <a:buFont typeface="Arial" charset="0"/>
              <a:buChar char="-"/>
              <a:defRPr sz="1000">
                <a:solidFill>
                  <a:schemeClr val="tx1"/>
                </a:solidFill>
                <a:latin typeface="+mn-lt"/>
              </a:defRPr>
            </a:lvl7pPr>
            <a:lvl8pPr marL="3429000" indent="-228600" algn="l" rtl="0" fontAlgn="base">
              <a:spcBef>
                <a:spcPct val="20000"/>
              </a:spcBef>
              <a:spcAft>
                <a:spcPct val="0"/>
              </a:spcAft>
              <a:buClr>
                <a:srgbClr val="ECAC00"/>
              </a:buClr>
              <a:buFont typeface="Arial" charset="0"/>
              <a:buChar char="-"/>
              <a:defRPr sz="1000">
                <a:solidFill>
                  <a:schemeClr val="tx1"/>
                </a:solidFill>
                <a:latin typeface="+mn-lt"/>
              </a:defRPr>
            </a:lvl8pPr>
            <a:lvl9pPr marL="3886200" indent="-228600" algn="l" rtl="0" fontAlgn="base">
              <a:spcBef>
                <a:spcPct val="20000"/>
              </a:spcBef>
              <a:spcAft>
                <a:spcPct val="0"/>
              </a:spcAft>
              <a:buClr>
                <a:srgbClr val="ECAC00"/>
              </a:buClr>
              <a:buFont typeface="Arial" charset="0"/>
              <a:buChar char="-"/>
              <a:defRPr sz="1000">
                <a:solidFill>
                  <a:schemeClr val="tx1"/>
                </a:solidFill>
                <a:latin typeface="+mn-lt"/>
              </a:defRPr>
            </a:lvl9pPr>
          </a:lstStyle>
          <a:p>
            <a:pPr marL="178781" lvl="1" indent="-132850" defTabSz="815684" eaLnBrk="1" hangingPunct="1">
              <a:buClr>
                <a:srgbClr val="ED801E"/>
              </a:buClr>
              <a:buSzPct val="100000"/>
              <a:buFont typeface="Arial" panose="020B0604020202020204" pitchFamily="34" charset="0"/>
              <a:buChar char="●"/>
              <a:defRPr/>
            </a:pPr>
            <a:r>
              <a:rPr lang="en-GB" sz="800" dirty="0">
                <a:solidFill>
                  <a:prstClr val="black"/>
                </a:solidFill>
                <a:latin typeface="Arial"/>
                <a:cs typeface="Arial" panose="020B0604020202020204" pitchFamily="34" charset="0"/>
              </a:rPr>
              <a:t>Pervasive Automation</a:t>
            </a:r>
          </a:p>
          <a:p>
            <a:pPr marL="178781" lvl="1" indent="-132850" defTabSz="815684" eaLnBrk="1" hangingPunct="1">
              <a:buClr>
                <a:srgbClr val="ED801E"/>
              </a:buClr>
              <a:buSzPct val="100000"/>
              <a:buNone/>
              <a:defRPr/>
            </a:pPr>
            <a:r>
              <a:rPr lang="en-GB" sz="800" dirty="0">
                <a:solidFill>
                  <a:prstClr val="black"/>
                </a:solidFill>
                <a:latin typeface="Arial"/>
                <a:cs typeface="Arial" panose="020B0604020202020204" pitchFamily="34" charset="0"/>
              </a:rPr>
              <a:t>    delivered over the web</a:t>
            </a:r>
          </a:p>
          <a:p>
            <a:pPr marL="178781" lvl="1" indent="-132850" defTabSz="815684" eaLnBrk="1" hangingPunct="1">
              <a:buClr>
                <a:srgbClr val="ED801E"/>
              </a:buClr>
              <a:buSzPct val="100000"/>
              <a:buFont typeface="Arial" panose="020B0604020202020204" pitchFamily="34" charset="0"/>
              <a:buChar char="●"/>
              <a:defRPr/>
            </a:pPr>
            <a:r>
              <a:rPr lang="en-GB" sz="800" dirty="0">
                <a:solidFill>
                  <a:prstClr val="black"/>
                </a:solidFill>
                <a:latin typeface="Arial"/>
                <a:cs typeface="Arial" panose="020B0604020202020204" pitchFamily="34" charset="0"/>
              </a:rPr>
              <a:t>Simple, intuitive and web-based user interface</a:t>
            </a:r>
          </a:p>
        </p:txBody>
      </p:sp>
      <p:sp>
        <p:nvSpPr>
          <p:cNvPr id="50" name="Up Arrow 49"/>
          <p:cNvSpPr/>
          <p:nvPr/>
        </p:nvSpPr>
        <p:spPr>
          <a:xfrm rot="13690729" flipV="1">
            <a:off x="3246670" y="-178880"/>
            <a:ext cx="1789112" cy="5522912"/>
          </a:xfrm>
          <a:prstGeom prst="upArrow">
            <a:avLst>
              <a:gd name="adj1" fmla="val 61202"/>
              <a:gd name="adj2" fmla="val 37926"/>
            </a:avLst>
          </a:prstGeom>
          <a:solidFill>
            <a:srgbClr val="FFCC00"/>
          </a:solidFill>
          <a:ln w="25400" cap="flat" cmpd="sng" algn="ctr">
            <a:noFill/>
            <a:prstDash val="solid"/>
          </a:ln>
          <a:effectLst/>
        </p:spPr>
        <p:txBody>
          <a:bodyPr lIns="71516" tIns="35755" rIns="71516" bIns="35755" anchor="ctr"/>
          <a:lstStyle/>
          <a:p>
            <a:pPr algn="ctr" defTabSz="715123">
              <a:defRPr/>
            </a:pPr>
            <a:endParaRPr lang="en-GB" sz="1000" kern="0" dirty="0">
              <a:solidFill>
                <a:srgbClr val="FFFFFF"/>
              </a:solidFill>
              <a:latin typeface="Arial"/>
            </a:endParaRPr>
          </a:p>
        </p:txBody>
      </p:sp>
      <p:sp>
        <p:nvSpPr>
          <p:cNvPr id="56" name="Text Placeholder 4"/>
          <p:cNvSpPr txBox="1">
            <a:spLocks/>
          </p:cNvSpPr>
          <p:nvPr/>
        </p:nvSpPr>
        <p:spPr>
          <a:xfrm>
            <a:off x="2428876" y="2150491"/>
            <a:ext cx="1347788" cy="214313"/>
          </a:xfrm>
          <a:prstGeom prst="rect">
            <a:avLst/>
          </a:prstGeom>
          <a:noFill/>
          <a:ln w="6350" cap="flat" cmpd="sng" algn="ctr">
            <a:noFill/>
            <a:prstDash val="solid"/>
          </a:ln>
          <a:effectLst/>
        </p:spPr>
        <p:txBody>
          <a:bodyPr lIns="0" tIns="35755" rIns="0" bIns="35755"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defRPr/>
            </a:pPr>
            <a:r>
              <a:rPr lang="en-GB" b="1" kern="0" dirty="0">
                <a:solidFill>
                  <a:srgbClr val="191919"/>
                </a:solidFill>
                <a:latin typeface="Arial"/>
              </a:rPr>
              <a:t>Pervasive Automation</a:t>
            </a:r>
            <a:endParaRPr lang="en-GB" kern="0" dirty="0">
              <a:solidFill>
                <a:srgbClr val="191919"/>
              </a:solidFill>
              <a:latin typeface="Arial"/>
            </a:endParaRPr>
          </a:p>
        </p:txBody>
      </p:sp>
      <p:cxnSp>
        <p:nvCxnSpPr>
          <p:cNvPr id="37899" name="Straight Connector 60"/>
          <p:cNvCxnSpPr>
            <a:cxnSpLocks noChangeShapeType="1"/>
          </p:cNvCxnSpPr>
          <p:nvPr/>
        </p:nvCxnSpPr>
        <p:spPr bwMode="auto">
          <a:xfrm flipV="1">
            <a:off x="1693878" y="3633201"/>
            <a:ext cx="3311525" cy="0"/>
          </a:xfrm>
          <a:prstGeom prst="line">
            <a:avLst/>
          </a:prstGeom>
          <a:noFill/>
          <a:ln w="28575">
            <a:solidFill>
              <a:srgbClr val="A6A6A6"/>
            </a:solidFill>
            <a:round/>
            <a:headEnd/>
            <a:tailEnd/>
          </a:ln>
          <a:extLst>
            <a:ext uri="{909E8E84-426E-40dd-AFC4-6F175D3DCCD1}">
              <a14:hiddenFill xmlns="" xmlns:a14="http://schemas.microsoft.com/office/drawing/2010/main">
                <a:noFill/>
              </a14:hiddenFill>
            </a:ext>
          </a:extLst>
        </p:spPr>
      </p:cxnSp>
      <p:sp>
        <p:nvSpPr>
          <p:cNvPr id="67" name="TextBox 21"/>
          <p:cNvSpPr txBox="1">
            <a:spLocks noChangeArrowheads="1"/>
          </p:cNvSpPr>
          <p:nvPr/>
        </p:nvSpPr>
        <p:spPr bwMode="auto">
          <a:xfrm>
            <a:off x="4908550" y="1252515"/>
            <a:ext cx="1436688" cy="292589"/>
          </a:xfrm>
          <a:prstGeom prst="rect">
            <a:avLst/>
          </a:prstGeom>
          <a:noFill/>
          <a:ln w="9525" cap="flat" cmpd="sng" algn="ctr">
            <a:noFill/>
            <a:prstDash val="solid"/>
            <a:headEnd/>
            <a:tailEnd/>
          </a:ln>
          <a:effectLst/>
        </p:spPr>
        <p:txBody>
          <a:bodyPr lIns="19150" tIns="19150" rIns="19150" bIns="19150" anchor="ctr">
            <a:spAutoFit/>
          </a:bodyPr>
          <a:lstStyle/>
          <a:p>
            <a:pPr marL="134092" indent="-134092" defTabSz="715123">
              <a:buClr>
                <a:srgbClr val="ED801E"/>
              </a:buClr>
              <a:buFont typeface="Wingdings" panose="05000000000000000000" pitchFamily="2" charset="2"/>
              <a:buChar char="l"/>
              <a:defRPr/>
            </a:pPr>
            <a:r>
              <a:rPr lang="en-GB" sz="800" kern="0" dirty="0">
                <a:solidFill>
                  <a:srgbClr val="191919"/>
                </a:solidFill>
                <a:latin typeface="Arial"/>
              </a:rPr>
              <a:t>Decision Optimization via </a:t>
            </a:r>
          </a:p>
          <a:p>
            <a:pPr defTabSz="715123">
              <a:buClr>
                <a:srgbClr val="ED801E"/>
              </a:buClr>
              <a:defRPr/>
            </a:pPr>
            <a:r>
              <a:rPr lang="en-GB" sz="800" kern="0" dirty="0">
                <a:solidFill>
                  <a:srgbClr val="191919"/>
                </a:solidFill>
                <a:latin typeface="Arial"/>
              </a:rPr>
              <a:t>    AI - Machine Learning</a:t>
            </a:r>
          </a:p>
        </p:txBody>
      </p:sp>
      <p:sp>
        <p:nvSpPr>
          <p:cNvPr id="70" name="TextBox 21"/>
          <p:cNvSpPr txBox="1">
            <a:spLocks noChangeArrowheads="1"/>
          </p:cNvSpPr>
          <p:nvPr/>
        </p:nvSpPr>
        <p:spPr bwMode="auto">
          <a:xfrm>
            <a:off x="4573588" y="1546212"/>
            <a:ext cx="1617662" cy="419547"/>
          </a:xfrm>
          <a:prstGeom prst="rect">
            <a:avLst/>
          </a:prstGeom>
          <a:noFill/>
          <a:ln w="9525" cap="flat" cmpd="sng" algn="ctr">
            <a:noFill/>
            <a:prstDash val="solid"/>
            <a:headEnd/>
            <a:tailEnd/>
          </a:ln>
          <a:effectLst/>
        </p:spPr>
        <p:txBody>
          <a:bodyPr lIns="19150" tIns="19150" rIns="19150" bIns="19150" anchor="ctr">
            <a:spAutoFit/>
          </a:bodyPr>
          <a:lstStyle/>
          <a:p>
            <a:pPr marL="134092" indent="-134092" defTabSz="715123">
              <a:buClr>
                <a:srgbClr val="ED801E"/>
              </a:buClr>
              <a:buFont typeface="Wingdings" panose="05000000000000000000" pitchFamily="2" charset="2"/>
              <a:buChar char="l"/>
              <a:defRPr/>
            </a:pPr>
            <a:r>
              <a:rPr lang="en-GB" sz="800" kern="0" dirty="0">
                <a:solidFill>
                  <a:srgbClr val="191919"/>
                </a:solidFill>
                <a:latin typeface="Arial"/>
              </a:rPr>
              <a:t>Algorithmic/Heuristic driven</a:t>
            </a:r>
          </a:p>
          <a:p>
            <a:pPr defTabSz="715123">
              <a:buClr>
                <a:srgbClr val="ED801E"/>
              </a:buClr>
              <a:defRPr/>
            </a:pPr>
            <a:r>
              <a:rPr lang="en-GB" sz="800" kern="0" dirty="0">
                <a:solidFill>
                  <a:srgbClr val="191919"/>
                </a:solidFill>
                <a:latin typeface="Arial"/>
              </a:rPr>
              <a:t>         Decision Automation</a:t>
            </a:r>
          </a:p>
          <a:p>
            <a:pPr defTabSz="715123">
              <a:buClr>
                <a:srgbClr val="ED801E"/>
              </a:buClr>
              <a:defRPr/>
            </a:pPr>
            <a:r>
              <a:rPr lang="en-GB" sz="800" kern="0" dirty="0">
                <a:solidFill>
                  <a:srgbClr val="191919"/>
                </a:solidFill>
                <a:latin typeface="Arial"/>
              </a:rPr>
              <a:t>     Based on AI platform</a:t>
            </a:r>
          </a:p>
        </p:txBody>
      </p:sp>
      <p:sp>
        <p:nvSpPr>
          <p:cNvPr id="72" name="Text Placeholder 4"/>
          <p:cNvSpPr txBox="1">
            <a:spLocks/>
          </p:cNvSpPr>
          <p:nvPr/>
        </p:nvSpPr>
        <p:spPr>
          <a:xfrm>
            <a:off x="1811338" y="2721977"/>
            <a:ext cx="1154112" cy="234950"/>
          </a:xfrm>
          <a:prstGeom prst="rect">
            <a:avLst/>
          </a:prstGeom>
          <a:noFill/>
          <a:ln w="6350" cap="flat" cmpd="sng" algn="ctr">
            <a:noFill/>
            <a:prstDash val="solid"/>
          </a:ln>
          <a:effectLst/>
        </p:spPr>
        <p:txBody>
          <a:bodyPr lIns="38287" tIns="35755" rIns="38287" bIns="35755"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defRPr/>
            </a:pPr>
            <a:r>
              <a:rPr lang="en-GB" b="1" kern="0" dirty="0" smtClean="0">
                <a:solidFill>
                  <a:srgbClr val="191919"/>
                </a:solidFill>
                <a:latin typeface="Arial"/>
              </a:rPr>
              <a:t>Intelligent Automation</a:t>
            </a:r>
            <a:endParaRPr lang="en-GB" kern="0" dirty="0">
              <a:solidFill>
                <a:srgbClr val="191919"/>
              </a:solidFill>
              <a:latin typeface="Arial"/>
            </a:endParaRPr>
          </a:p>
        </p:txBody>
      </p:sp>
      <p:sp>
        <p:nvSpPr>
          <p:cNvPr id="73" name="Text Placeholder 4"/>
          <p:cNvSpPr txBox="1">
            <a:spLocks/>
          </p:cNvSpPr>
          <p:nvPr/>
        </p:nvSpPr>
        <p:spPr>
          <a:xfrm>
            <a:off x="3800475" y="899528"/>
            <a:ext cx="1270000" cy="234950"/>
          </a:xfrm>
          <a:prstGeom prst="rect">
            <a:avLst/>
          </a:prstGeom>
          <a:noFill/>
          <a:ln w="6350" cap="flat" cmpd="sng" algn="ctr">
            <a:noFill/>
            <a:prstDash val="solid"/>
          </a:ln>
          <a:effectLst/>
        </p:spPr>
        <p:txBody>
          <a:bodyPr lIns="38287" tIns="35755" rIns="38287" bIns="35755"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defRPr/>
            </a:pPr>
            <a:r>
              <a:rPr lang="en-GB" b="1" kern="0" dirty="0">
                <a:solidFill>
                  <a:srgbClr val="191919"/>
                </a:solidFill>
                <a:latin typeface="Arial"/>
              </a:rPr>
              <a:t>Artificial Intelligence &amp;</a:t>
            </a:r>
          </a:p>
          <a:p>
            <a:pPr algn="ctr">
              <a:defRPr/>
            </a:pPr>
            <a:r>
              <a:rPr lang="en-GB" b="1" kern="0" dirty="0">
                <a:solidFill>
                  <a:srgbClr val="191919"/>
                </a:solidFill>
                <a:latin typeface="Arial"/>
              </a:rPr>
              <a:t>M</a:t>
            </a:r>
            <a:r>
              <a:rPr lang="en-GB" b="1" kern="0" dirty="0" err="1">
                <a:solidFill>
                  <a:srgbClr val="191919"/>
                </a:solidFill>
                <a:latin typeface="Arial"/>
              </a:rPr>
              <a:t>achine</a:t>
            </a:r>
            <a:r>
              <a:rPr lang="en-GB" b="1" kern="0" dirty="0">
                <a:solidFill>
                  <a:srgbClr val="191919"/>
                </a:solidFill>
                <a:latin typeface="Arial"/>
              </a:rPr>
              <a:t> Learning</a:t>
            </a:r>
            <a:endParaRPr lang="en-GB" kern="0" dirty="0">
              <a:solidFill>
                <a:srgbClr val="191919"/>
              </a:solidFill>
              <a:latin typeface="Arial"/>
            </a:endParaRPr>
          </a:p>
        </p:txBody>
      </p:sp>
      <p:pic>
        <p:nvPicPr>
          <p:cNvPr id="74" name="Picture 10" descr="http://www.primesoft.com/sites/default/files/icon-business-intelligence.png"/>
          <p:cNvPicPr>
            <a:picLocks noChangeAspect="1" noChangeArrowheads="1"/>
          </p:cNvPicPr>
          <p:nvPr/>
        </p:nvPicPr>
        <p:blipFill>
          <a:blip r:embed="rId3" cstate="print">
            <a:duotone>
              <a:prstClr val="black"/>
              <a:srgbClr val="191919">
                <a:tint val="45000"/>
                <a:satMod val="400000"/>
              </a:srgbClr>
            </a:duotone>
            <a:extLst>
              <a:ext uri="{28A0092B-C50C-407E-A947-70E740481C1C}">
                <a14:useLocalDpi xmlns:a14="http://schemas.microsoft.com/office/drawing/2010/main" val="0"/>
              </a:ext>
            </a:extLst>
          </a:blip>
          <a:srcRect/>
          <a:stretch>
            <a:fillRect/>
          </a:stretch>
        </p:blipFill>
        <p:spPr bwMode="auto">
          <a:xfrm>
            <a:off x="4141227" y="1238861"/>
            <a:ext cx="383860" cy="341676"/>
          </a:xfrm>
          <a:prstGeom prst="rect">
            <a:avLst/>
          </a:prstGeom>
          <a:noFill/>
          <a:extLst>
            <a:ext uri="{909E8E84-426E-40dd-AFC4-6F175D3DCCD1}">
              <a14:hiddenFill xmlns="" xmlns:a14="http://schemas.microsoft.com/office/drawing/2010/main">
                <a:solidFill>
                  <a:srgbClr val="FFFFFF"/>
                </a:solidFill>
              </a14:hiddenFill>
            </a:ext>
          </a:extLst>
        </p:spPr>
      </p:pic>
      <p:pic>
        <p:nvPicPr>
          <p:cNvPr id="37905" name="Picture 72" descr="cloud-charcoal.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49551" y="2417176"/>
            <a:ext cx="439738" cy="24130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pic>
      <p:grpSp>
        <p:nvGrpSpPr>
          <p:cNvPr id="76" name="Group 75"/>
          <p:cNvGrpSpPr/>
          <p:nvPr/>
        </p:nvGrpSpPr>
        <p:grpSpPr>
          <a:xfrm>
            <a:off x="2133779" y="3002966"/>
            <a:ext cx="399739" cy="269669"/>
            <a:chOff x="811145" y="2867086"/>
            <a:chExt cx="739965" cy="560819"/>
          </a:xfrm>
          <a:solidFill>
            <a:srgbClr val="191919">
              <a:lumMod val="90000"/>
              <a:lumOff val="10000"/>
            </a:srgbClr>
          </a:solidFill>
        </p:grpSpPr>
        <p:sp>
          <p:nvSpPr>
            <p:cNvPr id="77" name="Freeform 592"/>
            <p:cNvSpPr>
              <a:spLocks noEditPoints="1"/>
            </p:cNvSpPr>
            <p:nvPr/>
          </p:nvSpPr>
          <p:spPr bwMode="auto">
            <a:xfrm>
              <a:off x="1248759" y="2867086"/>
              <a:ext cx="302351" cy="299748"/>
            </a:xfrm>
            <a:custGeom>
              <a:avLst/>
              <a:gdLst>
                <a:gd name="T0" fmla="*/ 139 w 153"/>
                <a:gd name="T1" fmla="*/ 70 h 153"/>
                <a:gd name="T2" fmla="*/ 131 w 153"/>
                <a:gd name="T3" fmla="*/ 47 h 153"/>
                <a:gd name="T4" fmla="*/ 142 w 153"/>
                <a:gd name="T5" fmla="*/ 37 h 153"/>
                <a:gd name="T6" fmla="*/ 127 w 153"/>
                <a:gd name="T7" fmla="*/ 18 h 153"/>
                <a:gd name="T8" fmla="*/ 115 w 153"/>
                <a:gd name="T9" fmla="*/ 28 h 153"/>
                <a:gd name="T10" fmla="*/ 94 w 153"/>
                <a:gd name="T11" fmla="*/ 17 h 153"/>
                <a:gd name="T12" fmla="*/ 95 w 153"/>
                <a:gd name="T13" fmla="*/ 2 h 153"/>
                <a:gd name="T14" fmla="*/ 71 w 153"/>
                <a:gd name="T15" fmla="*/ 0 h 153"/>
                <a:gd name="T16" fmla="*/ 69 w 153"/>
                <a:gd name="T17" fmla="*/ 15 h 153"/>
                <a:gd name="T18" fmla="*/ 47 w 153"/>
                <a:gd name="T19" fmla="*/ 22 h 153"/>
                <a:gd name="T20" fmla="*/ 37 w 153"/>
                <a:gd name="T21" fmla="*/ 11 h 153"/>
                <a:gd name="T22" fmla="*/ 18 w 153"/>
                <a:gd name="T23" fmla="*/ 27 h 153"/>
                <a:gd name="T24" fmla="*/ 28 w 153"/>
                <a:gd name="T25" fmla="*/ 38 h 153"/>
                <a:gd name="T26" fmla="*/ 17 w 153"/>
                <a:gd name="T27" fmla="*/ 59 h 153"/>
                <a:gd name="T28" fmla="*/ 2 w 153"/>
                <a:gd name="T29" fmla="*/ 58 h 153"/>
                <a:gd name="T30" fmla="*/ 0 w 153"/>
                <a:gd name="T31" fmla="*/ 82 h 153"/>
                <a:gd name="T32" fmla="*/ 14 w 153"/>
                <a:gd name="T33" fmla="*/ 84 h 153"/>
                <a:gd name="T34" fmla="*/ 22 w 153"/>
                <a:gd name="T35" fmla="*/ 107 h 153"/>
                <a:gd name="T36" fmla="*/ 11 w 153"/>
                <a:gd name="T37" fmla="*/ 116 h 153"/>
                <a:gd name="T38" fmla="*/ 27 w 153"/>
                <a:gd name="T39" fmla="*/ 135 h 153"/>
                <a:gd name="T40" fmla="*/ 37 w 153"/>
                <a:gd name="T41" fmla="*/ 126 h 153"/>
                <a:gd name="T42" fmla="*/ 59 w 153"/>
                <a:gd name="T43" fmla="*/ 137 h 153"/>
                <a:gd name="T44" fmla="*/ 58 w 153"/>
                <a:gd name="T45" fmla="*/ 151 h 153"/>
                <a:gd name="T46" fmla="*/ 82 w 153"/>
                <a:gd name="T47" fmla="*/ 153 h 153"/>
                <a:gd name="T48" fmla="*/ 84 w 153"/>
                <a:gd name="T49" fmla="*/ 139 h 153"/>
                <a:gd name="T50" fmla="*/ 107 w 153"/>
                <a:gd name="T51" fmla="*/ 132 h 153"/>
                <a:gd name="T52" fmla="*/ 116 w 153"/>
                <a:gd name="T53" fmla="*/ 142 h 153"/>
                <a:gd name="T54" fmla="*/ 135 w 153"/>
                <a:gd name="T55" fmla="*/ 127 h 153"/>
                <a:gd name="T56" fmla="*/ 126 w 153"/>
                <a:gd name="T57" fmla="*/ 116 h 153"/>
                <a:gd name="T58" fmla="*/ 137 w 153"/>
                <a:gd name="T59" fmla="*/ 94 h 153"/>
                <a:gd name="T60" fmla="*/ 151 w 153"/>
                <a:gd name="T61" fmla="*/ 95 h 153"/>
                <a:gd name="T62" fmla="*/ 153 w 153"/>
                <a:gd name="T63" fmla="*/ 71 h 153"/>
                <a:gd name="T64" fmla="*/ 139 w 153"/>
                <a:gd name="T65" fmla="*/ 70 h 153"/>
                <a:gd name="T66" fmla="*/ 117 w 153"/>
                <a:gd name="T67" fmla="*/ 80 h 153"/>
                <a:gd name="T68" fmla="*/ 103 w 153"/>
                <a:gd name="T69" fmla="*/ 108 h 153"/>
                <a:gd name="T70" fmla="*/ 73 w 153"/>
                <a:gd name="T71" fmla="*/ 117 h 153"/>
                <a:gd name="T72" fmla="*/ 46 w 153"/>
                <a:gd name="T73" fmla="*/ 103 h 153"/>
                <a:gd name="T74" fmla="*/ 36 w 153"/>
                <a:gd name="T75" fmla="*/ 73 h 153"/>
                <a:gd name="T76" fmla="*/ 51 w 153"/>
                <a:gd name="T77" fmla="*/ 46 h 153"/>
                <a:gd name="T78" fmla="*/ 80 w 153"/>
                <a:gd name="T79" fmla="*/ 37 h 153"/>
                <a:gd name="T80" fmla="*/ 107 w 153"/>
                <a:gd name="T81" fmla="*/ 51 h 153"/>
                <a:gd name="T82" fmla="*/ 117 w 153"/>
                <a:gd name="T83" fmla="*/ 8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153">
                  <a:moveTo>
                    <a:pt x="139" y="70"/>
                  </a:moveTo>
                  <a:cubicBezTo>
                    <a:pt x="138" y="61"/>
                    <a:pt x="135" y="54"/>
                    <a:pt x="131" y="47"/>
                  </a:cubicBezTo>
                  <a:cubicBezTo>
                    <a:pt x="142" y="37"/>
                    <a:pt x="142" y="37"/>
                    <a:pt x="142" y="37"/>
                  </a:cubicBezTo>
                  <a:cubicBezTo>
                    <a:pt x="127" y="18"/>
                    <a:pt x="127" y="18"/>
                    <a:pt x="127" y="18"/>
                  </a:cubicBezTo>
                  <a:cubicBezTo>
                    <a:pt x="115" y="28"/>
                    <a:pt x="115" y="28"/>
                    <a:pt x="115" y="28"/>
                  </a:cubicBezTo>
                  <a:cubicBezTo>
                    <a:pt x="109" y="23"/>
                    <a:pt x="102" y="19"/>
                    <a:pt x="94" y="17"/>
                  </a:cubicBezTo>
                  <a:cubicBezTo>
                    <a:pt x="95" y="2"/>
                    <a:pt x="95" y="2"/>
                    <a:pt x="95" y="2"/>
                  </a:cubicBezTo>
                  <a:cubicBezTo>
                    <a:pt x="71" y="0"/>
                    <a:pt x="71" y="0"/>
                    <a:pt x="71" y="0"/>
                  </a:cubicBezTo>
                  <a:cubicBezTo>
                    <a:pt x="69" y="15"/>
                    <a:pt x="69" y="15"/>
                    <a:pt x="69" y="15"/>
                  </a:cubicBezTo>
                  <a:cubicBezTo>
                    <a:pt x="61" y="16"/>
                    <a:pt x="54" y="18"/>
                    <a:pt x="47" y="22"/>
                  </a:cubicBezTo>
                  <a:cubicBezTo>
                    <a:pt x="37" y="11"/>
                    <a:pt x="37" y="11"/>
                    <a:pt x="37" y="11"/>
                  </a:cubicBezTo>
                  <a:cubicBezTo>
                    <a:pt x="18" y="27"/>
                    <a:pt x="18" y="27"/>
                    <a:pt x="18" y="27"/>
                  </a:cubicBezTo>
                  <a:cubicBezTo>
                    <a:pt x="28" y="38"/>
                    <a:pt x="28" y="38"/>
                    <a:pt x="28" y="38"/>
                  </a:cubicBezTo>
                  <a:cubicBezTo>
                    <a:pt x="23" y="44"/>
                    <a:pt x="19" y="51"/>
                    <a:pt x="17" y="59"/>
                  </a:cubicBezTo>
                  <a:cubicBezTo>
                    <a:pt x="2" y="58"/>
                    <a:pt x="2" y="58"/>
                    <a:pt x="2" y="58"/>
                  </a:cubicBezTo>
                  <a:cubicBezTo>
                    <a:pt x="0" y="82"/>
                    <a:pt x="0" y="82"/>
                    <a:pt x="0" y="82"/>
                  </a:cubicBezTo>
                  <a:cubicBezTo>
                    <a:pt x="14" y="84"/>
                    <a:pt x="14" y="84"/>
                    <a:pt x="14" y="84"/>
                  </a:cubicBezTo>
                  <a:cubicBezTo>
                    <a:pt x="15" y="92"/>
                    <a:pt x="18" y="100"/>
                    <a:pt x="22" y="107"/>
                  </a:cubicBezTo>
                  <a:cubicBezTo>
                    <a:pt x="11" y="116"/>
                    <a:pt x="11" y="116"/>
                    <a:pt x="11" y="116"/>
                  </a:cubicBezTo>
                  <a:cubicBezTo>
                    <a:pt x="27" y="135"/>
                    <a:pt x="27" y="135"/>
                    <a:pt x="27" y="135"/>
                  </a:cubicBezTo>
                  <a:cubicBezTo>
                    <a:pt x="37" y="126"/>
                    <a:pt x="37" y="126"/>
                    <a:pt x="37" y="126"/>
                  </a:cubicBezTo>
                  <a:cubicBezTo>
                    <a:pt x="44" y="131"/>
                    <a:pt x="51" y="135"/>
                    <a:pt x="59" y="137"/>
                  </a:cubicBezTo>
                  <a:cubicBezTo>
                    <a:pt x="58" y="151"/>
                    <a:pt x="58" y="151"/>
                    <a:pt x="58" y="151"/>
                  </a:cubicBezTo>
                  <a:cubicBezTo>
                    <a:pt x="82" y="153"/>
                    <a:pt x="82" y="153"/>
                    <a:pt x="82" y="153"/>
                  </a:cubicBezTo>
                  <a:cubicBezTo>
                    <a:pt x="84" y="139"/>
                    <a:pt x="84" y="139"/>
                    <a:pt x="84" y="139"/>
                  </a:cubicBezTo>
                  <a:cubicBezTo>
                    <a:pt x="92" y="138"/>
                    <a:pt x="100" y="136"/>
                    <a:pt x="107" y="132"/>
                  </a:cubicBezTo>
                  <a:cubicBezTo>
                    <a:pt x="116" y="142"/>
                    <a:pt x="116" y="142"/>
                    <a:pt x="116" y="142"/>
                  </a:cubicBezTo>
                  <a:cubicBezTo>
                    <a:pt x="135" y="127"/>
                    <a:pt x="135" y="127"/>
                    <a:pt x="135" y="127"/>
                  </a:cubicBezTo>
                  <a:cubicBezTo>
                    <a:pt x="126" y="116"/>
                    <a:pt x="126" y="116"/>
                    <a:pt x="126" y="116"/>
                  </a:cubicBezTo>
                  <a:cubicBezTo>
                    <a:pt x="131" y="109"/>
                    <a:pt x="134" y="102"/>
                    <a:pt x="137" y="94"/>
                  </a:cubicBezTo>
                  <a:cubicBezTo>
                    <a:pt x="151" y="95"/>
                    <a:pt x="151" y="95"/>
                    <a:pt x="151" y="95"/>
                  </a:cubicBezTo>
                  <a:cubicBezTo>
                    <a:pt x="153" y="71"/>
                    <a:pt x="153" y="71"/>
                    <a:pt x="153" y="71"/>
                  </a:cubicBezTo>
                  <a:lnTo>
                    <a:pt x="139" y="70"/>
                  </a:lnTo>
                  <a:close/>
                  <a:moveTo>
                    <a:pt x="117" y="80"/>
                  </a:moveTo>
                  <a:cubicBezTo>
                    <a:pt x="116" y="91"/>
                    <a:pt x="110" y="101"/>
                    <a:pt x="103" y="108"/>
                  </a:cubicBezTo>
                  <a:cubicBezTo>
                    <a:pt x="95" y="114"/>
                    <a:pt x="84" y="118"/>
                    <a:pt x="73" y="117"/>
                  </a:cubicBezTo>
                  <a:cubicBezTo>
                    <a:pt x="62" y="116"/>
                    <a:pt x="52" y="111"/>
                    <a:pt x="46" y="103"/>
                  </a:cubicBezTo>
                  <a:cubicBezTo>
                    <a:pt x="39" y="95"/>
                    <a:pt x="35" y="85"/>
                    <a:pt x="36" y="73"/>
                  </a:cubicBezTo>
                  <a:cubicBezTo>
                    <a:pt x="37" y="62"/>
                    <a:pt x="43" y="53"/>
                    <a:pt x="51" y="46"/>
                  </a:cubicBezTo>
                  <a:cubicBezTo>
                    <a:pt x="58" y="39"/>
                    <a:pt x="69" y="36"/>
                    <a:pt x="80" y="37"/>
                  </a:cubicBezTo>
                  <a:cubicBezTo>
                    <a:pt x="91" y="38"/>
                    <a:pt x="101" y="43"/>
                    <a:pt x="107" y="51"/>
                  </a:cubicBezTo>
                  <a:cubicBezTo>
                    <a:pt x="114" y="59"/>
                    <a:pt x="118" y="69"/>
                    <a:pt x="117" y="80"/>
                  </a:cubicBezTo>
                  <a:close/>
                </a:path>
              </a:pathLst>
            </a:custGeom>
            <a:grpFill/>
            <a:ln>
              <a:noFill/>
            </a:ln>
          </p:spPr>
          <p:txBody>
            <a:bodyPr lIns="62175" tIns="31088" rIns="62175" bIns="31088"/>
            <a:lstStyle/>
            <a:p>
              <a:pPr defTabSz="715123">
                <a:defRPr/>
              </a:pPr>
              <a:endParaRPr lang="en-GB" sz="1000" kern="0" dirty="0">
                <a:solidFill>
                  <a:sysClr val="windowText" lastClr="000000"/>
                </a:solidFill>
              </a:endParaRPr>
            </a:p>
          </p:txBody>
        </p:sp>
        <p:sp>
          <p:nvSpPr>
            <p:cNvPr id="78" name="Freeform 593"/>
            <p:cNvSpPr>
              <a:spLocks noEditPoints="1"/>
            </p:cNvSpPr>
            <p:nvPr/>
          </p:nvSpPr>
          <p:spPr bwMode="auto">
            <a:xfrm>
              <a:off x="1288542" y="3182657"/>
              <a:ext cx="203336" cy="202176"/>
            </a:xfrm>
            <a:custGeom>
              <a:avLst/>
              <a:gdLst>
                <a:gd name="T0" fmla="*/ 88 w 103"/>
                <a:gd name="T1" fmla="*/ 31 h 103"/>
                <a:gd name="T2" fmla="*/ 96 w 103"/>
                <a:gd name="T3" fmla="*/ 25 h 103"/>
                <a:gd name="T4" fmla="*/ 85 w 103"/>
                <a:gd name="T5" fmla="*/ 12 h 103"/>
                <a:gd name="T6" fmla="*/ 78 w 103"/>
                <a:gd name="T7" fmla="*/ 18 h 103"/>
                <a:gd name="T8" fmla="*/ 63 w 103"/>
                <a:gd name="T9" fmla="*/ 11 h 103"/>
                <a:gd name="T10" fmla="*/ 64 w 103"/>
                <a:gd name="T11" fmla="*/ 1 h 103"/>
                <a:gd name="T12" fmla="*/ 48 w 103"/>
                <a:gd name="T13" fmla="*/ 0 h 103"/>
                <a:gd name="T14" fmla="*/ 47 w 103"/>
                <a:gd name="T15" fmla="*/ 9 h 103"/>
                <a:gd name="T16" fmla="*/ 31 w 103"/>
                <a:gd name="T17" fmla="*/ 14 h 103"/>
                <a:gd name="T18" fmla="*/ 25 w 103"/>
                <a:gd name="T19" fmla="*/ 7 h 103"/>
                <a:gd name="T20" fmla="*/ 12 w 103"/>
                <a:gd name="T21" fmla="*/ 17 h 103"/>
                <a:gd name="T22" fmla="*/ 19 w 103"/>
                <a:gd name="T23" fmla="*/ 25 h 103"/>
                <a:gd name="T24" fmla="*/ 11 w 103"/>
                <a:gd name="T25" fmla="*/ 39 h 103"/>
                <a:gd name="T26" fmla="*/ 1 w 103"/>
                <a:gd name="T27" fmla="*/ 38 h 103"/>
                <a:gd name="T28" fmla="*/ 0 w 103"/>
                <a:gd name="T29" fmla="*/ 55 h 103"/>
                <a:gd name="T30" fmla="*/ 10 w 103"/>
                <a:gd name="T31" fmla="*/ 56 h 103"/>
                <a:gd name="T32" fmla="*/ 14 w 103"/>
                <a:gd name="T33" fmla="*/ 71 h 103"/>
                <a:gd name="T34" fmla="*/ 7 w 103"/>
                <a:gd name="T35" fmla="*/ 78 h 103"/>
                <a:gd name="T36" fmla="*/ 18 w 103"/>
                <a:gd name="T37" fmla="*/ 90 h 103"/>
                <a:gd name="T38" fmla="*/ 25 w 103"/>
                <a:gd name="T39" fmla="*/ 84 h 103"/>
                <a:gd name="T40" fmla="*/ 40 w 103"/>
                <a:gd name="T41" fmla="*/ 92 h 103"/>
                <a:gd name="T42" fmla="*/ 39 w 103"/>
                <a:gd name="T43" fmla="*/ 101 h 103"/>
                <a:gd name="T44" fmla="*/ 55 w 103"/>
                <a:gd name="T45" fmla="*/ 103 h 103"/>
                <a:gd name="T46" fmla="*/ 56 w 103"/>
                <a:gd name="T47" fmla="*/ 93 h 103"/>
                <a:gd name="T48" fmla="*/ 72 w 103"/>
                <a:gd name="T49" fmla="*/ 88 h 103"/>
                <a:gd name="T50" fmla="*/ 78 w 103"/>
                <a:gd name="T51" fmla="*/ 96 h 103"/>
                <a:gd name="T52" fmla="*/ 91 w 103"/>
                <a:gd name="T53" fmla="*/ 85 h 103"/>
                <a:gd name="T54" fmla="*/ 85 w 103"/>
                <a:gd name="T55" fmla="*/ 77 h 103"/>
                <a:gd name="T56" fmla="*/ 92 w 103"/>
                <a:gd name="T57" fmla="*/ 63 h 103"/>
                <a:gd name="T58" fmla="*/ 102 w 103"/>
                <a:gd name="T59" fmla="*/ 64 h 103"/>
                <a:gd name="T60" fmla="*/ 103 w 103"/>
                <a:gd name="T61" fmla="*/ 47 h 103"/>
                <a:gd name="T62" fmla="*/ 93 w 103"/>
                <a:gd name="T63" fmla="*/ 46 h 103"/>
                <a:gd name="T64" fmla="*/ 88 w 103"/>
                <a:gd name="T65" fmla="*/ 31 h 103"/>
                <a:gd name="T66" fmla="*/ 79 w 103"/>
                <a:gd name="T67" fmla="*/ 54 h 103"/>
                <a:gd name="T68" fmla="*/ 69 w 103"/>
                <a:gd name="T69" fmla="*/ 72 h 103"/>
                <a:gd name="T70" fmla="*/ 49 w 103"/>
                <a:gd name="T71" fmla="*/ 78 h 103"/>
                <a:gd name="T72" fmla="*/ 31 w 103"/>
                <a:gd name="T73" fmla="*/ 69 h 103"/>
                <a:gd name="T74" fmla="*/ 24 w 103"/>
                <a:gd name="T75" fmla="*/ 49 h 103"/>
                <a:gd name="T76" fmla="*/ 34 w 103"/>
                <a:gd name="T77" fmla="*/ 30 h 103"/>
                <a:gd name="T78" fmla="*/ 54 w 103"/>
                <a:gd name="T79" fmla="*/ 24 h 103"/>
                <a:gd name="T80" fmla="*/ 72 w 103"/>
                <a:gd name="T81" fmla="*/ 34 h 103"/>
                <a:gd name="T82" fmla="*/ 79 w 103"/>
                <a:gd name="T83" fmla="*/ 5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 h="103">
                  <a:moveTo>
                    <a:pt x="88" y="31"/>
                  </a:moveTo>
                  <a:cubicBezTo>
                    <a:pt x="96" y="25"/>
                    <a:pt x="96" y="25"/>
                    <a:pt x="96" y="25"/>
                  </a:cubicBezTo>
                  <a:cubicBezTo>
                    <a:pt x="85" y="12"/>
                    <a:pt x="85" y="12"/>
                    <a:pt x="85" y="12"/>
                  </a:cubicBezTo>
                  <a:cubicBezTo>
                    <a:pt x="78" y="18"/>
                    <a:pt x="78" y="18"/>
                    <a:pt x="78" y="18"/>
                  </a:cubicBezTo>
                  <a:cubicBezTo>
                    <a:pt x="73" y="15"/>
                    <a:pt x="69" y="12"/>
                    <a:pt x="63" y="11"/>
                  </a:cubicBezTo>
                  <a:cubicBezTo>
                    <a:pt x="64" y="1"/>
                    <a:pt x="64" y="1"/>
                    <a:pt x="64" y="1"/>
                  </a:cubicBezTo>
                  <a:cubicBezTo>
                    <a:pt x="48" y="0"/>
                    <a:pt x="48" y="0"/>
                    <a:pt x="48" y="0"/>
                  </a:cubicBezTo>
                  <a:cubicBezTo>
                    <a:pt x="47" y="9"/>
                    <a:pt x="47" y="9"/>
                    <a:pt x="47" y="9"/>
                  </a:cubicBezTo>
                  <a:cubicBezTo>
                    <a:pt x="41" y="10"/>
                    <a:pt x="36" y="12"/>
                    <a:pt x="31" y="14"/>
                  </a:cubicBezTo>
                  <a:cubicBezTo>
                    <a:pt x="25" y="7"/>
                    <a:pt x="25" y="7"/>
                    <a:pt x="25" y="7"/>
                  </a:cubicBezTo>
                  <a:cubicBezTo>
                    <a:pt x="12" y="17"/>
                    <a:pt x="12" y="17"/>
                    <a:pt x="12" y="17"/>
                  </a:cubicBezTo>
                  <a:cubicBezTo>
                    <a:pt x="19" y="25"/>
                    <a:pt x="19" y="25"/>
                    <a:pt x="19" y="25"/>
                  </a:cubicBezTo>
                  <a:cubicBezTo>
                    <a:pt x="15" y="29"/>
                    <a:pt x="13" y="34"/>
                    <a:pt x="11" y="39"/>
                  </a:cubicBezTo>
                  <a:cubicBezTo>
                    <a:pt x="1" y="38"/>
                    <a:pt x="1" y="38"/>
                    <a:pt x="1" y="38"/>
                  </a:cubicBezTo>
                  <a:cubicBezTo>
                    <a:pt x="0" y="55"/>
                    <a:pt x="0" y="55"/>
                    <a:pt x="0" y="55"/>
                  </a:cubicBezTo>
                  <a:cubicBezTo>
                    <a:pt x="10" y="56"/>
                    <a:pt x="10" y="56"/>
                    <a:pt x="10" y="56"/>
                  </a:cubicBezTo>
                  <a:cubicBezTo>
                    <a:pt x="10" y="61"/>
                    <a:pt x="12" y="67"/>
                    <a:pt x="14" y="71"/>
                  </a:cubicBezTo>
                  <a:cubicBezTo>
                    <a:pt x="7" y="78"/>
                    <a:pt x="7" y="78"/>
                    <a:pt x="7" y="78"/>
                  </a:cubicBezTo>
                  <a:cubicBezTo>
                    <a:pt x="18" y="90"/>
                    <a:pt x="18" y="90"/>
                    <a:pt x="18" y="90"/>
                  </a:cubicBezTo>
                  <a:cubicBezTo>
                    <a:pt x="25" y="84"/>
                    <a:pt x="25" y="84"/>
                    <a:pt x="25" y="84"/>
                  </a:cubicBezTo>
                  <a:cubicBezTo>
                    <a:pt x="29" y="88"/>
                    <a:pt x="34" y="90"/>
                    <a:pt x="40" y="92"/>
                  </a:cubicBezTo>
                  <a:cubicBezTo>
                    <a:pt x="39" y="101"/>
                    <a:pt x="39" y="101"/>
                    <a:pt x="39" y="101"/>
                  </a:cubicBezTo>
                  <a:cubicBezTo>
                    <a:pt x="55" y="103"/>
                    <a:pt x="55" y="103"/>
                    <a:pt x="55" y="103"/>
                  </a:cubicBezTo>
                  <a:cubicBezTo>
                    <a:pt x="56" y="93"/>
                    <a:pt x="56" y="93"/>
                    <a:pt x="56" y="93"/>
                  </a:cubicBezTo>
                  <a:cubicBezTo>
                    <a:pt x="62" y="93"/>
                    <a:pt x="67" y="91"/>
                    <a:pt x="72" y="88"/>
                  </a:cubicBezTo>
                  <a:cubicBezTo>
                    <a:pt x="78" y="96"/>
                    <a:pt x="78" y="96"/>
                    <a:pt x="78" y="96"/>
                  </a:cubicBezTo>
                  <a:cubicBezTo>
                    <a:pt x="91" y="85"/>
                    <a:pt x="91" y="85"/>
                    <a:pt x="91" y="85"/>
                  </a:cubicBezTo>
                  <a:cubicBezTo>
                    <a:pt x="85" y="77"/>
                    <a:pt x="85" y="77"/>
                    <a:pt x="85" y="77"/>
                  </a:cubicBezTo>
                  <a:cubicBezTo>
                    <a:pt x="88" y="73"/>
                    <a:pt x="90" y="68"/>
                    <a:pt x="92" y="63"/>
                  </a:cubicBezTo>
                  <a:cubicBezTo>
                    <a:pt x="102" y="64"/>
                    <a:pt x="102" y="64"/>
                    <a:pt x="102" y="64"/>
                  </a:cubicBezTo>
                  <a:cubicBezTo>
                    <a:pt x="103" y="47"/>
                    <a:pt x="103" y="47"/>
                    <a:pt x="103" y="47"/>
                  </a:cubicBezTo>
                  <a:cubicBezTo>
                    <a:pt x="93" y="46"/>
                    <a:pt x="93" y="46"/>
                    <a:pt x="93" y="46"/>
                  </a:cubicBezTo>
                  <a:cubicBezTo>
                    <a:pt x="93" y="41"/>
                    <a:pt x="91" y="36"/>
                    <a:pt x="88" y="31"/>
                  </a:cubicBezTo>
                  <a:close/>
                  <a:moveTo>
                    <a:pt x="79" y="54"/>
                  </a:moveTo>
                  <a:cubicBezTo>
                    <a:pt x="78" y="61"/>
                    <a:pt x="74" y="68"/>
                    <a:pt x="69" y="72"/>
                  </a:cubicBezTo>
                  <a:cubicBezTo>
                    <a:pt x="64" y="77"/>
                    <a:pt x="57" y="79"/>
                    <a:pt x="49" y="78"/>
                  </a:cubicBezTo>
                  <a:cubicBezTo>
                    <a:pt x="42" y="78"/>
                    <a:pt x="35" y="74"/>
                    <a:pt x="31" y="69"/>
                  </a:cubicBezTo>
                  <a:cubicBezTo>
                    <a:pt x="26" y="63"/>
                    <a:pt x="24" y="56"/>
                    <a:pt x="24" y="49"/>
                  </a:cubicBezTo>
                  <a:cubicBezTo>
                    <a:pt x="25" y="41"/>
                    <a:pt x="29" y="35"/>
                    <a:pt x="34" y="30"/>
                  </a:cubicBezTo>
                  <a:cubicBezTo>
                    <a:pt x="39" y="26"/>
                    <a:pt x="46" y="24"/>
                    <a:pt x="54" y="24"/>
                  </a:cubicBezTo>
                  <a:cubicBezTo>
                    <a:pt x="61" y="25"/>
                    <a:pt x="68" y="28"/>
                    <a:pt x="72" y="34"/>
                  </a:cubicBezTo>
                  <a:cubicBezTo>
                    <a:pt x="77" y="39"/>
                    <a:pt x="79" y="46"/>
                    <a:pt x="79" y="54"/>
                  </a:cubicBezTo>
                  <a:close/>
                </a:path>
              </a:pathLst>
            </a:custGeom>
            <a:grpFill/>
            <a:ln>
              <a:noFill/>
            </a:ln>
          </p:spPr>
          <p:txBody>
            <a:bodyPr lIns="62175" tIns="31088" rIns="62175" bIns="31088"/>
            <a:lstStyle/>
            <a:p>
              <a:pPr defTabSz="715123">
                <a:defRPr/>
              </a:pPr>
              <a:endParaRPr lang="en-GB" sz="1000" kern="0" dirty="0">
                <a:solidFill>
                  <a:sysClr val="windowText" lastClr="000000"/>
                </a:solidFill>
              </a:endParaRPr>
            </a:p>
          </p:txBody>
        </p:sp>
        <p:sp>
          <p:nvSpPr>
            <p:cNvPr id="79" name="Freeform 596"/>
            <p:cNvSpPr>
              <a:spLocks noEditPoints="1"/>
            </p:cNvSpPr>
            <p:nvPr/>
          </p:nvSpPr>
          <p:spPr bwMode="auto">
            <a:xfrm>
              <a:off x="811145" y="2948836"/>
              <a:ext cx="483585" cy="479069"/>
            </a:xfrm>
            <a:custGeom>
              <a:avLst/>
              <a:gdLst>
                <a:gd name="T0" fmla="*/ 243 w 245"/>
                <a:gd name="T1" fmla="*/ 141 h 244"/>
                <a:gd name="T2" fmla="*/ 245 w 245"/>
                <a:gd name="T3" fmla="*/ 122 h 244"/>
                <a:gd name="T4" fmla="*/ 243 w 245"/>
                <a:gd name="T5" fmla="*/ 101 h 244"/>
                <a:gd name="T6" fmla="*/ 222 w 245"/>
                <a:gd name="T7" fmla="*/ 101 h 244"/>
                <a:gd name="T8" fmla="*/ 207 w 245"/>
                <a:gd name="T9" fmla="*/ 65 h 244"/>
                <a:gd name="T10" fmla="*/ 222 w 245"/>
                <a:gd name="T11" fmla="*/ 51 h 244"/>
                <a:gd name="T12" fmla="*/ 209 w 245"/>
                <a:gd name="T13" fmla="*/ 35 h 244"/>
                <a:gd name="T14" fmla="*/ 193 w 245"/>
                <a:gd name="T15" fmla="*/ 22 h 244"/>
                <a:gd name="T16" fmla="*/ 179 w 245"/>
                <a:gd name="T17" fmla="*/ 37 h 244"/>
                <a:gd name="T18" fmla="*/ 143 w 245"/>
                <a:gd name="T19" fmla="*/ 22 h 244"/>
                <a:gd name="T20" fmla="*/ 143 w 245"/>
                <a:gd name="T21" fmla="*/ 1 h 244"/>
                <a:gd name="T22" fmla="*/ 122 w 245"/>
                <a:gd name="T23" fmla="*/ 0 h 244"/>
                <a:gd name="T24" fmla="*/ 102 w 245"/>
                <a:gd name="T25" fmla="*/ 1 h 244"/>
                <a:gd name="T26" fmla="*/ 102 w 245"/>
                <a:gd name="T27" fmla="*/ 22 h 244"/>
                <a:gd name="T28" fmla="*/ 66 w 245"/>
                <a:gd name="T29" fmla="*/ 37 h 244"/>
                <a:gd name="T30" fmla="*/ 52 w 245"/>
                <a:gd name="T31" fmla="*/ 22 h 244"/>
                <a:gd name="T32" fmla="*/ 36 w 245"/>
                <a:gd name="T33" fmla="*/ 35 h 244"/>
                <a:gd name="T34" fmla="*/ 23 w 245"/>
                <a:gd name="T35" fmla="*/ 51 h 244"/>
                <a:gd name="T36" fmla="*/ 38 w 245"/>
                <a:gd name="T37" fmla="*/ 65 h 244"/>
                <a:gd name="T38" fmla="*/ 23 w 245"/>
                <a:gd name="T39" fmla="*/ 101 h 244"/>
                <a:gd name="T40" fmla="*/ 2 w 245"/>
                <a:gd name="T41" fmla="*/ 101 h 244"/>
                <a:gd name="T42" fmla="*/ 0 w 245"/>
                <a:gd name="T43" fmla="*/ 122 h 244"/>
                <a:gd name="T44" fmla="*/ 2 w 245"/>
                <a:gd name="T45" fmla="*/ 141 h 244"/>
                <a:gd name="T46" fmla="*/ 22 w 245"/>
                <a:gd name="T47" fmla="*/ 141 h 244"/>
                <a:gd name="T48" fmla="*/ 37 w 245"/>
                <a:gd name="T49" fmla="*/ 178 h 244"/>
                <a:gd name="T50" fmla="*/ 23 w 245"/>
                <a:gd name="T51" fmla="*/ 192 h 244"/>
                <a:gd name="T52" fmla="*/ 36 w 245"/>
                <a:gd name="T53" fmla="*/ 208 h 244"/>
                <a:gd name="T54" fmla="*/ 51 w 245"/>
                <a:gd name="T55" fmla="*/ 221 h 244"/>
                <a:gd name="T56" fmla="*/ 66 w 245"/>
                <a:gd name="T57" fmla="*/ 206 h 244"/>
                <a:gd name="T58" fmla="*/ 102 w 245"/>
                <a:gd name="T59" fmla="*/ 222 h 244"/>
                <a:gd name="T60" fmla="*/ 102 w 245"/>
                <a:gd name="T61" fmla="*/ 242 h 244"/>
                <a:gd name="T62" fmla="*/ 122 w 245"/>
                <a:gd name="T63" fmla="*/ 244 h 244"/>
                <a:gd name="T64" fmla="*/ 143 w 245"/>
                <a:gd name="T65" fmla="*/ 242 h 244"/>
                <a:gd name="T66" fmla="*/ 143 w 245"/>
                <a:gd name="T67" fmla="*/ 222 h 244"/>
                <a:gd name="T68" fmla="*/ 179 w 245"/>
                <a:gd name="T69" fmla="*/ 206 h 244"/>
                <a:gd name="T70" fmla="*/ 194 w 245"/>
                <a:gd name="T71" fmla="*/ 221 h 244"/>
                <a:gd name="T72" fmla="*/ 209 w 245"/>
                <a:gd name="T73" fmla="*/ 208 h 244"/>
                <a:gd name="T74" fmla="*/ 222 w 245"/>
                <a:gd name="T75" fmla="*/ 192 h 244"/>
                <a:gd name="T76" fmla="*/ 207 w 245"/>
                <a:gd name="T77" fmla="*/ 178 h 244"/>
                <a:gd name="T78" fmla="*/ 222 w 245"/>
                <a:gd name="T79" fmla="*/ 141 h 244"/>
                <a:gd name="T80" fmla="*/ 243 w 245"/>
                <a:gd name="T81" fmla="*/ 141 h 244"/>
                <a:gd name="T82" fmla="*/ 176 w 245"/>
                <a:gd name="T83" fmla="*/ 175 h 244"/>
                <a:gd name="T84" fmla="*/ 122 w 245"/>
                <a:gd name="T85" fmla="*/ 197 h 244"/>
                <a:gd name="T86" fmla="*/ 69 w 245"/>
                <a:gd name="T87" fmla="*/ 175 h 244"/>
                <a:gd name="T88" fmla="*/ 47 w 245"/>
                <a:gd name="T89" fmla="*/ 122 h 244"/>
                <a:gd name="T90" fmla="*/ 69 w 245"/>
                <a:gd name="T91" fmla="*/ 69 h 244"/>
                <a:gd name="T92" fmla="*/ 122 w 245"/>
                <a:gd name="T93" fmla="*/ 46 h 244"/>
                <a:gd name="T94" fmla="*/ 176 w 245"/>
                <a:gd name="T95" fmla="*/ 69 h 244"/>
                <a:gd name="T96" fmla="*/ 198 w 245"/>
                <a:gd name="T97" fmla="*/ 122 h 244"/>
                <a:gd name="T98" fmla="*/ 176 w 245"/>
                <a:gd name="T99" fmla="*/ 175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44">
                  <a:moveTo>
                    <a:pt x="243" y="141"/>
                  </a:moveTo>
                  <a:cubicBezTo>
                    <a:pt x="244" y="135"/>
                    <a:pt x="245" y="128"/>
                    <a:pt x="245" y="122"/>
                  </a:cubicBezTo>
                  <a:cubicBezTo>
                    <a:pt x="245" y="115"/>
                    <a:pt x="244" y="108"/>
                    <a:pt x="243" y="101"/>
                  </a:cubicBezTo>
                  <a:cubicBezTo>
                    <a:pt x="222" y="101"/>
                    <a:pt x="222" y="101"/>
                    <a:pt x="222" y="101"/>
                  </a:cubicBezTo>
                  <a:cubicBezTo>
                    <a:pt x="220" y="88"/>
                    <a:pt x="214" y="76"/>
                    <a:pt x="207" y="65"/>
                  </a:cubicBezTo>
                  <a:cubicBezTo>
                    <a:pt x="222" y="51"/>
                    <a:pt x="222" y="51"/>
                    <a:pt x="222" y="51"/>
                  </a:cubicBezTo>
                  <a:cubicBezTo>
                    <a:pt x="218" y="45"/>
                    <a:pt x="213" y="40"/>
                    <a:pt x="209" y="35"/>
                  </a:cubicBezTo>
                  <a:cubicBezTo>
                    <a:pt x="204" y="31"/>
                    <a:pt x="199" y="26"/>
                    <a:pt x="193" y="22"/>
                  </a:cubicBezTo>
                  <a:cubicBezTo>
                    <a:pt x="179" y="37"/>
                    <a:pt x="179" y="37"/>
                    <a:pt x="179" y="37"/>
                  </a:cubicBezTo>
                  <a:cubicBezTo>
                    <a:pt x="168" y="30"/>
                    <a:pt x="156" y="24"/>
                    <a:pt x="143" y="22"/>
                  </a:cubicBezTo>
                  <a:cubicBezTo>
                    <a:pt x="143" y="1"/>
                    <a:pt x="143" y="1"/>
                    <a:pt x="143" y="1"/>
                  </a:cubicBezTo>
                  <a:cubicBezTo>
                    <a:pt x="136" y="0"/>
                    <a:pt x="129" y="0"/>
                    <a:pt x="122" y="0"/>
                  </a:cubicBezTo>
                  <a:cubicBezTo>
                    <a:pt x="116" y="0"/>
                    <a:pt x="109" y="0"/>
                    <a:pt x="102" y="1"/>
                  </a:cubicBezTo>
                  <a:cubicBezTo>
                    <a:pt x="102" y="22"/>
                    <a:pt x="102" y="22"/>
                    <a:pt x="102" y="22"/>
                  </a:cubicBezTo>
                  <a:cubicBezTo>
                    <a:pt x="89" y="24"/>
                    <a:pt x="77" y="30"/>
                    <a:pt x="66" y="37"/>
                  </a:cubicBezTo>
                  <a:cubicBezTo>
                    <a:pt x="52" y="22"/>
                    <a:pt x="52" y="22"/>
                    <a:pt x="52" y="22"/>
                  </a:cubicBezTo>
                  <a:cubicBezTo>
                    <a:pt x="46" y="26"/>
                    <a:pt x="41" y="31"/>
                    <a:pt x="36" y="35"/>
                  </a:cubicBezTo>
                  <a:cubicBezTo>
                    <a:pt x="31" y="40"/>
                    <a:pt x="27" y="45"/>
                    <a:pt x="23" y="51"/>
                  </a:cubicBezTo>
                  <a:cubicBezTo>
                    <a:pt x="38" y="65"/>
                    <a:pt x="38" y="65"/>
                    <a:pt x="38" y="65"/>
                  </a:cubicBezTo>
                  <a:cubicBezTo>
                    <a:pt x="31" y="76"/>
                    <a:pt x="25" y="88"/>
                    <a:pt x="23" y="101"/>
                  </a:cubicBezTo>
                  <a:cubicBezTo>
                    <a:pt x="2" y="101"/>
                    <a:pt x="2" y="101"/>
                    <a:pt x="2" y="101"/>
                  </a:cubicBezTo>
                  <a:cubicBezTo>
                    <a:pt x="1" y="108"/>
                    <a:pt x="0" y="115"/>
                    <a:pt x="0" y="122"/>
                  </a:cubicBezTo>
                  <a:cubicBezTo>
                    <a:pt x="0" y="128"/>
                    <a:pt x="1" y="135"/>
                    <a:pt x="2" y="141"/>
                  </a:cubicBezTo>
                  <a:cubicBezTo>
                    <a:pt x="22" y="141"/>
                    <a:pt x="22" y="141"/>
                    <a:pt x="22" y="141"/>
                  </a:cubicBezTo>
                  <a:cubicBezTo>
                    <a:pt x="25" y="155"/>
                    <a:pt x="30" y="167"/>
                    <a:pt x="37" y="178"/>
                  </a:cubicBezTo>
                  <a:cubicBezTo>
                    <a:pt x="23" y="192"/>
                    <a:pt x="23" y="192"/>
                    <a:pt x="23" y="192"/>
                  </a:cubicBezTo>
                  <a:cubicBezTo>
                    <a:pt x="27" y="198"/>
                    <a:pt x="31" y="203"/>
                    <a:pt x="36" y="208"/>
                  </a:cubicBezTo>
                  <a:cubicBezTo>
                    <a:pt x="41" y="213"/>
                    <a:pt x="46" y="217"/>
                    <a:pt x="51" y="221"/>
                  </a:cubicBezTo>
                  <a:cubicBezTo>
                    <a:pt x="66" y="206"/>
                    <a:pt x="66" y="206"/>
                    <a:pt x="66" y="206"/>
                  </a:cubicBezTo>
                  <a:cubicBezTo>
                    <a:pt x="77" y="214"/>
                    <a:pt x="89" y="219"/>
                    <a:pt x="102" y="222"/>
                  </a:cubicBezTo>
                  <a:cubicBezTo>
                    <a:pt x="102" y="242"/>
                    <a:pt x="102" y="242"/>
                    <a:pt x="102" y="242"/>
                  </a:cubicBezTo>
                  <a:cubicBezTo>
                    <a:pt x="109" y="243"/>
                    <a:pt x="116" y="244"/>
                    <a:pt x="122" y="244"/>
                  </a:cubicBezTo>
                  <a:cubicBezTo>
                    <a:pt x="129" y="244"/>
                    <a:pt x="136" y="243"/>
                    <a:pt x="143" y="242"/>
                  </a:cubicBezTo>
                  <a:cubicBezTo>
                    <a:pt x="143" y="222"/>
                    <a:pt x="143" y="222"/>
                    <a:pt x="143" y="222"/>
                  </a:cubicBezTo>
                  <a:cubicBezTo>
                    <a:pt x="156" y="219"/>
                    <a:pt x="168" y="214"/>
                    <a:pt x="179" y="206"/>
                  </a:cubicBezTo>
                  <a:cubicBezTo>
                    <a:pt x="194" y="221"/>
                    <a:pt x="194" y="221"/>
                    <a:pt x="194" y="221"/>
                  </a:cubicBezTo>
                  <a:cubicBezTo>
                    <a:pt x="199" y="217"/>
                    <a:pt x="204" y="213"/>
                    <a:pt x="209" y="208"/>
                  </a:cubicBezTo>
                  <a:cubicBezTo>
                    <a:pt x="214" y="203"/>
                    <a:pt x="218" y="198"/>
                    <a:pt x="222" y="192"/>
                  </a:cubicBezTo>
                  <a:cubicBezTo>
                    <a:pt x="207" y="178"/>
                    <a:pt x="207" y="178"/>
                    <a:pt x="207" y="178"/>
                  </a:cubicBezTo>
                  <a:cubicBezTo>
                    <a:pt x="215" y="167"/>
                    <a:pt x="220" y="155"/>
                    <a:pt x="222" y="141"/>
                  </a:cubicBezTo>
                  <a:lnTo>
                    <a:pt x="243" y="141"/>
                  </a:lnTo>
                  <a:close/>
                  <a:moveTo>
                    <a:pt x="176" y="175"/>
                  </a:moveTo>
                  <a:cubicBezTo>
                    <a:pt x="162" y="189"/>
                    <a:pt x="143" y="197"/>
                    <a:pt x="122" y="197"/>
                  </a:cubicBezTo>
                  <a:cubicBezTo>
                    <a:pt x="102" y="197"/>
                    <a:pt x="83" y="189"/>
                    <a:pt x="69" y="175"/>
                  </a:cubicBezTo>
                  <a:cubicBezTo>
                    <a:pt x="56" y="161"/>
                    <a:pt x="47" y="143"/>
                    <a:pt x="47" y="122"/>
                  </a:cubicBezTo>
                  <a:cubicBezTo>
                    <a:pt x="47" y="101"/>
                    <a:pt x="56" y="82"/>
                    <a:pt x="69" y="69"/>
                  </a:cubicBezTo>
                  <a:cubicBezTo>
                    <a:pt x="83" y="55"/>
                    <a:pt x="102" y="46"/>
                    <a:pt x="122" y="46"/>
                  </a:cubicBezTo>
                  <a:cubicBezTo>
                    <a:pt x="143" y="46"/>
                    <a:pt x="162" y="55"/>
                    <a:pt x="176" y="69"/>
                  </a:cubicBezTo>
                  <a:cubicBezTo>
                    <a:pt x="189" y="82"/>
                    <a:pt x="198" y="101"/>
                    <a:pt x="198" y="122"/>
                  </a:cubicBezTo>
                  <a:cubicBezTo>
                    <a:pt x="198" y="143"/>
                    <a:pt x="189" y="161"/>
                    <a:pt x="176" y="175"/>
                  </a:cubicBezTo>
                  <a:close/>
                </a:path>
              </a:pathLst>
            </a:custGeom>
            <a:grpFill/>
            <a:ln>
              <a:noFill/>
            </a:ln>
          </p:spPr>
          <p:txBody>
            <a:bodyPr lIns="62175" tIns="31088" rIns="62175" bIns="31088"/>
            <a:lstStyle/>
            <a:p>
              <a:pPr defTabSz="715123">
                <a:defRPr/>
              </a:pPr>
              <a:endParaRPr lang="en-GB" sz="1000" kern="0" dirty="0">
                <a:solidFill>
                  <a:sysClr val="windowText" lastClr="000000"/>
                </a:solidFill>
              </a:endParaRPr>
            </a:p>
          </p:txBody>
        </p:sp>
      </p:grpSp>
      <p:sp>
        <p:nvSpPr>
          <p:cNvPr id="81" name="Rectangle 80"/>
          <p:cNvSpPr/>
          <p:nvPr/>
        </p:nvSpPr>
        <p:spPr>
          <a:xfrm>
            <a:off x="2965452" y="2928353"/>
            <a:ext cx="1735138" cy="453110"/>
          </a:xfrm>
          <a:prstGeom prst="rect">
            <a:avLst/>
          </a:prstGeom>
        </p:spPr>
        <p:txBody>
          <a:bodyPr lIns="71516" tIns="35755" rIns="71516" bIns="35755">
            <a:spAutoFit/>
          </a:bodyPr>
          <a:lstStyle/>
          <a:p>
            <a:pPr marL="134092" indent="-134092" defTabSz="715123">
              <a:buClr>
                <a:srgbClr val="ED801E"/>
              </a:buClr>
              <a:buFont typeface="Wingdings" panose="05000000000000000000" pitchFamily="2" charset="2"/>
              <a:buChar char="l"/>
              <a:defRPr/>
            </a:pPr>
            <a:r>
              <a:rPr lang="en-GB" sz="800" kern="0" dirty="0">
                <a:solidFill>
                  <a:srgbClr val="191919"/>
                </a:solidFill>
                <a:latin typeface="Arial"/>
              </a:rPr>
              <a:t>Data-driven </a:t>
            </a:r>
          </a:p>
          <a:p>
            <a:pPr defTabSz="715123">
              <a:buClr>
                <a:srgbClr val="ED801E"/>
              </a:buClr>
              <a:defRPr/>
            </a:pPr>
            <a:r>
              <a:rPr lang="en-GB" sz="800" kern="0" dirty="0">
                <a:solidFill>
                  <a:srgbClr val="191919"/>
                </a:solidFill>
                <a:latin typeface="Arial"/>
              </a:rPr>
              <a:t>        Decision Automation</a:t>
            </a:r>
          </a:p>
          <a:p>
            <a:pPr defTabSz="715123">
              <a:buClr>
                <a:srgbClr val="ED801E"/>
              </a:buClr>
              <a:defRPr/>
            </a:pPr>
            <a:r>
              <a:rPr lang="en-GB" sz="800" kern="0" dirty="0">
                <a:solidFill>
                  <a:srgbClr val="191919"/>
                </a:solidFill>
                <a:latin typeface="Arial"/>
              </a:rPr>
              <a:t>     Based on AI platform</a:t>
            </a:r>
          </a:p>
        </p:txBody>
      </p:sp>
      <p:sp>
        <p:nvSpPr>
          <p:cNvPr id="82" name="Rectangle 81"/>
          <p:cNvSpPr/>
          <p:nvPr/>
        </p:nvSpPr>
        <p:spPr>
          <a:xfrm>
            <a:off x="2428890" y="3388740"/>
            <a:ext cx="1106273" cy="199195"/>
          </a:xfrm>
          <a:prstGeom prst="rect">
            <a:avLst/>
          </a:prstGeom>
        </p:spPr>
        <p:txBody>
          <a:bodyPr wrap="none" lIns="71516" tIns="35755" rIns="71516" bIns="35755">
            <a:spAutoFit/>
          </a:bodyPr>
          <a:lstStyle/>
          <a:p>
            <a:pPr marL="134092" indent="-134092" defTabSz="715123">
              <a:buClr>
                <a:srgbClr val="ED801E"/>
              </a:buClr>
              <a:buFont typeface="Wingdings" panose="05000000000000000000" pitchFamily="2" charset="2"/>
              <a:buChar char="l"/>
              <a:defRPr/>
            </a:pPr>
            <a:r>
              <a:rPr lang="en-GB" sz="800" kern="0" dirty="0">
                <a:solidFill>
                  <a:srgbClr val="191919"/>
                </a:solidFill>
                <a:latin typeface="Arial"/>
              </a:rPr>
              <a:t>Open Data Fabric</a:t>
            </a:r>
          </a:p>
        </p:txBody>
      </p:sp>
      <p:sp>
        <p:nvSpPr>
          <p:cNvPr id="84" name="Flowchart: Connector 64"/>
          <p:cNvSpPr/>
          <p:nvPr/>
        </p:nvSpPr>
        <p:spPr>
          <a:xfrm>
            <a:off x="2868613" y="3277601"/>
            <a:ext cx="68262" cy="63500"/>
          </a:xfrm>
          <a:prstGeom prst="flowChartConnector">
            <a:avLst/>
          </a:prstGeom>
          <a:solidFill>
            <a:srgbClr val="FFCC00"/>
          </a:solidFill>
          <a:ln w="25400" cap="flat" cmpd="sng" algn="ctr">
            <a:noFill/>
            <a:prstDash val="solid"/>
          </a:ln>
          <a:effectLst/>
        </p:spPr>
        <p:txBody>
          <a:bodyPr lIns="71516" tIns="35755" rIns="71516" bIns="35755" anchor="ctr"/>
          <a:lstStyle/>
          <a:p>
            <a:pPr algn="ctr" defTabSz="715123">
              <a:defRPr/>
            </a:pPr>
            <a:endParaRPr lang="en-GB" sz="600" kern="0" dirty="0">
              <a:solidFill>
                <a:srgbClr val="FFFFFF"/>
              </a:solidFill>
              <a:latin typeface="Arial"/>
            </a:endParaRPr>
          </a:p>
        </p:txBody>
      </p:sp>
      <p:sp>
        <p:nvSpPr>
          <p:cNvPr id="90" name="TextBox 89"/>
          <p:cNvSpPr txBox="1"/>
          <p:nvPr/>
        </p:nvSpPr>
        <p:spPr>
          <a:xfrm rot="16200000">
            <a:off x="-560501" y="1760064"/>
            <a:ext cx="2862263" cy="871312"/>
          </a:xfrm>
          <a:prstGeom prst="rect">
            <a:avLst/>
          </a:prstGeom>
          <a:solidFill>
            <a:schemeClr val="tx1">
              <a:lumMod val="10000"/>
              <a:lumOff val="90000"/>
            </a:schemeClr>
          </a:solidFill>
        </p:spPr>
        <p:txBody>
          <a:bodyPr lIns="71516" tIns="35755" rIns="71516" bIns="35755" anchor="ctr"/>
          <a:lstStyle/>
          <a:p>
            <a:pPr algn="ctr" defTabSz="715123">
              <a:defRPr/>
            </a:pPr>
            <a:r>
              <a:rPr lang="en-US" sz="1600" b="1" kern="0" dirty="0">
                <a:solidFill>
                  <a:prstClr val="black"/>
                </a:solidFill>
              </a:rPr>
              <a:t>Future technology</a:t>
            </a:r>
            <a:endParaRPr lang="en-GB" sz="1600" b="1" kern="0" dirty="0">
              <a:solidFill>
                <a:prstClr val="black"/>
              </a:solidFill>
            </a:endParaRPr>
          </a:p>
        </p:txBody>
      </p:sp>
      <p:sp>
        <p:nvSpPr>
          <p:cNvPr id="94" name="TextBox 21"/>
          <p:cNvSpPr txBox="1">
            <a:spLocks noChangeArrowheads="1"/>
          </p:cNvSpPr>
          <p:nvPr/>
        </p:nvSpPr>
        <p:spPr bwMode="auto">
          <a:xfrm>
            <a:off x="4156090" y="1968745"/>
            <a:ext cx="1406525" cy="292589"/>
          </a:xfrm>
          <a:prstGeom prst="rect">
            <a:avLst/>
          </a:prstGeom>
          <a:noFill/>
          <a:ln w="9525" cap="flat" cmpd="sng" algn="ctr">
            <a:noFill/>
            <a:prstDash val="solid"/>
            <a:headEnd/>
            <a:tailEnd/>
          </a:ln>
          <a:effectLst/>
        </p:spPr>
        <p:txBody>
          <a:bodyPr lIns="19150" tIns="19150" rIns="19150" bIns="19150" anchor="ctr">
            <a:spAutoFit/>
          </a:bodyPr>
          <a:lstStyle/>
          <a:p>
            <a:pPr marL="134092" indent="-134092" defTabSz="715123">
              <a:buClr>
                <a:srgbClr val="ED801E"/>
              </a:buClr>
              <a:buFont typeface="Wingdings" panose="05000000000000000000" pitchFamily="2" charset="2"/>
              <a:buChar char="l"/>
              <a:defRPr/>
            </a:pPr>
            <a:r>
              <a:rPr lang="en-GB" sz="800" kern="0" dirty="0">
                <a:solidFill>
                  <a:srgbClr val="191919"/>
                </a:solidFill>
                <a:latin typeface="Arial"/>
              </a:rPr>
              <a:t>Business Rules &amp; Policies</a:t>
            </a:r>
          </a:p>
          <a:p>
            <a:pPr defTabSz="715123">
              <a:buClr>
                <a:srgbClr val="ED801E"/>
              </a:buClr>
              <a:defRPr/>
            </a:pPr>
            <a:r>
              <a:rPr lang="en-GB" sz="800" kern="0" dirty="0">
                <a:solidFill>
                  <a:srgbClr val="191919"/>
                </a:solidFill>
                <a:latin typeface="Arial"/>
              </a:rPr>
              <a:t>     Based on AI platform</a:t>
            </a:r>
          </a:p>
        </p:txBody>
      </p:sp>
      <p:sp>
        <p:nvSpPr>
          <p:cNvPr id="37912" name="TextBox 21"/>
          <p:cNvSpPr txBox="1">
            <a:spLocks noChangeArrowheads="1"/>
          </p:cNvSpPr>
          <p:nvPr/>
        </p:nvSpPr>
        <p:spPr bwMode="auto">
          <a:xfrm>
            <a:off x="3389328" y="2605065"/>
            <a:ext cx="1470025" cy="2925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9150" tIns="19150" rIns="19150" bIns="19150" anchor="ctr">
            <a:spAutoFit/>
          </a:bodyPr>
          <a:lstStyle>
            <a:lvl1pPr marL="171450" indent="-171450" defTabSz="714375" eaLnBrk="0" hangingPunct="0">
              <a:defRPr sz="2400">
                <a:solidFill>
                  <a:schemeClr val="tx1"/>
                </a:solidFill>
                <a:latin typeface="Arial" charset="0"/>
                <a:ea typeface="ＭＳ Ｐゴシック" charset="0"/>
                <a:cs typeface="ＭＳ Ｐゴシック" charset="0"/>
              </a:defRPr>
            </a:lvl1pPr>
            <a:lvl2pPr marL="742950" indent="-285750" defTabSz="714375" eaLnBrk="0" hangingPunct="0">
              <a:defRPr sz="2400">
                <a:solidFill>
                  <a:schemeClr val="tx1"/>
                </a:solidFill>
                <a:latin typeface="Arial" charset="0"/>
                <a:ea typeface="ＭＳ Ｐゴシック" charset="0"/>
              </a:defRPr>
            </a:lvl2pPr>
            <a:lvl3pPr marL="1143000" indent="-228600" defTabSz="714375" eaLnBrk="0" hangingPunct="0">
              <a:defRPr sz="2400">
                <a:solidFill>
                  <a:schemeClr val="tx1"/>
                </a:solidFill>
                <a:latin typeface="Arial" charset="0"/>
                <a:ea typeface="ＭＳ Ｐゴシック" charset="0"/>
              </a:defRPr>
            </a:lvl3pPr>
            <a:lvl4pPr marL="1600200" indent="-228600" defTabSz="714375" eaLnBrk="0" hangingPunct="0">
              <a:defRPr sz="2400">
                <a:solidFill>
                  <a:schemeClr val="tx1"/>
                </a:solidFill>
                <a:latin typeface="Arial" charset="0"/>
                <a:ea typeface="ＭＳ Ｐゴシック" charset="0"/>
              </a:defRPr>
            </a:lvl4pPr>
            <a:lvl5pPr marL="2057400" indent="-228600" defTabSz="714375" eaLnBrk="0" hangingPunct="0">
              <a:defRPr sz="2400">
                <a:solidFill>
                  <a:schemeClr val="tx1"/>
                </a:solidFill>
                <a:latin typeface="Arial" charset="0"/>
                <a:ea typeface="ＭＳ Ｐゴシック" charset="0"/>
              </a:defRPr>
            </a:lvl5pPr>
            <a:lvl6pPr marL="2514600" indent="-228600" defTabSz="7143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7143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7143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71437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Clr>
                <a:srgbClr val="ED801E"/>
              </a:buClr>
              <a:buFont typeface="Wingdings" charset="0"/>
              <a:buChar char="l"/>
            </a:pPr>
            <a:r>
              <a:rPr lang="en-GB" sz="800">
                <a:solidFill>
                  <a:srgbClr val="191919"/>
                </a:solidFill>
              </a:rPr>
              <a:t>Hybrid/Multi-Cloud / Data Center Integrations</a:t>
            </a:r>
          </a:p>
        </p:txBody>
      </p:sp>
      <p:sp>
        <p:nvSpPr>
          <p:cNvPr id="96" name="TextBox 21"/>
          <p:cNvSpPr txBox="1">
            <a:spLocks noChangeArrowheads="1"/>
          </p:cNvSpPr>
          <p:nvPr/>
        </p:nvSpPr>
        <p:spPr bwMode="auto">
          <a:xfrm>
            <a:off x="3836988" y="2261371"/>
            <a:ext cx="1346200" cy="292589"/>
          </a:xfrm>
          <a:prstGeom prst="rect">
            <a:avLst/>
          </a:prstGeom>
          <a:noFill/>
          <a:ln w="9525" cap="flat" cmpd="sng" algn="ctr">
            <a:noFill/>
            <a:prstDash val="solid"/>
            <a:headEnd/>
            <a:tailEnd/>
          </a:ln>
          <a:effectLst/>
        </p:spPr>
        <p:txBody>
          <a:bodyPr lIns="19150" tIns="19150" rIns="19150" bIns="19150" anchor="ctr">
            <a:spAutoFit/>
          </a:bodyPr>
          <a:lstStyle/>
          <a:p>
            <a:pPr marL="134092" indent="-134092" defTabSz="715123">
              <a:buClr>
                <a:srgbClr val="ED801E"/>
              </a:buClr>
              <a:buFont typeface="Wingdings" panose="05000000000000000000" pitchFamily="2" charset="2"/>
              <a:buChar char="l"/>
              <a:defRPr/>
            </a:pPr>
            <a:r>
              <a:rPr lang="en-GB" sz="800" kern="0" dirty="0">
                <a:solidFill>
                  <a:srgbClr val="191919"/>
                </a:solidFill>
                <a:latin typeface="Arial"/>
              </a:rPr>
              <a:t>Hybrid/Multi-Cloud / Data </a:t>
            </a:r>
            <a:r>
              <a:rPr lang="en-GB" sz="800" kern="0" dirty="0" err="1">
                <a:solidFill>
                  <a:srgbClr val="191919"/>
                </a:solidFill>
                <a:latin typeface="Arial"/>
              </a:rPr>
              <a:t>Center</a:t>
            </a:r>
            <a:r>
              <a:rPr lang="en-GB" sz="800" kern="0" dirty="0">
                <a:solidFill>
                  <a:srgbClr val="191919"/>
                </a:solidFill>
                <a:latin typeface="Arial"/>
              </a:rPr>
              <a:t> Orchestration</a:t>
            </a:r>
          </a:p>
        </p:txBody>
      </p:sp>
      <p:sp>
        <p:nvSpPr>
          <p:cNvPr id="37" name="Rectangle 36"/>
          <p:cNvSpPr/>
          <p:nvPr/>
        </p:nvSpPr>
        <p:spPr>
          <a:xfrm>
            <a:off x="1796053" y="3991764"/>
            <a:ext cx="1279398" cy="199195"/>
          </a:xfrm>
          <a:prstGeom prst="rect">
            <a:avLst/>
          </a:prstGeom>
        </p:spPr>
        <p:txBody>
          <a:bodyPr wrap="none" lIns="71516" tIns="35755" rIns="71516" bIns="35755">
            <a:spAutoFit/>
          </a:bodyPr>
          <a:lstStyle/>
          <a:p>
            <a:pPr marL="134092" indent="-134092" defTabSz="715123">
              <a:buClr>
                <a:srgbClr val="ED801E"/>
              </a:buClr>
              <a:buFont typeface="Wingdings" panose="05000000000000000000" pitchFamily="2" charset="2"/>
              <a:buChar char="l"/>
              <a:defRPr/>
            </a:pPr>
            <a:r>
              <a:rPr lang="en-GB" sz="800" kern="0" dirty="0">
                <a:solidFill>
                  <a:srgbClr val="191919"/>
                </a:solidFill>
                <a:latin typeface="Arial"/>
              </a:rPr>
              <a:t>Workload Automation</a:t>
            </a:r>
          </a:p>
        </p:txBody>
      </p:sp>
      <p:sp>
        <p:nvSpPr>
          <p:cNvPr id="38" name="Rectangle 37"/>
          <p:cNvSpPr/>
          <p:nvPr/>
        </p:nvSpPr>
        <p:spPr>
          <a:xfrm>
            <a:off x="2015129" y="3791739"/>
            <a:ext cx="1221690" cy="199195"/>
          </a:xfrm>
          <a:prstGeom prst="rect">
            <a:avLst/>
          </a:prstGeom>
        </p:spPr>
        <p:txBody>
          <a:bodyPr wrap="none" lIns="71516" tIns="35755" rIns="71516" bIns="35755">
            <a:spAutoFit/>
          </a:bodyPr>
          <a:lstStyle/>
          <a:p>
            <a:pPr marL="134092" indent="-134092" defTabSz="715123">
              <a:buClr>
                <a:srgbClr val="ED801E"/>
              </a:buClr>
              <a:buFont typeface="Wingdings" panose="05000000000000000000" pitchFamily="2" charset="2"/>
              <a:buChar char="l"/>
              <a:defRPr/>
            </a:pPr>
            <a:r>
              <a:rPr lang="en-GB" sz="800" kern="0" dirty="0">
                <a:solidFill>
                  <a:srgbClr val="191919"/>
                </a:solidFill>
                <a:latin typeface="Arial"/>
              </a:rPr>
              <a:t>Release Automation</a:t>
            </a:r>
          </a:p>
        </p:txBody>
      </p:sp>
      <p:sp>
        <p:nvSpPr>
          <p:cNvPr id="39" name="Rectangle 38"/>
          <p:cNvSpPr/>
          <p:nvPr/>
        </p:nvSpPr>
        <p:spPr>
          <a:xfrm>
            <a:off x="2251667" y="3604414"/>
            <a:ext cx="1289016" cy="199195"/>
          </a:xfrm>
          <a:prstGeom prst="rect">
            <a:avLst/>
          </a:prstGeom>
        </p:spPr>
        <p:txBody>
          <a:bodyPr wrap="none" lIns="71516" tIns="35755" rIns="71516" bIns="35755">
            <a:spAutoFit/>
          </a:bodyPr>
          <a:lstStyle/>
          <a:p>
            <a:pPr marL="134092" indent="-134092" defTabSz="715123">
              <a:buClr>
                <a:srgbClr val="ED801E"/>
              </a:buClr>
              <a:buFont typeface="Wingdings" panose="05000000000000000000" pitchFamily="2" charset="2"/>
              <a:buChar char="l"/>
              <a:defRPr/>
            </a:pPr>
            <a:r>
              <a:rPr lang="en-GB" sz="800" kern="0" dirty="0">
                <a:solidFill>
                  <a:srgbClr val="191919"/>
                </a:solidFill>
                <a:latin typeface="Arial"/>
              </a:rPr>
              <a:t>Service Orchestration</a:t>
            </a:r>
          </a:p>
        </p:txBody>
      </p:sp>
      <p:sp>
        <p:nvSpPr>
          <p:cNvPr id="34" name="Text Placeholder 4"/>
          <p:cNvSpPr txBox="1">
            <a:spLocks/>
          </p:cNvSpPr>
          <p:nvPr/>
        </p:nvSpPr>
        <p:spPr>
          <a:xfrm>
            <a:off x="3020422" y="1593279"/>
            <a:ext cx="1347788" cy="212725"/>
          </a:xfrm>
          <a:prstGeom prst="rect">
            <a:avLst/>
          </a:prstGeom>
          <a:noFill/>
          <a:ln w="6350" cap="flat" cmpd="sng" algn="ctr">
            <a:noFill/>
            <a:prstDash val="solid"/>
          </a:ln>
          <a:effectLst/>
        </p:spPr>
        <p:txBody>
          <a:bodyPr lIns="0" tIns="35755" rIns="0" bIns="35755"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defRPr/>
            </a:pPr>
            <a:r>
              <a:rPr lang="en-GB" b="1" kern="0" dirty="0" smtClean="0">
                <a:solidFill>
                  <a:srgbClr val="191919"/>
                </a:solidFill>
                <a:latin typeface="Arial"/>
              </a:rPr>
              <a:t>Drive Business Value</a:t>
            </a:r>
            <a:endParaRPr lang="en-GB" kern="0" dirty="0">
              <a:solidFill>
                <a:srgbClr val="191919"/>
              </a:solidFill>
              <a:latin typeface="Arial"/>
            </a:endParaRPr>
          </a:p>
        </p:txBody>
      </p:sp>
      <p:pic>
        <p:nvPicPr>
          <p:cNvPr id="3791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1325" y="1782191"/>
            <a:ext cx="366713" cy="385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20" name="Title 1"/>
          <p:cNvSpPr>
            <a:spLocks noGrp="1"/>
          </p:cNvSpPr>
          <p:nvPr>
            <p:ph type="title"/>
          </p:nvPr>
        </p:nvSpPr>
        <p:spPr>
          <a:xfrm>
            <a:off x="422277" y="89528"/>
            <a:ext cx="8299450" cy="296235"/>
          </a:xfrm>
        </p:spPr>
        <p:txBody>
          <a:bodyPr/>
          <a:lstStyle/>
          <a:p>
            <a:r>
              <a:rPr lang="en-US" dirty="0" smtClean="0">
                <a:latin typeface="Arial" charset="0"/>
              </a:rPr>
              <a:t>Intelligent Automation Roadmap</a:t>
            </a:r>
            <a:endParaRPr lang="en-US" dirty="0">
              <a:latin typeface="Arial" charset="0"/>
            </a:endParaRPr>
          </a:p>
        </p:txBody>
      </p:sp>
    </p:spTree>
    <p:extLst>
      <p:ext uri="{BB962C8B-B14F-4D97-AF65-F5344CB8AC3E}">
        <p14:creationId xmlns:p14="http://schemas.microsoft.com/office/powerpoint/2010/main" val="957586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2"/>
          <p:cNvSpPr>
            <a:spLocks noGrp="1"/>
          </p:cNvSpPr>
          <p:nvPr>
            <p:ph type="title"/>
          </p:nvPr>
        </p:nvSpPr>
        <p:spPr/>
        <p:txBody>
          <a:bodyPr/>
          <a:lstStyle/>
          <a:p>
            <a:pPr eaLnBrk="1" hangingPunct="1"/>
            <a:r>
              <a:rPr lang="en-GB" dirty="0" smtClean="0">
                <a:latin typeface="Arial" charset="0"/>
              </a:rPr>
              <a:t>Dimensions of Intelligent Automation</a:t>
            </a:r>
            <a:endParaRPr lang="en-GB" dirty="0">
              <a:latin typeface="Arial" charset="0"/>
            </a:endParaRPr>
          </a:p>
        </p:txBody>
      </p:sp>
      <p:sp>
        <p:nvSpPr>
          <p:cNvPr id="2" name="TextBox 1"/>
          <p:cNvSpPr txBox="1"/>
          <p:nvPr/>
        </p:nvSpPr>
        <p:spPr>
          <a:xfrm>
            <a:off x="430214" y="1030034"/>
            <a:ext cx="3883242" cy="1815882"/>
          </a:xfrm>
          <a:prstGeom prst="rect">
            <a:avLst/>
          </a:prstGeom>
          <a:noFill/>
        </p:spPr>
        <p:txBody>
          <a:bodyPr wrap="square" lIns="0" tIns="0" rIns="0" bIns="0" rtlCol="0">
            <a:spAutoFit/>
          </a:bodyPr>
          <a:lstStyle/>
          <a:p>
            <a:pPr marL="285743" indent="-285743" defTabSz="457189">
              <a:buFont typeface="Arial"/>
              <a:buChar char="•"/>
            </a:pPr>
            <a:r>
              <a:rPr lang="en-US" dirty="0">
                <a:solidFill>
                  <a:srgbClr val="333333"/>
                </a:solidFill>
                <a:latin typeface="Arial"/>
                <a:cs typeface="Helvetica Light"/>
              </a:rPr>
              <a:t>Workflow Automation</a:t>
            </a:r>
          </a:p>
          <a:p>
            <a:pPr marL="742931" lvl="1" indent="-285743" defTabSz="457189">
              <a:buFont typeface="Arial"/>
              <a:buChar char="•"/>
            </a:pPr>
            <a:r>
              <a:rPr lang="en-US" sz="1600" dirty="0">
                <a:solidFill>
                  <a:srgbClr val="333333"/>
                </a:solidFill>
                <a:latin typeface="Arial"/>
                <a:cs typeface="Helvetica Light"/>
              </a:rPr>
              <a:t>State transitions</a:t>
            </a:r>
          </a:p>
          <a:p>
            <a:pPr marL="742931" lvl="1" indent="-285743" defTabSz="457189">
              <a:buFont typeface="Arial"/>
              <a:buChar char="•"/>
            </a:pPr>
            <a:r>
              <a:rPr lang="en-US" sz="1600" dirty="0">
                <a:solidFill>
                  <a:srgbClr val="333333"/>
                </a:solidFill>
                <a:latin typeface="Arial"/>
                <a:cs typeface="Helvetica Light"/>
              </a:rPr>
              <a:t>Dependency management</a:t>
            </a:r>
          </a:p>
          <a:p>
            <a:pPr marL="285743" indent="-285743" defTabSz="457189">
              <a:buFont typeface="Arial"/>
              <a:buChar char="•"/>
            </a:pPr>
            <a:endParaRPr lang="en-US" dirty="0" smtClean="0">
              <a:solidFill>
                <a:srgbClr val="333333"/>
              </a:solidFill>
              <a:latin typeface="Arial"/>
              <a:cs typeface="Helvetica Light"/>
            </a:endParaRPr>
          </a:p>
          <a:p>
            <a:pPr marL="285743" indent="-285743" defTabSz="457189">
              <a:buFont typeface="Arial"/>
              <a:buChar char="•"/>
            </a:pPr>
            <a:r>
              <a:rPr lang="en-US" dirty="0" smtClean="0">
                <a:solidFill>
                  <a:srgbClr val="333333"/>
                </a:solidFill>
                <a:latin typeface="Arial"/>
                <a:cs typeface="Helvetica Light"/>
              </a:rPr>
              <a:t>Configuration </a:t>
            </a:r>
            <a:r>
              <a:rPr lang="en-US" dirty="0">
                <a:solidFill>
                  <a:srgbClr val="333333"/>
                </a:solidFill>
                <a:latin typeface="Arial"/>
                <a:cs typeface="Helvetica Light"/>
              </a:rPr>
              <a:t>Management</a:t>
            </a:r>
          </a:p>
          <a:p>
            <a:pPr marL="742931" lvl="1" indent="-285743" defTabSz="457189">
              <a:buFont typeface="Arial"/>
              <a:buChar char="•"/>
            </a:pPr>
            <a:r>
              <a:rPr lang="en-US" sz="1600" dirty="0">
                <a:solidFill>
                  <a:srgbClr val="333333"/>
                </a:solidFill>
                <a:latin typeface="Arial"/>
                <a:cs typeface="Helvetica Light"/>
              </a:rPr>
              <a:t>On demand infrastructure</a:t>
            </a:r>
          </a:p>
          <a:p>
            <a:pPr marL="742931" lvl="1" indent="-285743" defTabSz="457189">
              <a:buFont typeface="Arial"/>
              <a:buChar char="•"/>
            </a:pPr>
            <a:r>
              <a:rPr lang="en-US" sz="1600" dirty="0">
                <a:solidFill>
                  <a:srgbClr val="333333"/>
                </a:solidFill>
                <a:latin typeface="Arial"/>
                <a:cs typeface="Helvetica Light"/>
              </a:rPr>
              <a:t>End-point </a:t>
            </a:r>
            <a:r>
              <a:rPr lang="en-US" sz="1600" dirty="0" smtClean="0">
                <a:solidFill>
                  <a:srgbClr val="333333"/>
                </a:solidFill>
                <a:latin typeface="Arial"/>
                <a:cs typeface="Helvetica Light"/>
              </a:rPr>
              <a:t>management</a:t>
            </a:r>
            <a:endParaRPr lang="en-US" sz="1600" dirty="0">
              <a:solidFill>
                <a:srgbClr val="333333"/>
              </a:solidFill>
              <a:latin typeface="Arial"/>
              <a:cs typeface="Helvetica Light"/>
            </a:endParaRPr>
          </a:p>
        </p:txBody>
      </p:sp>
      <p:sp>
        <p:nvSpPr>
          <p:cNvPr id="6" name="TextBox 5"/>
          <p:cNvSpPr txBox="1"/>
          <p:nvPr/>
        </p:nvSpPr>
        <p:spPr>
          <a:xfrm>
            <a:off x="4441371" y="1030034"/>
            <a:ext cx="4140926" cy="2554545"/>
          </a:xfrm>
          <a:prstGeom prst="rect">
            <a:avLst/>
          </a:prstGeom>
          <a:noFill/>
        </p:spPr>
        <p:txBody>
          <a:bodyPr wrap="square" lIns="0" tIns="0" rIns="0" bIns="0" rtlCol="0">
            <a:spAutoFit/>
          </a:bodyPr>
          <a:lstStyle/>
          <a:p>
            <a:pPr marL="285743" indent="-285743" defTabSz="457189">
              <a:buFont typeface="Arial"/>
              <a:buChar char="•"/>
            </a:pPr>
            <a:r>
              <a:rPr lang="en-US" dirty="0" smtClean="0">
                <a:solidFill>
                  <a:srgbClr val="333333"/>
                </a:solidFill>
                <a:latin typeface="Arial"/>
                <a:cs typeface="Helvetica Light"/>
              </a:rPr>
              <a:t>Resource </a:t>
            </a:r>
            <a:r>
              <a:rPr lang="en-US" dirty="0">
                <a:solidFill>
                  <a:srgbClr val="333333"/>
                </a:solidFill>
                <a:latin typeface="Arial"/>
                <a:cs typeface="Helvetica Light"/>
              </a:rPr>
              <a:t>Management</a:t>
            </a:r>
          </a:p>
          <a:p>
            <a:pPr marL="742931" lvl="1" indent="-285743" defTabSz="457189">
              <a:buFont typeface="Arial"/>
              <a:buChar char="•"/>
            </a:pPr>
            <a:r>
              <a:rPr lang="en-US" sz="1600" dirty="0">
                <a:solidFill>
                  <a:srgbClr val="333333"/>
                </a:solidFill>
                <a:latin typeface="Arial"/>
                <a:cs typeface="Helvetica Light"/>
              </a:rPr>
              <a:t>Inventory</a:t>
            </a:r>
          </a:p>
          <a:p>
            <a:pPr marL="742931" lvl="1" indent="-285743" defTabSz="457189">
              <a:buFont typeface="Arial"/>
              <a:buChar char="•"/>
            </a:pPr>
            <a:r>
              <a:rPr lang="en-US" sz="1600" dirty="0">
                <a:solidFill>
                  <a:srgbClr val="333333"/>
                </a:solidFill>
                <a:latin typeface="Arial"/>
                <a:cs typeface="Helvetica Light"/>
              </a:rPr>
              <a:t>Reservation &amp; Scheduling</a:t>
            </a:r>
          </a:p>
          <a:p>
            <a:pPr marL="742931" lvl="1" indent="-285743" defTabSz="457189">
              <a:buFont typeface="Arial"/>
              <a:buChar char="•"/>
            </a:pPr>
            <a:r>
              <a:rPr lang="en-US" sz="1600" dirty="0">
                <a:solidFill>
                  <a:srgbClr val="333333"/>
                </a:solidFill>
                <a:latin typeface="Arial"/>
                <a:cs typeface="Helvetica Light"/>
              </a:rPr>
              <a:t>Remediation</a:t>
            </a:r>
          </a:p>
          <a:p>
            <a:pPr marL="285743" indent="-285743" defTabSz="457189">
              <a:buFont typeface="Arial"/>
              <a:buChar char="•"/>
            </a:pPr>
            <a:endParaRPr lang="en-US" dirty="0" smtClean="0">
              <a:solidFill>
                <a:srgbClr val="333333"/>
              </a:solidFill>
              <a:latin typeface="Arial"/>
              <a:cs typeface="Helvetica Light"/>
            </a:endParaRPr>
          </a:p>
          <a:p>
            <a:pPr marL="285743" indent="-285743" defTabSz="457189">
              <a:buFont typeface="Arial"/>
              <a:buChar char="•"/>
            </a:pPr>
            <a:r>
              <a:rPr lang="en-US" dirty="0" smtClean="0">
                <a:solidFill>
                  <a:srgbClr val="333333"/>
                </a:solidFill>
                <a:latin typeface="Arial"/>
                <a:cs typeface="Helvetica Light"/>
              </a:rPr>
              <a:t>Decision </a:t>
            </a:r>
            <a:r>
              <a:rPr lang="en-US" dirty="0">
                <a:solidFill>
                  <a:srgbClr val="333333"/>
                </a:solidFill>
                <a:latin typeface="Arial"/>
                <a:cs typeface="Helvetica Light"/>
              </a:rPr>
              <a:t>(Business) Automation</a:t>
            </a:r>
          </a:p>
          <a:p>
            <a:pPr marL="742931" lvl="1" indent="-285743" defTabSz="457189">
              <a:buFont typeface="Arial"/>
              <a:buChar char="•"/>
            </a:pPr>
            <a:r>
              <a:rPr lang="en-US" sz="1600" dirty="0">
                <a:solidFill>
                  <a:srgbClr val="333333"/>
                </a:solidFill>
                <a:latin typeface="Arial"/>
                <a:cs typeface="Helvetica Light"/>
              </a:rPr>
              <a:t>SLA adherence &amp; management</a:t>
            </a:r>
          </a:p>
          <a:p>
            <a:pPr marL="742931" lvl="1" indent="-285743" defTabSz="457189">
              <a:buFont typeface="Arial"/>
              <a:buChar char="•"/>
            </a:pPr>
            <a:r>
              <a:rPr lang="en-US" sz="1600" dirty="0">
                <a:solidFill>
                  <a:srgbClr val="333333"/>
                </a:solidFill>
                <a:latin typeface="Arial"/>
                <a:cs typeface="Helvetica Light"/>
              </a:rPr>
              <a:t>Business policies and rules</a:t>
            </a:r>
          </a:p>
          <a:p>
            <a:pPr marL="742931" lvl="1" indent="-285743" defTabSz="457189">
              <a:buFont typeface="Arial"/>
              <a:buChar char="•"/>
            </a:pPr>
            <a:r>
              <a:rPr lang="en-US" sz="1600" dirty="0">
                <a:solidFill>
                  <a:srgbClr val="333333"/>
                </a:solidFill>
                <a:latin typeface="Arial"/>
                <a:cs typeface="Helvetica Light"/>
              </a:rPr>
              <a:t>Budget and cost management</a:t>
            </a:r>
          </a:p>
          <a:p>
            <a:pPr marL="742931" lvl="1" indent="-285743" defTabSz="457189">
              <a:buFont typeface="Arial"/>
              <a:buChar char="•"/>
            </a:pPr>
            <a:r>
              <a:rPr lang="en-US" sz="1600" dirty="0">
                <a:solidFill>
                  <a:srgbClr val="333333"/>
                </a:solidFill>
                <a:latin typeface="Arial"/>
                <a:cs typeface="Helvetica Light"/>
              </a:rPr>
              <a:t>License management</a:t>
            </a:r>
          </a:p>
        </p:txBody>
      </p:sp>
    </p:spTree>
    <p:extLst>
      <p:ext uri="{BB962C8B-B14F-4D97-AF65-F5344CB8AC3E}">
        <p14:creationId xmlns:p14="http://schemas.microsoft.com/office/powerpoint/2010/main" val="29939357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ight Arrow 114"/>
          <p:cNvSpPr/>
          <p:nvPr/>
        </p:nvSpPr>
        <p:spPr>
          <a:xfrm rot="16200000">
            <a:off x="1418549" y="1133339"/>
            <a:ext cx="698114" cy="341761"/>
          </a:xfrm>
          <a:prstGeom prst="rightArrow">
            <a:avLst/>
          </a:prstGeom>
          <a:noFill/>
          <a:ln w="19050" cmpd="sng">
            <a:solidFill>
              <a:schemeClr val="accent2"/>
            </a:solidFill>
            <a:prstDash val="solid"/>
          </a:ln>
        </p:spPr>
        <p:style>
          <a:lnRef idx="2">
            <a:schemeClr val="accent2">
              <a:shade val="50000"/>
            </a:schemeClr>
          </a:lnRef>
          <a:fillRef idx="1">
            <a:schemeClr val="accent2"/>
          </a:fillRef>
          <a:effectRef idx="0">
            <a:schemeClr val="accent2"/>
          </a:effectRef>
          <a:fontRef idx="minor">
            <a:schemeClr val="lt1"/>
          </a:fontRef>
        </p:style>
        <p:txBody>
          <a:bodyPr lIns="91436" tIns="45718" rIns="91436" bIns="45718" rtlCol="0" anchor="ctr"/>
          <a:lstStyle/>
          <a:p>
            <a:pPr algn="ctr" defTabSz="685783"/>
            <a:endParaRPr lang="en-US" sz="1400">
              <a:solidFill>
                <a:srgbClr val="38364D"/>
              </a:solidFill>
              <a:latin typeface="Arial"/>
            </a:endParaRPr>
          </a:p>
        </p:txBody>
      </p:sp>
      <p:sp>
        <p:nvSpPr>
          <p:cNvPr id="7" name="Rectangle 6"/>
          <p:cNvSpPr/>
          <p:nvPr/>
        </p:nvSpPr>
        <p:spPr>
          <a:xfrm>
            <a:off x="1280277" y="1653277"/>
            <a:ext cx="3201543" cy="1079904"/>
          </a:xfrm>
          <a:prstGeom prst="rect">
            <a:avLst/>
          </a:prstGeom>
          <a:noFill/>
          <a:ln w="19050" cmpd="sng">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lIns="91436" tIns="45718" rIns="91436" bIns="45718" rtlCol="0" anchor="ctr"/>
          <a:lstStyle/>
          <a:p>
            <a:pPr algn="ctr" defTabSz="685783"/>
            <a:endParaRPr lang="en-US" sz="1400">
              <a:solidFill>
                <a:prstClr val="white"/>
              </a:solidFill>
              <a:latin typeface="Arial"/>
            </a:endParaRPr>
          </a:p>
        </p:txBody>
      </p:sp>
      <p:sp>
        <p:nvSpPr>
          <p:cNvPr id="116" name="TextBox 115"/>
          <p:cNvSpPr txBox="1"/>
          <p:nvPr/>
        </p:nvSpPr>
        <p:spPr>
          <a:xfrm rot="16200000">
            <a:off x="1525675" y="1325409"/>
            <a:ext cx="464319" cy="123111"/>
          </a:xfrm>
          <a:prstGeom prst="rect">
            <a:avLst/>
          </a:prstGeom>
          <a:noFill/>
        </p:spPr>
        <p:txBody>
          <a:bodyPr wrap="square" lIns="0" tIns="0" rIns="0" bIns="0" rtlCol="0">
            <a:spAutoFit/>
          </a:bodyPr>
          <a:lstStyle/>
          <a:p>
            <a:pPr algn="ctr" defTabSz="685783"/>
            <a:r>
              <a:rPr lang="en-US" sz="800" dirty="0">
                <a:solidFill>
                  <a:srgbClr val="191919"/>
                </a:solidFill>
                <a:latin typeface="Arial"/>
                <a:cs typeface="Helvetica Light"/>
              </a:rPr>
              <a:t>Business</a:t>
            </a:r>
          </a:p>
        </p:txBody>
      </p:sp>
      <p:pic>
        <p:nvPicPr>
          <p:cNvPr id="101" name="Picture 100" descr="AS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1566" y="459035"/>
            <a:ext cx="812147" cy="359721"/>
          </a:xfrm>
          <a:prstGeom prst="rect">
            <a:avLst/>
          </a:prstGeom>
        </p:spPr>
      </p:pic>
      <p:pic>
        <p:nvPicPr>
          <p:cNvPr id="102" name="Picture 101" descr="AR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6653" y="421621"/>
            <a:ext cx="751111" cy="397135"/>
          </a:xfrm>
          <a:prstGeom prst="rect">
            <a:avLst/>
          </a:prstGeom>
        </p:spPr>
      </p:pic>
      <p:pic>
        <p:nvPicPr>
          <p:cNvPr id="103" name="Picture 102" descr="WLA.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5957" y="465291"/>
            <a:ext cx="782176" cy="353465"/>
          </a:xfrm>
          <a:prstGeom prst="rect">
            <a:avLst/>
          </a:prstGeom>
        </p:spPr>
      </p:pic>
      <p:sp>
        <p:nvSpPr>
          <p:cNvPr id="107" name="TextBox 106"/>
          <p:cNvSpPr txBox="1"/>
          <p:nvPr/>
        </p:nvSpPr>
        <p:spPr>
          <a:xfrm>
            <a:off x="1280276" y="1744044"/>
            <a:ext cx="3201544" cy="165070"/>
          </a:xfrm>
          <a:prstGeom prst="rect">
            <a:avLst/>
          </a:prstGeom>
          <a:noFill/>
        </p:spPr>
        <p:txBody>
          <a:bodyPr wrap="square" lIns="0" tIns="0" rIns="0" bIns="0" rtlCol="0">
            <a:spAutoFit/>
          </a:bodyPr>
          <a:lstStyle/>
          <a:p>
            <a:pPr algn="ctr" defTabSz="685783"/>
            <a:r>
              <a:rPr lang="en-US" sz="1200" dirty="0">
                <a:solidFill>
                  <a:srgbClr val="191919"/>
                </a:solidFill>
                <a:latin typeface="Arial"/>
                <a:cs typeface="Helvetica Light"/>
              </a:rPr>
              <a:t>A Unique “SaaS-ready” Automation Platform</a:t>
            </a:r>
          </a:p>
        </p:txBody>
      </p:sp>
      <p:sp>
        <p:nvSpPr>
          <p:cNvPr id="30" name="Rectangle 29"/>
          <p:cNvSpPr/>
          <p:nvPr/>
        </p:nvSpPr>
        <p:spPr>
          <a:xfrm>
            <a:off x="1479732" y="2017861"/>
            <a:ext cx="2803210" cy="610618"/>
          </a:xfrm>
          <a:prstGeom prst="rect">
            <a:avLst/>
          </a:prstGeom>
          <a:noFill/>
          <a:ln w="28575" cmpd="sng">
            <a:solidFill>
              <a:srgbClr val="A5A5A5"/>
            </a:solidFill>
          </a:ln>
        </p:spPr>
        <p:style>
          <a:lnRef idx="2">
            <a:schemeClr val="accent2">
              <a:shade val="50000"/>
            </a:schemeClr>
          </a:lnRef>
          <a:fillRef idx="1">
            <a:schemeClr val="accent2"/>
          </a:fillRef>
          <a:effectRef idx="0">
            <a:schemeClr val="accent2"/>
          </a:effectRef>
          <a:fontRef idx="minor">
            <a:schemeClr val="lt1"/>
          </a:fontRef>
        </p:style>
        <p:txBody>
          <a:bodyPr lIns="68579" tIns="34289" rIns="68579" bIns="34289" rtlCol="0" anchor="ctr"/>
          <a:lstStyle/>
          <a:p>
            <a:pPr algn="ctr" defTabSz="685783"/>
            <a:endParaRPr lang="en-US" sz="1600">
              <a:solidFill>
                <a:prstClr val="white"/>
              </a:solidFill>
              <a:latin typeface="Arial"/>
            </a:endParaRPr>
          </a:p>
        </p:txBody>
      </p:sp>
      <p:sp>
        <p:nvSpPr>
          <p:cNvPr id="31" name="Text Placeholder 4"/>
          <p:cNvSpPr txBox="1">
            <a:spLocks/>
          </p:cNvSpPr>
          <p:nvPr/>
        </p:nvSpPr>
        <p:spPr>
          <a:xfrm>
            <a:off x="1596725" y="2091677"/>
            <a:ext cx="450810" cy="199242"/>
          </a:xfrm>
          <a:prstGeom prst="rect">
            <a:avLst/>
          </a:prstGeom>
          <a:noFill/>
          <a:ln w="28575" cap="flat" cmpd="sng" algn="ctr">
            <a:solidFill>
              <a:schemeClr val="bg1">
                <a:lumMod val="50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endParaRPr lang="en-GB" sz="1000" dirty="0">
              <a:solidFill>
                <a:srgbClr val="FFFFFF"/>
              </a:solidFill>
              <a:latin typeface="Arial"/>
            </a:endParaRPr>
          </a:p>
        </p:txBody>
      </p:sp>
      <p:sp>
        <p:nvSpPr>
          <p:cNvPr id="32" name="Text Placeholder 4"/>
          <p:cNvSpPr txBox="1">
            <a:spLocks/>
          </p:cNvSpPr>
          <p:nvPr/>
        </p:nvSpPr>
        <p:spPr>
          <a:xfrm>
            <a:off x="1590404" y="2352384"/>
            <a:ext cx="450810" cy="199242"/>
          </a:xfrm>
          <a:prstGeom prst="rect">
            <a:avLst/>
          </a:prstGeom>
          <a:noFill/>
          <a:ln w="28575" cap="flat" cmpd="sng" algn="ctr">
            <a:solidFill>
              <a:schemeClr val="bg1">
                <a:lumMod val="50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endParaRPr lang="en-GB" sz="1000" dirty="0">
              <a:solidFill>
                <a:srgbClr val="FFFFFF"/>
              </a:solidFill>
              <a:latin typeface="Arial"/>
            </a:endParaRPr>
          </a:p>
        </p:txBody>
      </p:sp>
      <p:sp>
        <p:nvSpPr>
          <p:cNvPr id="33" name="Text Placeholder 4"/>
          <p:cNvSpPr txBox="1">
            <a:spLocks/>
          </p:cNvSpPr>
          <p:nvPr/>
        </p:nvSpPr>
        <p:spPr>
          <a:xfrm>
            <a:off x="2120824" y="2094572"/>
            <a:ext cx="450810" cy="199242"/>
          </a:xfrm>
          <a:prstGeom prst="rect">
            <a:avLst/>
          </a:prstGeom>
          <a:noFill/>
          <a:ln w="28575" cap="flat" cmpd="sng" algn="ctr">
            <a:solidFill>
              <a:schemeClr val="bg1">
                <a:lumMod val="50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endParaRPr lang="en-GB" sz="1000" dirty="0">
              <a:solidFill>
                <a:srgbClr val="FFFFFF"/>
              </a:solidFill>
              <a:latin typeface="Arial"/>
            </a:endParaRPr>
          </a:p>
        </p:txBody>
      </p:sp>
      <p:sp>
        <p:nvSpPr>
          <p:cNvPr id="34" name="Text Placeholder 4"/>
          <p:cNvSpPr txBox="1">
            <a:spLocks/>
          </p:cNvSpPr>
          <p:nvPr/>
        </p:nvSpPr>
        <p:spPr>
          <a:xfrm>
            <a:off x="2122789" y="2355279"/>
            <a:ext cx="450810" cy="199242"/>
          </a:xfrm>
          <a:prstGeom prst="rect">
            <a:avLst/>
          </a:prstGeom>
          <a:noFill/>
          <a:ln w="28575" cap="flat" cmpd="sng" algn="ctr">
            <a:solidFill>
              <a:schemeClr val="bg1">
                <a:lumMod val="50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endParaRPr lang="en-GB" sz="1000" dirty="0">
              <a:solidFill>
                <a:srgbClr val="FFFFFF"/>
              </a:solidFill>
              <a:latin typeface="Arial"/>
            </a:endParaRPr>
          </a:p>
        </p:txBody>
      </p:sp>
      <p:sp>
        <p:nvSpPr>
          <p:cNvPr id="35" name="Text Placeholder 4"/>
          <p:cNvSpPr txBox="1">
            <a:spLocks/>
          </p:cNvSpPr>
          <p:nvPr/>
        </p:nvSpPr>
        <p:spPr>
          <a:xfrm>
            <a:off x="2654794" y="2098219"/>
            <a:ext cx="450810" cy="199242"/>
          </a:xfrm>
          <a:prstGeom prst="rect">
            <a:avLst/>
          </a:prstGeom>
          <a:noFill/>
          <a:ln w="28575" cap="flat" cmpd="sng" algn="ctr">
            <a:solidFill>
              <a:schemeClr val="bg1">
                <a:lumMod val="50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endParaRPr lang="en-GB" sz="1000" dirty="0">
              <a:solidFill>
                <a:srgbClr val="FFFFFF"/>
              </a:solidFill>
              <a:latin typeface="Arial"/>
            </a:endParaRPr>
          </a:p>
        </p:txBody>
      </p:sp>
      <p:sp>
        <p:nvSpPr>
          <p:cNvPr id="36" name="Text Placeholder 4"/>
          <p:cNvSpPr txBox="1">
            <a:spLocks/>
          </p:cNvSpPr>
          <p:nvPr/>
        </p:nvSpPr>
        <p:spPr>
          <a:xfrm>
            <a:off x="2656758" y="2358926"/>
            <a:ext cx="450810" cy="199242"/>
          </a:xfrm>
          <a:prstGeom prst="rect">
            <a:avLst/>
          </a:prstGeom>
          <a:noFill/>
          <a:ln w="28575" cap="flat" cmpd="sng" algn="ctr">
            <a:solidFill>
              <a:schemeClr val="bg1">
                <a:lumMod val="50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endParaRPr lang="en-GB" sz="1000" dirty="0">
              <a:solidFill>
                <a:srgbClr val="FFFFFF"/>
              </a:solidFill>
              <a:latin typeface="Arial"/>
            </a:endParaRPr>
          </a:p>
        </p:txBody>
      </p:sp>
      <p:sp>
        <p:nvSpPr>
          <p:cNvPr id="37" name="Text Placeholder 4"/>
          <p:cNvSpPr txBox="1">
            <a:spLocks/>
          </p:cNvSpPr>
          <p:nvPr/>
        </p:nvSpPr>
        <p:spPr>
          <a:xfrm>
            <a:off x="3185147" y="2105753"/>
            <a:ext cx="450810" cy="199242"/>
          </a:xfrm>
          <a:prstGeom prst="rect">
            <a:avLst/>
          </a:prstGeom>
          <a:noFill/>
          <a:ln w="28575" cap="flat" cmpd="sng" algn="ctr">
            <a:solidFill>
              <a:schemeClr val="bg1">
                <a:lumMod val="50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endParaRPr lang="en-GB" sz="1000" dirty="0">
              <a:solidFill>
                <a:srgbClr val="FFFFFF"/>
              </a:solidFill>
              <a:latin typeface="Arial"/>
            </a:endParaRPr>
          </a:p>
        </p:txBody>
      </p:sp>
      <p:sp>
        <p:nvSpPr>
          <p:cNvPr id="38" name="Text Placeholder 4"/>
          <p:cNvSpPr txBox="1">
            <a:spLocks/>
          </p:cNvSpPr>
          <p:nvPr/>
        </p:nvSpPr>
        <p:spPr>
          <a:xfrm>
            <a:off x="3187112" y="2366460"/>
            <a:ext cx="450810" cy="199242"/>
          </a:xfrm>
          <a:prstGeom prst="rect">
            <a:avLst/>
          </a:prstGeom>
          <a:noFill/>
          <a:ln w="28575" cap="flat" cmpd="sng" algn="ctr">
            <a:solidFill>
              <a:schemeClr val="bg1">
                <a:lumMod val="50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endParaRPr lang="en-GB" sz="1000" dirty="0">
              <a:solidFill>
                <a:srgbClr val="FFFFFF"/>
              </a:solidFill>
              <a:latin typeface="Arial"/>
            </a:endParaRPr>
          </a:p>
        </p:txBody>
      </p:sp>
      <p:sp>
        <p:nvSpPr>
          <p:cNvPr id="39" name="Text Placeholder 4"/>
          <p:cNvSpPr txBox="1">
            <a:spLocks/>
          </p:cNvSpPr>
          <p:nvPr/>
        </p:nvSpPr>
        <p:spPr>
          <a:xfrm>
            <a:off x="3714809" y="2108249"/>
            <a:ext cx="450810" cy="199242"/>
          </a:xfrm>
          <a:prstGeom prst="rect">
            <a:avLst/>
          </a:prstGeom>
          <a:noFill/>
          <a:ln w="28575" cap="flat" cmpd="sng" algn="ctr">
            <a:solidFill>
              <a:schemeClr val="bg1">
                <a:lumMod val="50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endParaRPr lang="en-GB" sz="1000" dirty="0">
              <a:solidFill>
                <a:srgbClr val="FFFFFF"/>
              </a:solidFill>
              <a:latin typeface="Arial"/>
            </a:endParaRPr>
          </a:p>
        </p:txBody>
      </p:sp>
      <p:sp>
        <p:nvSpPr>
          <p:cNvPr id="51" name="Text Placeholder 4"/>
          <p:cNvSpPr txBox="1">
            <a:spLocks/>
          </p:cNvSpPr>
          <p:nvPr/>
        </p:nvSpPr>
        <p:spPr>
          <a:xfrm>
            <a:off x="3716774" y="2368956"/>
            <a:ext cx="450810" cy="199242"/>
          </a:xfrm>
          <a:prstGeom prst="rect">
            <a:avLst/>
          </a:prstGeom>
          <a:noFill/>
          <a:ln w="28575" cap="flat" cmpd="sng" algn="ctr">
            <a:solidFill>
              <a:schemeClr val="bg1">
                <a:lumMod val="50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endParaRPr lang="en-GB" sz="1000" dirty="0">
              <a:solidFill>
                <a:srgbClr val="FFFFFF"/>
              </a:solidFill>
              <a:latin typeface="Arial"/>
            </a:endParaRPr>
          </a:p>
        </p:txBody>
      </p:sp>
      <p:sp>
        <p:nvSpPr>
          <p:cNvPr id="52" name="Right Arrow 51"/>
          <p:cNvSpPr/>
          <p:nvPr/>
        </p:nvSpPr>
        <p:spPr>
          <a:xfrm rot="16200000">
            <a:off x="2537900" y="1128829"/>
            <a:ext cx="698114" cy="341761"/>
          </a:xfrm>
          <a:prstGeom prst="rightArrow">
            <a:avLst/>
          </a:prstGeom>
          <a:noFill/>
          <a:ln w="19050" cmpd="sng">
            <a:solidFill>
              <a:schemeClr val="accent2"/>
            </a:solidFill>
            <a:prstDash val="solid"/>
          </a:ln>
        </p:spPr>
        <p:style>
          <a:lnRef idx="2">
            <a:schemeClr val="accent2">
              <a:shade val="50000"/>
            </a:schemeClr>
          </a:lnRef>
          <a:fillRef idx="1">
            <a:schemeClr val="accent2"/>
          </a:fillRef>
          <a:effectRef idx="0">
            <a:schemeClr val="accent2"/>
          </a:effectRef>
          <a:fontRef idx="minor">
            <a:schemeClr val="lt1"/>
          </a:fontRef>
        </p:style>
        <p:txBody>
          <a:bodyPr lIns="91436" tIns="45718" rIns="91436" bIns="45718" rtlCol="0" anchor="ctr"/>
          <a:lstStyle/>
          <a:p>
            <a:pPr algn="ctr" defTabSz="685783"/>
            <a:endParaRPr lang="en-US" sz="1400">
              <a:solidFill>
                <a:srgbClr val="38364D"/>
              </a:solidFill>
              <a:latin typeface="Arial"/>
            </a:endParaRPr>
          </a:p>
        </p:txBody>
      </p:sp>
      <p:sp>
        <p:nvSpPr>
          <p:cNvPr id="53" name="TextBox 52"/>
          <p:cNvSpPr txBox="1"/>
          <p:nvPr/>
        </p:nvSpPr>
        <p:spPr>
          <a:xfrm rot="16200000">
            <a:off x="2610536" y="1286407"/>
            <a:ext cx="533299" cy="123111"/>
          </a:xfrm>
          <a:prstGeom prst="rect">
            <a:avLst/>
          </a:prstGeom>
          <a:noFill/>
        </p:spPr>
        <p:txBody>
          <a:bodyPr wrap="square" lIns="0" tIns="0" rIns="0" bIns="0" rtlCol="0">
            <a:spAutoFit/>
          </a:bodyPr>
          <a:lstStyle/>
          <a:p>
            <a:pPr algn="ctr" defTabSz="685783"/>
            <a:r>
              <a:rPr lang="en-US" sz="800" dirty="0" smtClean="0">
                <a:solidFill>
                  <a:srgbClr val="191919"/>
                </a:solidFill>
                <a:latin typeface="Arial"/>
                <a:cs typeface="Helvetica Light"/>
              </a:rPr>
              <a:t>Developers</a:t>
            </a:r>
            <a:endParaRPr lang="en-US" sz="800" dirty="0">
              <a:solidFill>
                <a:srgbClr val="191919"/>
              </a:solidFill>
              <a:latin typeface="Arial"/>
              <a:cs typeface="Helvetica Light"/>
            </a:endParaRPr>
          </a:p>
        </p:txBody>
      </p:sp>
      <p:sp>
        <p:nvSpPr>
          <p:cNvPr id="54" name="Right Arrow 53"/>
          <p:cNvSpPr/>
          <p:nvPr/>
        </p:nvSpPr>
        <p:spPr>
          <a:xfrm rot="16200000">
            <a:off x="3660208" y="1128828"/>
            <a:ext cx="698114" cy="341761"/>
          </a:xfrm>
          <a:prstGeom prst="rightArrow">
            <a:avLst/>
          </a:prstGeom>
          <a:noFill/>
          <a:ln w="19050" cmpd="sng">
            <a:solidFill>
              <a:schemeClr val="accent2"/>
            </a:solidFill>
            <a:prstDash val="solid"/>
          </a:ln>
        </p:spPr>
        <p:style>
          <a:lnRef idx="2">
            <a:schemeClr val="accent2">
              <a:shade val="50000"/>
            </a:schemeClr>
          </a:lnRef>
          <a:fillRef idx="1">
            <a:schemeClr val="accent2"/>
          </a:fillRef>
          <a:effectRef idx="0">
            <a:schemeClr val="accent2"/>
          </a:effectRef>
          <a:fontRef idx="minor">
            <a:schemeClr val="lt1"/>
          </a:fontRef>
        </p:style>
        <p:txBody>
          <a:bodyPr lIns="91436" tIns="45718" rIns="91436" bIns="45718" rtlCol="0" anchor="ctr"/>
          <a:lstStyle/>
          <a:p>
            <a:pPr algn="ctr" defTabSz="685783"/>
            <a:endParaRPr lang="en-US" sz="1400">
              <a:solidFill>
                <a:srgbClr val="38364D"/>
              </a:solidFill>
              <a:latin typeface="Arial"/>
            </a:endParaRPr>
          </a:p>
        </p:txBody>
      </p:sp>
      <p:sp>
        <p:nvSpPr>
          <p:cNvPr id="55" name="TextBox 54"/>
          <p:cNvSpPr txBox="1"/>
          <p:nvPr/>
        </p:nvSpPr>
        <p:spPr>
          <a:xfrm rot="16200000">
            <a:off x="3767334" y="1320897"/>
            <a:ext cx="464319" cy="123111"/>
          </a:xfrm>
          <a:prstGeom prst="rect">
            <a:avLst/>
          </a:prstGeom>
          <a:noFill/>
        </p:spPr>
        <p:txBody>
          <a:bodyPr wrap="square" lIns="0" tIns="0" rIns="0" bIns="0" rtlCol="0">
            <a:spAutoFit/>
          </a:bodyPr>
          <a:lstStyle/>
          <a:p>
            <a:pPr algn="ctr" defTabSz="685783"/>
            <a:r>
              <a:rPr lang="en-US" sz="800" dirty="0" smtClean="0">
                <a:solidFill>
                  <a:srgbClr val="191919"/>
                </a:solidFill>
                <a:latin typeface="Arial"/>
                <a:cs typeface="Helvetica Light"/>
              </a:rPr>
              <a:t>IT Ops</a:t>
            </a:r>
          </a:p>
        </p:txBody>
      </p:sp>
      <p:sp>
        <p:nvSpPr>
          <p:cNvPr id="24" name="Rectangle 23"/>
          <p:cNvSpPr/>
          <p:nvPr/>
        </p:nvSpPr>
        <p:spPr>
          <a:xfrm>
            <a:off x="1280276" y="2876123"/>
            <a:ext cx="6659647" cy="1334049"/>
          </a:xfrm>
          <a:prstGeom prst="rect">
            <a:avLst/>
          </a:prstGeom>
          <a:noFill/>
          <a:ln w="38100" cmpd="sng">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36" tIns="45718" rIns="91436" bIns="45718" rtlCol="0" anchor="ctr"/>
          <a:lstStyle/>
          <a:p>
            <a:pPr algn="ctr" defTabSz="685783"/>
            <a:endParaRPr lang="en-US" sz="1400">
              <a:solidFill>
                <a:prstClr val="white"/>
              </a:solidFill>
              <a:latin typeface="Arial"/>
            </a:endParaRPr>
          </a:p>
        </p:txBody>
      </p:sp>
      <p:sp>
        <p:nvSpPr>
          <p:cNvPr id="25" name="TextBox 24"/>
          <p:cNvSpPr txBox="1"/>
          <p:nvPr/>
        </p:nvSpPr>
        <p:spPr>
          <a:xfrm>
            <a:off x="1280277" y="3156319"/>
            <a:ext cx="3201543" cy="165070"/>
          </a:xfrm>
          <a:prstGeom prst="rect">
            <a:avLst/>
          </a:prstGeom>
          <a:noFill/>
        </p:spPr>
        <p:txBody>
          <a:bodyPr wrap="square" lIns="0" tIns="0" rIns="0" bIns="0" rtlCol="0">
            <a:spAutoFit/>
          </a:bodyPr>
          <a:lstStyle/>
          <a:p>
            <a:pPr algn="ctr" defTabSz="685783"/>
            <a:r>
              <a:rPr lang="en-US" sz="1200" dirty="0" smtClean="0">
                <a:solidFill>
                  <a:srgbClr val="191919"/>
                </a:solidFill>
                <a:latin typeface="Arial"/>
                <a:cs typeface="Helvetica Light"/>
              </a:rPr>
              <a:t>Automation Data Fabric</a:t>
            </a:r>
            <a:endParaRPr lang="en-US" sz="1200" dirty="0">
              <a:solidFill>
                <a:srgbClr val="191919"/>
              </a:solidFill>
              <a:latin typeface="Arial"/>
              <a:cs typeface="Helvetica Light"/>
            </a:endParaRPr>
          </a:p>
        </p:txBody>
      </p:sp>
      <p:pic>
        <p:nvPicPr>
          <p:cNvPr id="2" name="Picture 1" descr="data sourc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9732" y="3395963"/>
            <a:ext cx="2803209" cy="681633"/>
          </a:xfrm>
          <a:prstGeom prst="rect">
            <a:avLst/>
          </a:prstGeom>
        </p:spPr>
      </p:pic>
      <p:sp>
        <p:nvSpPr>
          <p:cNvPr id="27" name="Right Arrow 26"/>
          <p:cNvSpPr/>
          <p:nvPr/>
        </p:nvSpPr>
        <p:spPr>
          <a:xfrm>
            <a:off x="4359920" y="3565957"/>
            <a:ext cx="698114" cy="341761"/>
          </a:xfrm>
          <a:prstGeom prst="rightArrow">
            <a:avLst/>
          </a:prstGeom>
          <a:noFill/>
          <a:ln w="38100" cmpd="sng">
            <a:solidFill>
              <a:schemeClr val="accent4">
                <a:lumMod val="60000"/>
                <a:lumOff val="40000"/>
              </a:schemeClr>
            </a:solidFill>
            <a:prstDash val="solid"/>
          </a:ln>
        </p:spPr>
        <p:style>
          <a:lnRef idx="2">
            <a:schemeClr val="accent2">
              <a:shade val="50000"/>
            </a:schemeClr>
          </a:lnRef>
          <a:fillRef idx="1">
            <a:schemeClr val="accent2"/>
          </a:fillRef>
          <a:effectRef idx="0">
            <a:schemeClr val="accent2"/>
          </a:effectRef>
          <a:fontRef idx="minor">
            <a:schemeClr val="lt1"/>
          </a:fontRef>
        </p:style>
        <p:txBody>
          <a:bodyPr lIns="91436" tIns="45718" rIns="91436" bIns="45718" rtlCol="0" anchor="ctr"/>
          <a:lstStyle/>
          <a:p>
            <a:pPr algn="ctr" defTabSz="685783"/>
            <a:endParaRPr lang="en-US" sz="1400">
              <a:solidFill>
                <a:srgbClr val="38364D"/>
              </a:solidFill>
              <a:latin typeface="Arial"/>
            </a:endParaRPr>
          </a:p>
        </p:txBody>
      </p:sp>
      <p:pic>
        <p:nvPicPr>
          <p:cNvPr id="3" name="Picture 2" descr="data lak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7349" y="3395963"/>
            <a:ext cx="2543977" cy="681633"/>
          </a:xfrm>
          <a:prstGeom prst="rect">
            <a:avLst/>
          </a:prstGeom>
        </p:spPr>
      </p:pic>
      <p:sp>
        <p:nvSpPr>
          <p:cNvPr id="29" name="TextBox 28"/>
          <p:cNvSpPr txBox="1"/>
          <p:nvPr/>
        </p:nvSpPr>
        <p:spPr>
          <a:xfrm>
            <a:off x="4738380" y="3156319"/>
            <a:ext cx="3201543" cy="165070"/>
          </a:xfrm>
          <a:prstGeom prst="rect">
            <a:avLst/>
          </a:prstGeom>
          <a:noFill/>
        </p:spPr>
        <p:txBody>
          <a:bodyPr wrap="square" lIns="0" tIns="0" rIns="0" bIns="0" rtlCol="0">
            <a:spAutoFit/>
          </a:bodyPr>
          <a:lstStyle/>
          <a:p>
            <a:pPr algn="ctr" defTabSz="685783"/>
            <a:r>
              <a:rPr lang="en-US" sz="1200" dirty="0" smtClean="0">
                <a:solidFill>
                  <a:srgbClr val="191919"/>
                </a:solidFill>
                <a:latin typeface="Arial"/>
                <a:cs typeface="Helvetica Light"/>
              </a:rPr>
              <a:t>Automation Data Lake</a:t>
            </a:r>
            <a:endParaRPr lang="en-US" sz="1200" dirty="0">
              <a:solidFill>
                <a:srgbClr val="191919"/>
              </a:solidFill>
              <a:latin typeface="Arial"/>
              <a:cs typeface="Helvetica Light"/>
            </a:endParaRPr>
          </a:p>
        </p:txBody>
      </p:sp>
      <p:sp>
        <p:nvSpPr>
          <p:cNvPr id="40" name="TextBox 39"/>
          <p:cNvSpPr txBox="1"/>
          <p:nvPr/>
        </p:nvSpPr>
        <p:spPr>
          <a:xfrm>
            <a:off x="3105604" y="2919680"/>
            <a:ext cx="3201543" cy="165070"/>
          </a:xfrm>
          <a:prstGeom prst="rect">
            <a:avLst/>
          </a:prstGeom>
          <a:noFill/>
        </p:spPr>
        <p:txBody>
          <a:bodyPr wrap="square" lIns="0" tIns="0" rIns="0" bIns="0" rtlCol="0">
            <a:spAutoFit/>
          </a:bodyPr>
          <a:lstStyle/>
          <a:p>
            <a:pPr algn="ctr" defTabSz="685783"/>
            <a:r>
              <a:rPr lang="en-US" sz="1200" b="1" dirty="0" smtClean="0">
                <a:solidFill>
                  <a:srgbClr val="191919"/>
                </a:solidFill>
                <a:latin typeface="Arial"/>
                <a:cs typeface="Helvetica Light"/>
              </a:rPr>
              <a:t>Smart Data Platform</a:t>
            </a:r>
            <a:endParaRPr lang="en-US" sz="1200" b="1" dirty="0">
              <a:solidFill>
                <a:srgbClr val="191919"/>
              </a:solidFill>
              <a:latin typeface="Arial"/>
              <a:cs typeface="Helvetica Light"/>
            </a:endParaRPr>
          </a:p>
        </p:txBody>
      </p:sp>
      <p:pic>
        <p:nvPicPr>
          <p:cNvPr id="4" name="Picture 3"/>
          <p:cNvPicPr>
            <a:picLocks noChangeAspect="1"/>
          </p:cNvPicPr>
          <p:nvPr/>
        </p:nvPicPr>
        <p:blipFill>
          <a:blip r:embed="rId8"/>
          <a:stretch>
            <a:fillRect/>
          </a:stretch>
        </p:blipFill>
        <p:spPr>
          <a:xfrm>
            <a:off x="4815652" y="278296"/>
            <a:ext cx="4222143" cy="2465251"/>
          </a:xfrm>
          <a:prstGeom prst="rect">
            <a:avLst/>
          </a:prstGeom>
        </p:spPr>
      </p:pic>
    </p:spTree>
    <p:extLst>
      <p:ext uri="{BB962C8B-B14F-4D97-AF65-F5344CB8AC3E}">
        <p14:creationId xmlns:p14="http://schemas.microsoft.com/office/powerpoint/2010/main" val="12534662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665" t="25841" r="6399"/>
          <a:stretch/>
        </p:blipFill>
        <p:spPr>
          <a:xfrm>
            <a:off x="0" y="-1587"/>
            <a:ext cx="9144000" cy="5143500"/>
          </a:xfrm>
          <a:prstGeom prst="rect">
            <a:avLst/>
          </a:prstGeom>
        </p:spPr>
      </p:pic>
      <p:sp>
        <p:nvSpPr>
          <p:cNvPr id="12" name="Rectangle 11"/>
          <p:cNvSpPr/>
          <p:nvPr/>
        </p:nvSpPr>
        <p:spPr>
          <a:xfrm>
            <a:off x="0" y="2701488"/>
            <a:ext cx="9144000" cy="1635562"/>
          </a:xfrm>
          <a:prstGeom prst="rect">
            <a:avLst/>
          </a:prstGeom>
          <a:solidFill>
            <a:srgbClr val="191919">
              <a:alpha val="7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extBox 1"/>
          <p:cNvSpPr txBox="1"/>
          <p:nvPr/>
        </p:nvSpPr>
        <p:spPr>
          <a:xfrm>
            <a:off x="1443408" y="2920018"/>
            <a:ext cx="6341057" cy="1107996"/>
          </a:xfrm>
          <a:prstGeom prst="rect">
            <a:avLst/>
          </a:prstGeom>
          <a:noFill/>
        </p:spPr>
        <p:txBody>
          <a:bodyPr wrap="square" lIns="0" tIns="0" rIns="0" bIns="0" rtlCol="0">
            <a:spAutoFit/>
          </a:bodyPr>
          <a:lstStyle/>
          <a:p>
            <a:pPr algn="ctr"/>
            <a:r>
              <a:rPr lang="en-US" sz="3600" dirty="0" smtClean="0">
                <a:solidFill>
                  <a:schemeClr val="bg1"/>
                </a:solidFill>
                <a:cs typeface="Helvetica Light"/>
              </a:rPr>
              <a:t>Become the Automation Champion to </a:t>
            </a:r>
            <a:r>
              <a:rPr lang="en-US" sz="3600" dirty="0">
                <a:solidFill>
                  <a:schemeClr val="bg1"/>
                </a:solidFill>
                <a:cs typeface="Helvetica Light"/>
              </a:rPr>
              <a:t>y</a:t>
            </a:r>
            <a:r>
              <a:rPr lang="en-US" sz="3600" dirty="0" smtClean="0">
                <a:solidFill>
                  <a:schemeClr val="bg1"/>
                </a:solidFill>
                <a:cs typeface="Helvetica Light"/>
              </a:rPr>
              <a:t>our Business</a:t>
            </a:r>
          </a:p>
        </p:txBody>
      </p:sp>
      <p:grpSp>
        <p:nvGrpSpPr>
          <p:cNvPr id="9" name="Group 8"/>
          <p:cNvGrpSpPr/>
          <p:nvPr/>
        </p:nvGrpSpPr>
        <p:grpSpPr>
          <a:xfrm>
            <a:off x="-1344170" y="1402080"/>
            <a:ext cx="569851" cy="533932"/>
            <a:chOff x="1120138" y="1442228"/>
            <a:chExt cx="569851" cy="533932"/>
          </a:xfrm>
        </p:grpSpPr>
        <p:sp>
          <p:nvSpPr>
            <p:cNvPr id="5" name="Oval 4"/>
            <p:cNvSpPr/>
            <p:nvPr/>
          </p:nvSpPr>
          <p:spPr>
            <a:xfrm>
              <a:off x="1120138" y="1442228"/>
              <a:ext cx="569851" cy="53393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65" tIns="34282" rIns="68565" bIns="34282" rtlCol="0" anchor="ctr"/>
            <a:lstStyle/>
            <a:p>
              <a:pPr algn="ctr"/>
              <a:endParaRPr lang="en-GB" dirty="0">
                <a:solidFill>
                  <a:schemeClr val="lt1"/>
                </a:solidFill>
              </a:endParaRPr>
            </a:p>
          </p:txBody>
        </p:sp>
        <p:sp>
          <p:nvSpPr>
            <p:cNvPr id="6" name="Freeform 8"/>
            <p:cNvSpPr>
              <a:spLocks noEditPoints="1"/>
            </p:cNvSpPr>
            <p:nvPr/>
          </p:nvSpPr>
          <p:spPr bwMode="auto">
            <a:xfrm>
              <a:off x="1251716" y="1591204"/>
              <a:ext cx="306695" cy="235981"/>
            </a:xfrm>
            <a:custGeom>
              <a:avLst/>
              <a:gdLst>
                <a:gd name="T0" fmla="*/ 148 w 408"/>
                <a:gd name="T1" fmla="*/ 0 h 335"/>
                <a:gd name="T2" fmla="*/ 167 w 408"/>
                <a:gd name="T3" fmla="*/ 24 h 335"/>
                <a:gd name="T4" fmla="*/ 82 w 408"/>
                <a:gd name="T5" fmla="*/ 107 h 335"/>
                <a:gd name="T6" fmla="*/ 54 w 408"/>
                <a:gd name="T7" fmla="*/ 178 h 335"/>
                <a:gd name="T8" fmla="*/ 68 w 408"/>
                <a:gd name="T9" fmla="*/ 198 h 335"/>
                <a:gd name="T10" fmla="*/ 74 w 408"/>
                <a:gd name="T11" fmla="*/ 197 h 335"/>
                <a:gd name="T12" fmla="*/ 98 w 408"/>
                <a:gd name="T13" fmla="*/ 194 h 335"/>
                <a:gd name="T14" fmla="*/ 142 w 408"/>
                <a:gd name="T15" fmla="*/ 213 h 335"/>
                <a:gd name="T16" fmla="*/ 160 w 408"/>
                <a:gd name="T17" fmla="*/ 260 h 335"/>
                <a:gd name="T18" fmla="*/ 141 w 408"/>
                <a:gd name="T19" fmla="*/ 313 h 335"/>
                <a:gd name="T20" fmla="*/ 95 w 408"/>
                <a:gd name="T21" fmla="*/ 335 h 335"/>
                <a:gd name="T22" fmla="*/ 29 w 408"/>
                <a:gd name="T23" fmla="*/ 303 h 335"/>
                <a:gd name="T24" fmla="*/ 0 w 408"/>
                <a:gd name="T25" fmla="*/ 220 h 335"/>
                <a:gd name="T26" fmla="*/ 148 w 408"/>
                <a:gd name="T27" fmla="*/ 0 h 335"/>
                <a:gd name="T28" fmla="*/ 388 w 408"/>
                <a:gd name="T29" fmla="*/ 0 h 335"/>
                <a:gd name="T30" fmla="*/ 408 w 408"/>
                <a:gd name="T31" fmla="*/ 24 h 335"/>
                <a:gd name="T32" fmla="*/ 322 w 408"/>
                <a:gd name="T33" fmla="*/ 107 h 335"/>
                <a:gd name="T34" fmla="*/ 295 w 408"/>
                <a:gd name="T35" fmla="*/ 178 h 335"/>
                <a:gd name="T36" fmla="*/ 309 w 408"/>
                <a:gd name="T37" fmla="*/ 198 h 335"/>
                <a:gd name="T38" fmla="*/ 314 w 408"/>
                <a:gd name="T39" fmla="*/ 198 h 335"/>
                <a:gd name="T40" fmla="*/ 338 w 408"/>
                <a:gd name="T41" fmla="*/ 194 h 335"/>
                <a:gd name="T42" fmla="*/ 383 w 408"/>
                <a:gd name="T43" fmla="*/ 213 h 335"/>
                <a:gd name="T44" fmla="*/ 401 w 408"/>
                <a:gd name="T45" fmla="*/ 260 h 335"/>
                <a:gd name="T46" fmla="*/ 381 w 408"/>
                <a:gd name="T47" fmla="*/ 313 h 335"/>
                <a:gd name="T48" fmla="*/ 336 w 408"/>
                <a:gd name="T49" fmla="*/ 335 h 335"/>
                <a:gd name="T50" fmla="*/ 270 w 408"/>
                <a:gd name="T51" fmla="*/ 303 h 335"/>
                <a:gd name="T52" fmla="*/ 241 w 408"/>
                <a:gd name="T53" fmla="*/ 220 h 335"/>
                <a:gd name="T54" fmla="*/ 388 w 408"/>
                <a:gd name="T55"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8" h="335">
                  <a:moveTo>
                    <a:pt x="148" y="0"/>
                  </a:moveTo>
                  <a:cubicBezTo>
                    <a:pt x="167" y="24"/>
                    <a:pt x="167" y="24"/>
                    <a:pt x="167" y="24"/>
                  </a:cubicBezTo>
                  <a:cubicBezTo>
                    <a:pt x="128" y="52"/>
                    <a:pt x="100" y="79"/>
                    <a:pt x="82" y="107"/>
                  </a:cubicBezTo>
                  <a:cubicBezTo>
                    <a:pt x="63" y="134"/>
                    <a:pt x="54" y="158"/>
                    <a:pt x="54" y="178"/>
                  </a:cubicBezTo>
                  <a:cubicBezTo>
                    <a:pt x="54" y="191"/>
                    <a:pt x="59" y="198"/>
                    <a:pt x="68" y="198"/>
                  </a:cubicBezTo>
                  <a:cubicBezTo>
                    <a:pt x="74" y="197"/>
                    <a:pt x="74" y="197"/>
                    <a:pt x="74" y="197"/>
                  </a:cubicBezTo>
                  <a:cubicBezTo>
                    <a:pt x="84" y="195"/>
                    <a:pt x="91" y="194"/>
                    <a:pt x="98" y="194"/>
                  </a:cubicBezTo>
                  <a:cubicBezTo>
                    <a:pt x="115" y="194"/>
                    <a:pt x="130" y="200"/>
                    <a:pt x="142" y="213"/>
                  </a:cubicBezTo>
                  <a:cubicBezTo>
                    <a:pt x="154" y="225"/>
                    <a:pt x="160" y="241"/>
                    <a:pt x="160" y="260"/>
                  </a:cubicBezTo>
                  <a:cubicBezTo>
                    <a:pt x="160" y="280"/>
                    <a:pt x="154" y="298"/>
                    <a:pt x="141" y="313"/>
                  </a:cubicBezTo>
                  <a:cubicBezTo>
                    <a:pt x="128" y="327"/>
                    <a:pt x="112" y="335"/>
                    <a:pt x="95" y="335"/>
                  </a:cubicBezTo>
                  <a:cubicBezTo>
                    <a:pt x="70" y="335"/>
                    <a:pt x="48" y="324"/>
                    <a:pt x="29" y="303"/>
                  </a:cubicBezTo>
                  <a:cubicBezTo>
                    <a:pt x="10" y="282"/>
                    <a:pt x="0" y="254"/>
                    <a:pt x="0" y="220"/>
                  </a:cubicBezTo>
                  <a:cubicBezTo>
                    <a:pt x="0" y="138"/>
                    <a:pt x="50" y="65"/>
                    <a:pt x="148" y="0"/>
                  </a:cubicBezTo>
                  <a:close/>
                  <a:moveTo>
                    <a:pt x="388" y="0"/>
                  </a:moveTo>
                  <a:cubicBezTo>
                    <a:pt x="408" y="24"/>
                    <a:pt x="408" y="24"/>
                    <a:pt x="408" y="24"/>
                  </a:cubicBezTo>
                  <a:cubicBezTo>
                    <a:pt x="369" y="52"/>
                    <a:pt x="341" y="80"/>
                    <a:pt x="322" y="107"/>
                  </a:cubicBezTo>
                  <a:cubicBezTo>
                    <a:pt x="304" y="135"/>
                    <a:pt x="295" y="158"/>
                    <a:pt x="295" y="178"/>
                  </a:cubicBezTo>
                  <a:cubicBezTo>
                    <a:pt x="295" y="192"/>
                    <a:pt x="300" y="198"/>
                    <a:pt x="309" y="198"/>
                  </a:cubicBezTo>
                  <a:cubicBezTo>
                    <a:pt x="314" y="198"/>
                    <a:pt x="314" y="198"/>
                    <a:pt x="314" y="198"/>
                  </a:cubicBezTo>
                  <a:cubicBezTo>
                    <a:pt x="324" y="195"/>
                    <a:pt x="332" y="194"/>
                    <a:pt x="338" y="194"/>
                  </a:cubicBezTo>
                  <a:cubicBezTo>
                    <a:pt x="355" y="194"/>
                    <a:pt x="370" y="200"/>
                    <a:pt x="383" y="213"/>
                  </a:cubicBezTo>
                  <a:cubicBezTo>
                    <a:pt x="395" y="226"/>
                    <a:pt x="401" y="241"/>
                    <a:pt x="401" y="260"/>
                  </a:cubicBezTo>
                  <a:cubicBezTo>
                    <a:pt x="401" y="281"/>
                    <a:pt x="395" y="298"/>
                    <a:pt x="381" y="313"/>
                  </a:cubicBezTo>
                  <a:cubicBezTo>
                    <a:pt x="368" y="327"/>
                    <a:pt x="353" y="335"/>
                    <a:pt x="336" y="335"/>
                  </a:cubicBezTo>
                  <a:cubicBezTo>
                    <a:pt x="311" y="335"/>
                    <a:pt x="289" y="324"/>
                    <a:pt x="270" y="303"/>
                  </a:cubicBezTo>
                  <a:cubicBezTo>
                    <a:pt x="251" y="282"/>
                    <a:pt x="241" y="254"/>
                    <a:pt x="241" y="220"/>
                  </a:cubicBezTo>
                  <a:cubicBezTo>
                    <a:pt x="241" y="138"/>
                    <a:pt x="290" y="65"/>
                    <a:pt x="388"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endParaRPr lang="en-GB" dirty="0">
                <a:solidFill>
                  <a:schemeClr val="lt1"/>
                </a:solidFill>
              </a:endParaRPr>
            </a:p>
          </p:txBody>
        </p:sp>
      </p:grpSp>
      <p:grpSp>
        <p:nvGrpSpPr>
          <p:cNvPr id="10" name="Group 9"/>
          <p:cNvGrpSpPr/>
          <p:nvPr/>
        </p:nvGrpSpPr>
        <p:grpSpPr>
          <a:xfrm>
            <a:off x="10547368" y="1402080"/>
            <a:ext cx="569851" cy="533932"/>
            <a:chOff x="7566551" y="1466612"/>
            <a:chExt cx="569851" cy="533932"/>
          </a:xfrm>
        </p:grpSpPr>
        <p:sp>
          <p:nvSpPr>
            <p:cNvPr id="7" name="Oval 6"/>
            <p:cNvSpPr/>
            <p:nvPr/>
          </p:nvSpPr>
          <p:spPr>
            <a:xfrm flipH="1">
              <a:off x="7566551" y="1466612"/>
              <a:ext cx="569851" cy="533932"/>
            </a:xfrm>
            <a:prstGeom prst="ellipse">
              <a:avLst/>
            </a:prstGeom>
            <a:solidFill>
              <a:srgbClr val="ED801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65" tIns="34282" rIns="68565" bIns="34282" rtlCol="0" anchor="ctr"/>
            <a:lstStyle/>
            <a:p>
              <a:pPr algn="ctr"/>
              <a:endParaRPr lang="en-GB" dirty="0">
                <a:solidFill>
                  <a:schemeClr val="lt1"/>
                </a:solidFill>
              </a:endParaRPr>
            </a:p>
          </p:txBody>
        </p:sp>
        <p:sp>
          <p:nvSpPr>
            <p:cNvPr id="8" name="Freeform 9"/>
            <p:cNvSpPr>
              <a:spLocks noEditPoints="1"/>
            </p:cNvSpPr>
            <p:nvPr/>
          </p:nvSpPr>
          <p:spPr bwMode="auto">
            <a:xfrm>
              <a:off x="7713612" y="1616644"/>
              <a:ext cx="305944" cy="233868"/>
            </a:xfrm>
            <a:custGeom>
              <a:avLst/>
              <a:gdLst>
                <a:gd name="T0" fmla="*/ 19 w 407"/>
                <a:gd name="T1" fmla="*/ 332 h 332"/>
                <a:gd name="T2" fmla="*/ 0 w 407"/>
                <a:gd name="T3" fmla="*/ 306 h 332"/>
                <a:gd name="T4" fmla="*/ 85 w 407"/>
                <a:gd name="T5" fmla="*/ 224 h 332"/>
                <a:gd name="T6" fmla="*/ 113 w 407"/>
                <a:gd name="T7" fmla="*/ 154 h 332"/>
                <a:gd name="T8" fmla="*/ 109 w 407"/>
                <a:gd name="T9" fmla="*/ 139 h 332"/>
                <a:gd name="T10" fmla="*/ 99 w 407"/>
                <a:gd name="T11" fmla="*/ 134 h 332"/>
                <a:gd name="T12" fmla="*/ 93 w 407"/>
                <a:gd name="T13" fmla="*/ 135 h 332"/>
                <a:gd name="T14" fmla="*/ 70 w 407"/>
                <a:gd name="T15" fmla="*/ 138 h 332"/>
                <a:gd name="T16" fmla="*/ 25 w 407"/>
                <a:gd name="T17" fmla="*/ 119 h 332"/>
                <a:gd name="T18" fmla="*/ 6 w 407"/>
                <a:gd name="T19" fmla="*/ 73 h 332"/>
                <a:gd name="T20" fmla="*/ 26 w 407"/>
                <a:gd name="T21" fmla="*/ 22 h 332"/>
                <a:gd name="T22" fmla="*/ 72 w 407"/>
                <a:gd name="T23" fmla="*/ 0 h 332"/>
                <a:gd name="T24" fmla="*/ 138 w 407"/>
                <a:gd name="T25" fmla="*/ 32 h 332"/>
                <a:gd name="T26" fmla="*/ 166 w 407"/>
                <a:gd name="T27" fmla="*/ 113 h 332"/>
                <a:gd name="T28" fmla="*/ 19 w 407"/>
                <a:gd name="T29" fmla="*/ 332 h 332"/>
                <a:gd name="T30" fmla="*/ 260 w 407"/>
                <a:gd name="T31" fmla="*/ 332 h 332"/>
                <a:gd name="T32" fmla="*/ 241 w 407"/>
                <a:gd name="T33" fmla="*/ 306 h 332"/>
                <a:gd name="T34" fmla="*/ 326 w 407"/>
                <a:gd name="T35" fmla="*/ 224 h 332"/>
                <a:gd name="T36" fmla="*/ 353 w 407"/>
                <a:gd name="T37" fmla="*/ 155 h 332"/>
                <a:gd name="T38" fmla="*/ 350 w 407"/>
                <a:gd name="T39" fmla="*/ 139 h 332"/>
                <a:gd name="T40" fmla="*/ 339 w 407"/>
                <a:gd name="T41" fmla="*/ 134 h 332"/>
                <a:gd name="T42" fmla="*/ 333 w 407"/>
                <a:gd name="T43" fmla="*/ 135 h 332"/>
                <a:gd name="T44" fmla="*/ 310 w 407"/>
                <a:gd name="T45" fmla="*/ 139 h 332"/>
                <a:gd name="T46" fmla="*/ 266 w 407"/>
                <a:gd name="T47" fmla="*/ 120 h 332"/>
                <a:gd name="T48" fmla="*/ 247 w 407"/>
                <a:gd name="T49" fmla="*/ 74 h 332"/>
                <a:gd name="T50" fmla="*/ 267 w 407"/>
                <a:gd name="T51" fmla="*/ 22 h 332"/>
                <a:gd name="T52" fmla="*/ 312 w 407"/>
                <a:gd name="T53" fmla="*/ 0 h 332"/>
                <a:gd name="T54" fmla="*/ 379 w 407"/>
                <a:gd name="T55" fmla="*/ 32 h 332"/>
                <a:gd name="T56" fmla="*/ 407 w 407"/>
                <a:gd name="T57" fmla="*/ 113 h 332"/>
                <a:gd name="T58" fmla="*/ 260 w 407"/>
                <a:gd name="T59"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7" h="332">
                  <a:moveTo>
                    <a:pt x="19" y="332"/>
                  </a:moveTo>
                  <a:cubicBezTo>
                    <a:pt x="0" y="306"/>
                    <a:pt x="0" y="306"/>
                    <a:pt x="0" y="306"/>
                  </a:cubicBezTo>
                  <a:cubicBezTo>
                    <a:pt x="39" y="278"/>
                    <a:pt x="67" y="251"/>
                    <a:pt x="85" y="224"/>
                  </a:cubicBezTo>
                  <a:cubicBezTo>
                    <a:pt x="103" y="196"/>
                    <a:pt x="113" y="173"/>
                    <a:pt x="113" y="154"/>
                  </a:cubicBezTo>
                  <a:cubicBezTo>
                    <a:pt x="113" y="147"/>
                    <a:pt x="111" y="142"/>
                    <a:pt x="109" y="139"/>
                  </a:cubicBezTo>
                  <a:cubicBezTo>
                    <a:pt x="107" y="135"/>
                    <a:pt x="104" y="134"/>
                    <a:pt x="99" y="134"/>
                  </a:cubicBezTo>
                  <a:cubicBezTo>
                    <a:pt x="93" y="135"/>
                    <a:pt x="93" y="135"/>
                    <a:pt x="93" y="135"/>
                  </a:cubicBezTo>
                  <a:cubicBezTo>
                    <a:pt x="83" y="137"/>
                    <a:pt x="76" y="138"/>
                    <a:pt x="70" y="138"/>
                  </a:cubicBezTo>
                  <a:cubicBezTo>
                    <a:pt x="52" y="138"/>
                    <a:pt x="37" y="132"/>
                    <a:pt x="25" y="119"/>
                  </a:cubicBezTo>
                  <a:cubicBezTo>
                    <a:pt x="13" y="107"/>
                    <a:pt x="6" y="91"/>
                    <a:pt x="6" y="73"/>
                  </a:cubicBezTo>
                  <a:cubicBezTo>
                    <a:pt x="6" y="53"/>
                    <a:pt x="13" y="36"/>
                    <a:pt x="26" y="22"/>
                  </a:cubicBezTo>
                  <a:cubicBezTo>
                    <a:pt x="39" y="7"/>
                    <a:pt x="54" y="0"/>
                    <a:pt x="72" y="0"/>
                  </a:cubicBezTo>
                  <a:cubicBezTo>
                    <a:pt x="97" y="0"/>
                    <a:pt x="119" y="11"/>
                    <a:pt x="138" y="32"/>
                  </a:cubicBezTo>
                  <a:cubicBezTo>
                    <a:pt x="157" y="53"/>
                    <a:pt x="166" y="80"/>
                    <a:pt x="166" y="113"/>
                  </a:cubicBezTo>
                  <a:cubicBezTo>
                    <a:pt x="166" y="194"/>
                    <a:pt x="117" y="267"/>
                    <a:pt x="19" y="332"/>
                  </a:cubicBezTo>
                  <a:close/>
                  <a:moveTo>
                    <a:pt x="260" y="332"/>
                  </a:moveTo>
                  <a:cubicBezTo>
                    <a:pt x="241" y="306"/>
                    <a:pt x="241" y="306"/>
                    <a:pt x="241" y="306"/>
                  </a:cubicBezTo>
                  <a:cubicBezTo>
                    <a:pt x="280" y="278"/>
                    <a:pt x="308" y="251"/>
                    <a:pt x="326" y="224"/>
                  </a:cubicBezTo>
                  <a:cubicBezTo>
                    <a:pt x="344" y="197"/>
                    <a:pt x="353" y="174"/>
                    <a:pt x="353" y="155"/>
                  </a:cubicBezTo>
                  <a:cubicBezTo>
                    <a:pt x="353" y="148"/>
                    <a:pt x="352" y="143"/>
                    <a:pt x="350" y="139"/>
                  </a:cubicBezTo>
                  <a:cubicBezTo>
                    <a:pt x="348" y="136"/>
                    <a:pt x="344" y="134"/>
                    <a:pt x="339" y="134"/>
                  </a:cubicBezTo>
                  <a:cubicBezTo>
                    <a:pt x="333" y="135"/>
                    <a:pt x="333" y="135"/>
                    <a:pt x="333" y="135"/>
                  </a:cubicBezTo>
                  <a:cubicBezTo>
                    <a:pt x="324" y="138"/>
                    <a:pt x="316" y="139"/>
                    <a:pt x="310" y="139"/>
                  </a:cubicBezTo>
                  <a:cubicBezTo>
                    <a:pt x="293" y="139"/>
                    <a:pt x="278" y="133"/>
                    <a:pt x="266" y="120"/>
                  </a:cubicBezTo>
                  <a:cubicBezTo>
                    <a:pt x="253" y="108"/>
                    <a:pt x="247" y="92"/>
                    <a:pt x="247" y="74"/>
                  </a:cubicBezTo>
                  <a:cubicBezTo>
                    <a:pt x="247" y="54"/>
                    <a:pt x="254" y="36"/>
                    <a:pt x="267" y="22"/>
                  </a:cubicBezTo>
                  <a:cubicBezTo>
                    <a:pt x="280" y="7"/>
                    <a:pt x="295" y="0"/>
                    <a:pt x="312" y="0"/>
                  </a:cubicBezTo>
                  <a:cubicBezTo>
                    <a:pt x="337" y="0"/>
                    <a:pt x="359" y="11"/>
                    <a:pt x="379" y="32"/>
                  </a:cubicBezTo>
                  <a:cubicBezTo>
                    <a:pt x="398" y="53"/>
                    <a:pt x="407" y="80"/>
                    <a:pt x="407" y="113"/>
                  </a:cubicBezTo>
                  <a:cubicBezTo>
                    <a:pt x="407" y="195"/>
                    <a:pt x="358" y="268"/>
                    <a:pt x="260" y="33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65" tIns="34282" rIns="68565" bIns="34282" rtlCol="0" anchor="ctr"/>
            <a:lstStyle/>
            <a:p>
              <a:pPr algn="ctr"/>
              <a:endParaRPr lang="en-GB" dirty="0">
                <a:solidFill>
                  <a:schemeClr val="lt1"/>
                </a:solidFill>
              </a:endParaRPr>
            </a:p>
          </p:txBody>
        </p:sp>
      </p:grpSp>
      <p:sp>
        <p:nvSpPr>
          <p:cNvPr id="3" name="Title 2"/>
          <p:cNvSpPr>
            <a:spLocks noGrp="1"/>
          </p:cNvSpPr>
          <p:nvPr>
            <p:ph type="title"/>
          </p:nvPr>
        </p:nvSpPr>
        <p:spPr>
          <a:xfrm>
            <a:off x="430213" y="-527021"/>
            <a:ext cx="8280000" cy="296235"/>
          </a:xfrm>
        </p:spPr>
        <p:txBody>
          <a:bodyPr/>
          <a:lstStyle/>
          <a:p>
            <a:r>
              <a:rPr lang="en-US" dirty="0" smtClean="0">
                <a:solidFill>
                  <a:srgbClr val="FFFFFF"/>
                </a:solidFill>
              </a:rPr>
              <a:t>Your Call to Action</a:t>
            </a:r>
            <a:endParaRPr lang="en-US" dirty="0">
              <a:solidFill>
                <a:srgbClr val="FFFFFF"/>
              </a:solidFill>
            </a:endParaRPr>
          </a:p>
        </p:txBody>
      </p:sp>
    </p:spTree>
    <p:extLst>
      <p:ext uri="{BB962C8B-B14F-4D97-AF65-F5344CB8AC3E}">
        <p14:creationId xmlns:p14="http://schemas.microsoft.com/office/powerpoint/2010/main" val="8596169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Connecteur droit 114"/>
          <p:cNvCxnSpPr/>
          <p:nvPr/>
        </p:nvCxnSpPr>
        <p:spPr>
          <a:xfrm>
            <a:off x="4582583" y="2875748"/>
            <a:ext cx="1" cy="591776"/>
          </a:xfrm>
          <a:prstGeom prst="line">
            <a:avLst/>
          </a:prstGeom>
          <a:noFill/>
          <a:ln w="3175" cmpd="sng">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cxnSp>
      <p:sp>
        <p:nvSpPr>
          <p:cNvPr id="129" name="Rectangle 128"/>
          <p:cNvSpPr/>
          <p:nvPr/>
        </p:nvSpPr>
        <p:spPr>
          <a:xfrm>
            <a:off x="3272157" y="3195136"/>
            <a:ext cx="2624629" cy="777639"/>
          </a:xfrm>
          <a:prstGeom prst="rect">
            <a:avLst/>
          </a:prstGeom>
          <a:solidFill>
            <a:srgbClr val="7F7F7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0" name="TextBox 129"/>
          <p:cNvSpPr txBox="1"/>
          <p:nvPr/>
        </p:nvSpPr>
        <p:spPr>
          <a:xfrm>
            <a:off x="3272157" y="3357222"/>
            <a:ext cx="2624629" cy="492443"/>
          </a:xfrm>
          <a:prstGeom prst="rect">
            <a:avLst/>
          </a:prstGeom>
          <a:noFill/>
        </p:spPr>
        <p:txBody>
          <a:bodyPr wrap="square" lIns="0" tIns="0" rIns="0" bIns="0" rtlCol="0">
            <a:spAutoFit/>
          </a:bodyPr>
          <a:lstStyle/>
          <a:p>
            <a:pPr algn="ctr"/>
            <a:r>
              <a:rPr lang="en-US" sz="1600" b="1" dirty="0" smtClean="0">
                <a:solidFill>
                  <a:srgbClr val="FFFFFF"/>
                </a:solidFill>
                <a:cs typeface="Helvetica Light"/>
              </a:rPr>
              <a:t>Agility &amp; Speed</a:t>
            </a:r>
          </a:p>
          <a:p>
            <a:pPr algn="ctr"/>
            <a:r>
              <a:rPr lang="en-US" sz="1600" b="1" dirty="0" smtClean="0">
                <a:solidFill>
                  <a:srgbClr val="FFFFFF"/>
                </a:solidFill>
                <a:cs typeface="Helvetica Light"/>
              </a:rPr>
              <a:t>Built for Change</a:t>
            </a:r>
            <a:endParaRPr lang="en-US" sz="1600" b="1" dirty="0">
              <a:solidFill>
                <a:srgbClr val="FFFFFF"/>
              </a:solidFill>
              <a:cs typeface="Helvetica Light"/>
            </a:endParaRPr>
          </a:p>
        </p:txBody>
      </p:sp>
      <p:sp>
        <p:nvSpPr>
          <p:cNvPr id="36" name="TextBox 25"/>
          <p:cNvSpPr txBox="1"/>
          <p:nvPr/>
        </p:nvSpPr>
        <p:spPr>
          <a:xfrm>
            <a:off x="967248" y="360399"/>
            <a:ext cx="7209505" cy="323165"/>
          </a:xfrm>
          <a:prstGeom prst="rect">
            <a:avLst/>
          </a:prstGeom>
          <a:noFill/>
        </p:spPr>
        <p:txBody>
          <a:bodyPr wrap="square" lIns="0" tIns="0" rIns="0" bIns="0" rtlCol="0">
            <a:spAutoFit/>
          </a:bodyPr>
          <a:lstStyle/>
          <a:p>
            <a:pPr algn="ctr"/>
            <a:r>
              <a:rPr lang="en-US" sz="2100" b="1" dirty="0" smtClean="0">
                <a:solidFill>
                  <a:srgbClr val="181818"/>
                </a:solidFill>
              </a:rPr>
              <a:t>Automic Empowers our Clients’ Digital </a:t>
            </a:r>
            <a:r>
              <a:rPr lang="en-US" sz="2100" b="1" dirty="0">
                <a:solidFill>
                  <a:srgbClr val="181818"/>
                </a:solidFill>
              </a:rPr>
              <a:t>Transformation</a:t>
            </a:r>
            <a:endParaRPr lang="en-US" sz="2100" b="1" dirty="0" smtClean="0">
              <a:solidFill>
                <a:srgbClr val="181818"/>
              </a:solidFill>
              <a:cs typeface="Helvetica Light"/>
            </a:endParaRPr>
          </a:p>
        </p:txBody>
      </p:sp>
      <p:grpSp>
        <p:nvGrpSpPr>
          <p:cNvPr id="7" name="Group 6"/>
          <p:cNvGrpSpPr/>
          <p:nvPr/>
        </p:nvGrpSpPr>
        <p:grpSpPr>
          <a:xfrm>
            <a:off x="930118" y="1069651"/>
            <a:ext cx="7337029" cy="1843141"/>
            <a:chOff x="930118" y="768014"/>
            <a:chExt cx="7337029" cy="1843141"/>
          </a:xfrm>
        </p:grpSpPr>
        <p:pic>
          <p:nvPicPr>
            <p:cNvPr id="61"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498" y="853859"/>
              <a:ext cx="937055" cy="439916"/>
            </a:xfrm>
            <a:prstGeom prst="rect">
              <a:avLst/>
            </a:prstGeom>
          </p:spPr>
        </p:pic>
        <p:sp>
          <p:nvSpPr>
            <p:cNvPr id="64" name="TextBox 58"/>
            <p:cNvSpPr txBox="1"/>
            <p:nvPr/>
          </p:nvSpPr>
          <p:spPr>
            <a:xfrm>
              <a:off x="2225170" y="1554221"/>
              <a:ext cx="492257" cy="190147"/>
            </a:xfrm>
            <a:prstGeom prst="rect">
              <a:avLst/>
            </a:prstGeom>
            <a:noFill/>
          </p:spPr>
          <p:txBody>
            <a:bodyPr wrap="none" lIns="0" tIns="0" rIns="0" bIns="0" rtlCol="0">
              <a:spAutoFit/>
            </a:bodyPr>
            <a:lstStyle/>
            <a:p>
              <a:pPr algn="ctr"/>
              <a:r>
                <a:rPr lang="en-US" sz="1600" b="1" dirty="0" err="1" smtClean="0">
                  <a:solidFill>
                    <a:srgbClr val="333333"/>
                  </a:solidFill>
                  <a:cs typeface="Helvetica Light"/>
                </a:rPr>
                <a:t>adidas</a:t>
              </a:r>
              <a:endParaRPr lang="en-US" sz="1600" b="1" dirty="0" smtClean="0">
                <a:solidFill>
                  <a:srgbClr val="333333"/>
                </a:solidFill>
                <a:cs typeface="Helvetica Light"/>
              </a:endParaRPr>
            </a:p>
          </p:txBody>
        </p:sp>
        <p:grpSp>
          <p:nvGrpSpPr>
            <p:cNvPr id="66" name="Grouper 5"/>
            <p:cNvGrpSpPr/>
            <p:nvPr/>
          </p:nvGrpSpPr>
          <p:grpSpPr>
            <a:xfrm>
              <a:off x="930118" y="768014"/>
              <a:ext cx="7337029" cy="1769272"/>
              <a:chOff x="764737" y="556663"/>
              <a:chExt cx="7337029" cy="1769272"/>
            </a:xfrm>
          </p:grpSpPr>
          <p:sp>
            <p:nvSpPr>
              <p:cNvPr id="67" name="Rectangle 66"/>
              <p:cNvSpPr/>
              <p:nvPr/>
            </p:nvSpPr>
            <p:spPr>
              <a:xfrm>
                <a:off x="764737" y="1780857"/>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68" name="Rectangle 67"/>
              <p:cNvSpPr/>
              <p:nvPr/>
            </p:nvSpPr>
            <p:spPr>
              <a:xfrm>
                <a:off x="3924030" y="570884"/>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69" name="Rectangle 68"/>
              <p:cNvSpPr/>
              <p:nvPr/>
            </p:nvSpPr>
            <p:spPr>
              <a:xfrm>
                <a:off x="2875154" y="570884"/>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70" name="Rectangle 69"/>
              <p:cNvSpPr/>
              <p:nvPr/>
            </p:nvSpPr>
            <p:spPr>
              <a:xfrm>
                <a:off x="4987085" y="570884"/>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71" name="Rectangle 70"/>
              <p:cNvSpPr/>
              <p:nvPr/>
            </p:nvSpPr>
            <p:spPr>
              <a:xfrm>
                <a:off x="6056931" y="570884"/>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72" name="Rectangle 71"/>
              <p:cNvSpPr/>
              <p:nvPr/>
            </p:nvSpPr>
            <p:spPr>
              <a:xfrm>
                <a:off x="7105807" y="556663"/>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73" name="Rectangle 72"/>
              <p:cNvSpPr/>
              <p:nvPr/>
            </p:nvSpPr>
            <p:spPr>
              <a:xfrm>
                <a:off x="3924030" y="1180623"/>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74" name="Rectangle 73"/>
              <p:cNvSpPr/>
              <p:nvPr/>
            </p:nvSpPr>
            <p:spPr>
              <a:xfrm>
                <a:off x="2875154" y="1180623"/>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75" name="Rectangle 74"/>
              <p:cNvSpPr/>
              <p:nvPr/>
            </p:nvSpPr>
            <p:spPr>
              <a:xfrm>
                <a:off x="4987085" y="1180623"/>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76" name="Rectangle 75"/>
              <p:cNvSpPr/>
              <p:nvPr/>
            </p:nvSpPr>
            <p:spPr>
              <a:xfrm>
                <a:off x="6056931" y="1180623"/>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77" name="Rectangle 76"/>
              <p:cNvSpPr/>
              <p:nvPr/>
            </p:nvSpPr>
            <p:spPr>
              <a:xfrm>
                <a:off x="7105807" y="1166402"/>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78" name="Rectangle 77"/>
              <p:cNvSpPr/>
              <p:nvPr/>
            </p:nvSpPr>
            <p:spPr>
              <a:xfrm>
                <a:off x="764737" y="570884"/>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79" name="Rectangle 78"/>
              <p:cNvSpPr/>
              <p:nvPr/>
            </p:nvSpPr>
            <p:spPr>
              <a:xfrm>
                <a:off x="764737" y="1180623"/>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80" name="Rectangle 79"/>
              <p:cNvSpPr/>
              <p:nvPr/>
            </p:nvSpPr>
            <p:spPr>
              <a:xfrm>
                <a:off x="1827792" y="570884"/>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81" name="Rectangle 80"/>
              <p:cNvSpPr/>
              <p:nvPr/>
            </p:nvSpPr>
            <p:spPr>
              <a:xfrm>
                <a:off x="1827792" y="1180623"/>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82" name="Rectangle 81"/>
              <p:cNvSpPr/>
              <p:nvPr/>
            </p:nvSpPr>
            <p:spPr>
              <a:xfrm>
                <a:off x="3924030" y="1780857"/>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83" name="Rectangle 82"/>
              <p:cNvSpPr/>
              <p:nvPr/>
            </p:nvSpPr>
            <p:spPr>
              <a:xfrm>
                <a:off x="2875154" y="1780857"/>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84" name="Rectangle 83"/>
              <p:cNvSpPr/>
              <p:nvPr/>
            </p:nvSpPr>
            <p:spPr>
              <a:xfrm>
                <a:off x="4987085" y="1780857"/>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85" name="Rectangle 84"/>
              <p:cNvSpPr/>
              <p:nvPr/>
            </p:nvSpPr>
            <p:spPr>
              <a:xfrm>
                <a:off x="6056931" y="1780857"/>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86" name="Rectangle 85"/>
              <p:cNvSpPr/>
              <p:nvPr/>
            </p:nvSpPr>
            <p:spPr>
              <a:xfrm>
                <a:off x="7105807" y="1766636"/>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sp>
            <p:nvSpPr>
              <p:cNvPr id="87" name="Rectangle 86"/>
              <p:cNvSpPr/>
              <p:nvPr/>
            </p:nvSpPr>
            <p:spPr>
              <a:xfrm>
                <a:off x="1827792" y="1780857"/>
                <a:ext cx="995959" cy="545078"/>
              </a:xfrm>
              <a:prstGeom prst="rect">
                <a:avLst/>
              </a:prstGeom>
              <a:noFill/>
              <a:ln w="3175" cmpd="sng">
                <a:solidFill>
                  <a:srgbClr val="A6A6A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900">
                  <a:latin typeface="Arial" charset="0"/>
                  <a:ea typeface="Arial" charset="0"/>
                  <a:cs typeface="Arial" charset="0"/>
                </a:endParaRPr>
              </a:p>
            </p:txBody>
          </p:sp>
        </p:grpSp>
        <p:pic>
          <p:nvPicPr>
            <p:cNvPr id="88" name="Picture 71" descr="2_21676_e.jpg"/>
            <p:cNvPicPr>
              <a:picLocks noChangeAspect="1"/>
            </p:cNvPicPr>
            <p:nvPr/>
          </p:nvPicPr>
          <p:blipFill rotWithShape="1">
            <a:blip r:embed="rId4">
              <a:extLst>
                <a:ext uri="{28A0092B-C50C-407E-A947-70E740481C1C}">
                  <a14:useLocalDpi xmlns:a14="http://schemas.microsoft.com/office/drawing/2010/main" val="0"/>
                </a:ext>
              </a:extLst>
            </a:blip>
            <a:srcRect t="15810" b="17271"/>
            <a:stretch/>
          </p:blipFill>
          <p:spPr>
            <a:xfrm>
              <a:off x="3146961" y="1477144"/>
              <a:ext cx="799978" cy="374738"/>
            </a:xfrm>
            <a:prstGeom prst="rect">
              <a:avLst/>
            </a:prstGeom>
          </p:spPr>
        </p:pic>
        <p:pic>
          <p:nvPicPr>
            <p:cNvPr id="91" name="Picture 73">
              <a:hlinkClick r:id="rId5" action="ppaction://hlinkpres?slideindex=1&amp;slidetitle="/>
            </p:cNvPr>
            <p:cNvPicPr>
              <a:picLocks noChangeAspect="1"/>
            </p:cNvPicPr>
            <p:nvPr/>
          </p:nvPicPr>
          <p:blipFill>
            <a:blip r:embed="rId6"/>
            <a:stretch>
              <a:fillRect/>
            </a:stretch>
          </p:blipFill>
          <p:spPr>
            <a:xfrm>
              <a:off x="3101074" y="2115745"/>
              <a:ext cx="845866" cy="306145"/>
            </a:xfrm>
            <a:prstGeom prst="rect">
              <a:avLst/>
            </a:prstGeom>
          </p:spPr>
        </p:pic>
        <p:pic>
          <p:nvPicPr>
            <p:cNvPr id="92"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9925" y="911558"/>
              <a:ext cx="862042" cy="328903"/>
            </a:xfrm>
            <a:prstGeom prst="rect">
              <a:avLst/>
            </a:prstGeom>
          </p:spPr>
        </p:pic>
        <p:pic>
          <p:nvPicPr>
            <p:cNvPr id="93" name="Picture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6490" y="924114"/>
              <a:ext cx="908381" cy="316318"/>
            </a:xfrm>
            <a:prstGeom prst="rect">
              <a:avLst/>
            </a:prstGeom>
          </p:spPr>
        </p:pic>
        <p:pic>
          <p:nvPicPr>
            <p:cNvPr id="94" name="Picture 76"/>
            <p:cNvPicPr>
              <a:picLocks noChangeAspect="1"/>
            </p:cNvPicPr>
            <p:nvPr/>
          </p:nvPicPr>
          <p:blipFill>
            <a:blip r:embed="rId9"/>
            <a:stretch>
              <a:fillRect/>
            </a:stretch>
          </p:blipFill>
          <p:spPr>
            <a:xfrm>
              <a:off x="986591" y="1568925"/>
              <a:ext cx="890401" cy="191175"/>
            </a:xfrm>
            <a:prstGeom prst="rect">
              <a:avLst/>
            </a:prstGeom>
          </p:spPr>
        </p:pic>
        <p:pic>
          <p:nvPicPr>
            <p:cNvPr id="95" name="Picture 7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9886" y="1451772"/>
              <a:ext cx="435646" cy="435646"/>
            </a:xfrm>
            <a:prstGeom prst="rect">
              <a:avLst/>
            </a:prstGeom>
          </p:spPr>
        </p:pic>
        <p:pic>
          <p:nvPicPr>
            <p:cNvPr id="99" name="Picture 82"/>
            <p:cNvPicPr>
              <a:picLocks noChangeAspect="1"/>
            </p:cNvPicPr>
            <p:nvPr/>
          </p:nvPicPr>
          <p:blipFill>
            <a:blip r:embed="rId11"/>
            <a:stretch>
              <a:fillRect/>
            </a:stretch>
          </p:blipFill>
          <p:spPr>
            <a:xfrm>
              <a:off x="2304663" y="2059433"/>
              <a:ext cx="412764" cy="412764"/>
            </a:xfrm>
            <a:prstGeom prst="rect">
              <a:avLst/>
            </a:prstGeom>
          </p:spPr>
        </p:pic>
        <p:pic>
          <p:nvPicPr>
            <p:cNvPr id="107" name="Picture 83"/>
            <p:cNvPicPr>
              <a:picLocks noChangeAspect="1"/>
            </p:cNvPicPr>
            <p:nvPr/>
          </p:nvPicPr>
          <p:blipFill>
            <a:blip r:embed="rId12"/>
            <a:stretch>
              <a:fillRect/>
            </a:stretch>
          </p:blipFill>
          <p:spPr>
            <a:xfrm>
              <a:off x="1056622" y="879866"/>
              <a:ext cx="742950" cy="377371"/>
            </a:xfrm>
            <a:prstGeom prst="rect">
              <a:avLst/>
            </a:prstGeom>
          </p:spPr>
        </p:pic>
        <p:sp>
          <p:nvSpPr>
            <p:cNvPr id="108" name="Oval 86"/>
            <p:cNvSpPr>
              <a:spLocks noChangeAspect="1"/>
            </p:cNvSpPr>
            <p:nvPr/>
          </p:nvSpPr>
          <p:spPr bwMode="auto">
            <a:xfrm>
              <a:off x="4517632" y="2484802"/>
              <a:ext cx="126321" cy="126353"/>
            </a:xfrm>
            <a:prstGeom prst="ellipse">
              <a:avLst/>
            </a:prstGeom>
            <a:solidFill>
              <a:srgbClr val="181818"/>
            </a:solidFill>
            <a:ln w="12700" cmpd="sng">
              <a:solidFill>
                <a:schemeClr val="bg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dirty="0">
                <a:latin typeface="Arial" charset="0"/>
                <a:ea typeface="Arial" charset="0"/>
                <a:cs typeface="Arial" charset="0"/>
              </a:endParaRPr>
            </a:p>
          </p:txBody>
        </p:sp>
        <p:pic>
          <p:nvPicPr>
            <p:cNvPr id="109" name="Picture 115"/>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b="10908"/>
            <a:stretch/>
          </p:blipFill>
          <p:spPr>
            <a:xfrm>
              <a:off x="7388213" y="2035938"/>
              <a:ext cx="778705" cy="402280"/>
            </a:xfrm>
            <a:prstGeom prst="rect">
              <a:avLst/>
            </a:prstGeom>
          </p:spPr>
        </p:pic>
        <p:pic>
          <p:nvPicPr>
            <p:cNvPr id="110" name="Picture 109"/>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4707" y="2115004"/>
              <a:ext cx="724968" cy="296572"/>
            </a:xfrm>
            <a:prstGeom prst="rect">
              <a:avLst/>
            </a:prstGeom>
          </p:spPr>
        </p:pic>
        <p:pic>
          <p:nvPicPr>
            <p:cNvPr id="106" name="Picture 10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27510" y="2148878"/>
              <a:ext cx="742245" cy="223184"/>
            </a:xfrm>
            <a:prstGeom prst="rect">
              <a:avLst/>
            </a:prstGeom>
          </p:spPr>
        </p:pic>
        <p:pic>
          <p:nvPicPr>
            <p:cNvPr id="111" name="Picture 10" descr="File:Bosch-brand.sv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8985" t="-6628" b="-1"/>
            <a:stretch/>
          </p:blipFill>
          <p:spPr bwMode="auto">
            <a:xfrm>
              <a:off x="6260742" y="2120828"/>
              <a:ext cx="918177" cy="271421"/>
            </a:xfrm>
            <a:prstGeom prst="rect">
              <a:avLst/>
            </a:prstGeom>
            <a:noFill/>
            <a:extLst>
              <a:ext uri="{909E8E84-426E-40dd-AFC4-6F175D3DCCD1}">
                <a14:hiddenFill xmlns="" xmlns:a14="http://schemas.microsoft.com/office/drawing/2010/main">
                  <a:solidFill>
                    <a:srgbClr val="FFFFFF"/>
                  </a:solidFill>
                </a14:hiddenFill>
              </a:ext>
            </a:extLst>
          </p:spPr>
        </p:pic>
        <p:pic>
          <p:nvPicPr>
            <p:cNvPr id="112" name="Picture 111"/>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1965" y="878288"/>
              <a:ext cx="460612" cy="362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89" name="Picture 23"/>
          <p:cNvPicPr>
            <a:picLocks noChangeAspect="1"/>
          </p:cNvPicPr>
          <p:nvPr/>
        </p:nvPicPr>
        <p:blipFill rotWithShape="1">
          <a:blip r:embed="rId18"/>
          <a:srcRect l="58099" t="20997" b="43530"/>
          <a:stretch/>
        </p:blipFill>
        <p:spPr>
          <a:xfrm>
            <a:off x="6280687" y="1213195"/>
            <a:ext cx="885654" cy="374889"/>
          </a:xfrm>
          <a:prstGeom prst="rect">
            <a:avLst/>
          </a:prstGeom>
          <a:solidFill>
            <a:schemeClr val="bg1"/>
          </a:solidFill>
        </p:spPr>
      </p:pic>
      <p:pic>
        <p:nvPicPr>
          <p:cNvPr id="90" name="Picture 29"/>
          <p:cNvPicPr>
            <a:picLocks noChangeAspect="1"/>
          </p:cNvPicPr>
          <p:nvPr/>
        </p:nvPicPr>
        <p:blipFill>
          <a:blip r:embed="rId19"/>
          <a:stretch>
            <a:fillRect/>
          </a:stretch>
        </p:blipFill>
        <p:spPr>
          <a:xfrm>
            <a:off x="4159647" y="1775294"/>
            <a:ext cx="875279" cy="405811"/>
          </a:xfrm>
          <a:prstGeom prst="rect">
            <a:avLst/>
          </a:prstGeom>
          <a:solidFill>
            <a:schemeClr val="bg1"/>
          </a:solidFill>
        </p:spPr>
      </p:pic>
      <p:pic>
        <p:nvPicPr>
          <p:cNvPr id="96" name="Picture 95"/>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37751" y="1765440"/>
            <a:ext cx="861856" cy="428218"/>
          </a:xfrm>
          <a:prstGeom prst="rect">
            <a:avLst/>
          </a:prstGeom>
          <a:solidFill>
            <a:schemeClr val="bg1"/>
          </a:solidFill>
        </p:spPr>
      </p:pic>
      <p:pic>
        <p:nvPicPr>
          <p:cNvPr id="97" name="Picture 96"/>
          <p:cNvPicPr>
            <a:picLocks noChangeAspect="1"/>
          </p:cNvPicPr>
          <p:nvPr/>
        </p:nvPicPr>
        <p:blipFill rotWithShape="1">
          <a:blip r:embed="rId21">
            <a:extLst>
              <a:ext uri="{28A0092B-C50C-407E-A947-70E740481C1C}">
                <a14:useLocalDpi xmlns:a14="http://schemas.microsoft.com/office/drawing/2010/main" val="0"/>
              </a:ext>
            </a:extLst>
          </a:blip>
          <a:srcRect t="24095" b="28680"/>
          <a:stretch/>
        </p:blipFill>
        <p:spPr>
          <a:xfrm>
            <a:off x="6329999" y="1839427"/>
            <a:ext cx="780875" cy="292672"/>
          </a:xfrm>
          <a:prstGeom prst="rect">
            <a:avLst/>
          </a:prstGeom>
          <a:solidFill>
            <a:schemeClr val="bg1"/>
          </a:solidFill>
        </p:spPr>
      </p:pic>
      <p:pic>
        <p:nvPicPr>
          <p:cNvPr id="98" name="Picture 9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270976" y="2339936"/>
            <a:ext cx="756037" cy="459203"/>
          </a:xfrm>
          <a:prstGeom prst="rect">
            <a:avLst/>
          </a:prstGeom>
          <a:solidFill>
            <a:schemeClr val="bg1"/>
          </a:solidFill>
        </p:spPr>
      </p:pic>
      <p:pic>
        <p:nvPicPr>
          <p:cNvPr id="100" name="Picture 99"/>
          <p:cNvPicPr>
            <a:picLocks noChangeAspect="1"/>
          </p:cNvPicPr>
          <p:nvPr/>
        </p:nvPicPr>
        <p:blipFill rotWithShape="1">
          <a:blip r:embed="rId23"/>
          <a:srcRect t="4965" r="22601"/>
          <a:stretch/>
        </p:blipFill>
        <p:spPr>
          <a:xfrm>
            <a:off x="3101075" y="1243545"/>
            <a:ext cx="884316" cy="261355"/>
          </a:xfrm>
          <a:prstGeom prst="rect">
            <a:avLst/>
          </a:prstGeom>
        </p:spPr>
      </p:pic>
      <p:grpSp>
        <p:nvGrpSpPr>
          <p:cNvPr id="2" name="Group 1"/>
          <p:cNvGrpSpPr/>
          <p:nvPr/>
        </p:nvGrpSpPr>
        <p:grpSpPr>
          <a:xfrm>
            <a:off x="467115" y="3353122"/>
            <a:ext cx="2557108" cy="461666"/>
            <a:chOff x="467115" y="3617451"/>
            <a:chExt cx="2557108" cy="461666"/>
          </a:xfrm>
        </p:grpSpPr>
        <p:sp>
          <p:nvSpPr>
            <p:cNvPr id="63" name="TextBox 62"/>
            <p:cNvSpPr txBox="1"/>
            <p:nvPr/>
          </p:nvSpPr>
          <p:spPr>
            <a:xfrm>
              <a:off x="1101955" y="3617452"/>
              <a:ext cx="1922268" cy="461665"/>
            </a:xfrm>
            <a:prstGeom prst="rect">
              <a:avLst/>
            </a:prstGeom>
            <a:noFill/>
          </p:spPr>
          <p:txBody>
            <a:bodyPr wrap="square" lIns="0" tIns="0" rIns="0" bIns="0" rtlCol="0">
              <a:spAutoFit/>
            </a:bodyPr>
            <a:lstStyle/>
            <a:p>
              <a:r>
                <a:rPr lang="en-US" sz="1000" b="1" dirty="0" smtClean="0">
                  <a:cs typeface="Helvetica Light"/>
                </a:rPr>
                <a:t>Enabling the delivery of new and innovative services to the business</a:t>
              </a:r>
            </a:p>
          </p:txBody>
        </p:sp>
        <p:sp>
          <p:nvSpPr>
            <p:cNvPr id="65" name="Freeform 67"/>
            <p:cNvSpPr>
              <a:spLocks noEditPoints="1"/>
            </p:cNvSpPr>
            <p:nvPr/>
          </p:nvSpPr>
          <p:spPr bwMode="auto">
            <a:xfrm>
              <a:off x="467115" y="3617451"/>
              <a:ext cx="549108" cy="420160"/>
            </a:xfrm>
            <a:custGeom>
              <a:avLst/>
              <a:gdLst>
                <a:gd name="T0" fmla="*/ 509 w 527"/>
                <a:gd name="T1" fmla="*/ 175 h 403"/>
                <a:gd name="T2" fmla="*/ 482 w 527"/>
                <a:gd name="T3" fmla="*/ 175 h 403"/>
                <a:gd name="T4" fmla="*/ 391 w 527"/>
                <a:gd name="T5" fmla="*/ 67 h 403"/>
                <a:gd name="T6" fmla="*/ 377 w 527"/>
                <a:gd name="T7" fmla="*/ 61 h 403"/>
                <a:gd name="T8" fmla="*/ 299 w 527"/>
                <a:gd name="T9" fmla="*/ 61 h 403"/>
                <a:gd name="T10" fmla="*/ 299 w 527"/>
                <a:gd name="T11" fmla="*/ 52 h 403"/>
                <a:gd name="T12" fmla="*/ 246 w 527"/>
                <a:gd name="T13" fmla="*/ 0 h 403"/>
                <a:gd name="T14" fmla="*/ 71 w 527"/>
                <a:gd name="T15" fmla="*/ 0 h 403"/>
                <a:gd name="T16" fmla="*/ 53 w 527"/>
                <a:gd name="T17" fmla="*/ 17 h 403"/>
                <a:gd name="T18" fmla="*/ 71 w 527"/>
                <a:gd name="T19" fmla="*/ 35 h 403"/>
                <a:gd name="T20" fmla="*/ 246 w 527"/>
                <a:gd name="T21" fmla="*/ 35 h 403"/>
                <a:gd name="T22" fmla="*/ 263 w 527"/>
                <a:gd name="T23" fmla="*/ 52 h 403"/>
                <a:gd name="T24" fmla="*/ 263 w 527"/>
                <a:gd name="T25" fmla="*/ 79 h 403"/>
                <a:gd name="T26" fmla="*/ 263 w 527"/>
                <a:gd name="T27" fmla="*/ 193 h 403"/>
                <a:gd name="T28" fmla="*/ 281 w 527"/>
                <a:gd name="T29" fmla="*/ 210 h 403"/>
                <a:gd name="T30" fmla="*/ 474 w 527"/>
                <a:gd name="T31" fmla="*/ 210 h 403"/>
                <a:gd name="T32" fmla="*/ 491 w 527"/>
                <a:gd name="T33" fmla="*/ 210 h 403"/>
                <a:gd name="T34" fmla="*/ 491 w 527"/>
                <a:gd name="T35" fmla="*/ 298 h 403"/>
                <a:gd name="T36" fmla="*/ 474 w 527"/>
                <a:gd name="T37" fmla="*/ 316 h 403"/>
                <a:gd name="T38" fmla="*/ 445 w 527"/>
                <a:gd name="T39" fmla="*/ 316 h 403"/>
                <a:gd name="T40" fmla="*/ 377 w 527"/>
                <a:gd name="T41" fmla="*/ 263 h 403"/>
                <a:gd name="T42" fmla="*/ 310 w 527"/>
                <a:gd name="T43" fmla="*/ 316 h 403"/>
                <a:gd name="T44" fmla="*/ 182 w 527"/>
                <a:gd name="T45" fmla="*/ 316 h 403"/>
                <a:gd name="T46" fmla="*/ 114 w 527"/>
                <a:gd name="T47" fmla="*/ 263 h 403"/>
                <a:gd name="T48" fmla="*/ 47 w 527"/>
                <a:gd name="T49" fmla="*/ 316 h 403"/>
                <a:gd name="T50" fmla="*/ 18 w 527"/>
                <a:gd name="T51" fmla="*/ 316 h 403"/>
                <a:gd name="T52" fmla="*/ 0 w 527"/>
                <a:gd name="T53" fmla="*/ 333 h 403"/>
                <a:gd name="T54" fmla="*/ 18 w 527"/>
                <a:gd name="T55" fmla="*/ 351 h 403"/>
                <a:gd name="T56" fmla="*/ 47 w 527"/>
                <a:gd name="T57" fmla="*/ 351 h 403"/>
                <a:gd name="T58" fmla="*/ 114 w 527"/>
                <a:gd name="T59" fmla="*/ 403 h 403"/>
                <a:gd name="T60" fmla="*/ 182 w 527"/>
                <a:gd name="T61" fmla="*/ 351 h 403"/>
                <a:gd name="T62" fmla="*/ 310 w 527"/>
                <a:gd name="T63" fmla="*/ 351 h 403"/>
                <a:gd name="T64" fmla="*/ 377 w 527"/>
                <a:gd name="T65" fmla="*/ 403 h 403"/>
                <a:gd name="T66" fmla="*/ 445 w 527"/>
                <a:gd name="T67" fmla="*/ 351 h 403"/>
                <a:gd name="T68" fmla="*/ 474 w 527"/>
                <a:gd name="T69" fmla="*/ 351 h 403"/>
                <a:gd name="T70" fmla="*/ 527 w 527"/>
                <a:gd name="T71" fmla="*/ 298 h 403"/>
                <a:gd name="T72" fmla="*/ 527 w 527"/>
                <a:gd name="T73" fmla="*/ 193 h 403"/>
                <a:gd name="T74" fmla="*/ 509 w 527"/>
                <a:gd name="T75" fmla="*/ 175 h 403"/>
                <a:gd name="T76" fmla="*/ 299 w 527"/>
                <a:gd name="T77" fmla="*/ 175 h 403"/>
                <a:gd name="T78" fmla="*/ 299 w 527"/>
                <a:gd name="T79" fmla="*/ 96 h 403"/>
                <a:gd name="T80" fmla="*/ 369 w 527"/>
                <a:gd name="T81" fmla="*/ 96 h 403"/>
                <a:gd name="T82" fmla="*/ 436 w 527"/>
                <a:gd name="T83" fmla="*/ 175 h 403"/>
                <a:gd name="T84" fmla="*/ 299 w 527"/>
                <a:gd name="T85" fmla="*/ 175 h 403"/>
                <a:gd name="T86" fmla="*/ 114 w 527"/>
                <a:gd name="T87" fmla="*/ 368 h 403"/>
                <a:gd name="T88" fmla="*/ 79 w 527"/>
                <a:gd name="T89" fmla="*/ 333 h 403"/>
                <a:gd name="T90" fmla="*/ 114 w 527"/>
                <a:gd name="T91" fmla="*/ 298 h 403"/>
                <a:gd name="T92" fmla="*/ 149 w 527"/>
                <a:gd name="T93" fmla="*/ 333 h 403"/>
                <a:gd name="T94" fmla="*/ 114 w 527"/>
                <a:gd name="T95" fmla="*/ 368 h 403"/>
                <a:gd name="T96" fmla="*/ 377 w 527"/>
                <a:gd name="T97" fmla="*/ 368 h 403"/>
                <a:gd name="T98" fmla="*/ 342 w 527"/>
                <a:gd name="T99" fmla="*/ 333 h 403"/>
                <a:gd name="T100" fmla="*/ 377 w 527"/>
                <a:gd name="T101" fmla="*/ 298 h 403"/>
                <a:gd name="T102" fmla="*/ 413 w 527"/>
                <a:gd name="T103" fmla="*/ 333 h 403"/>
                <a:gd name="T104" fmla="*/ 377 w 527"/>
                <a:gd name="T105" fmla="*/ 368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7" h="403">
                  <a:moveTo>
                    <a:pt x="509" y="175"/>
                  </a:moveTo>
                  <a:cubicBezTo>
                    <a:pt x="482" y="175"/>
                    <a:pt x="482" y="175"/>
                    <a:pt x="482" y="175"/>
                  </a:cubicBezTo>
                  <a:cubicBezTo>
                    <a:pt x="391" y="67"/>
                    <a:pt x="391" y="67"/>
                    <a:pt x="391" y="67"/>
                  </a:cubicBezTo>
                  <a:cubicBezTo>
                    <a:pt x="388" y="64"/>
                    <a:pt x="383" y="61"/>
                    <a:pt x="377" y="61"/>
                  </a:cubicBezTo>
                  <a:cubicBezTo>
                    <a:pt x="299" y="61"/>
                    <a:pt x="299" y="61"/>
                    <a:pt x="299" y="61"/>
                  </a:cubicBezTo>
                  <a:cubicBezTo>
                    <a:pt x="299" y="52"/>
                    <a:pt x="299" y="52"/>
                    <a:pt x="299" y="52"/>
                  </a:cubicBezTo>
                  <a:cubicBezTo>
                    <a:pt x="299" y="23"/>
                    <a:pt x="275" y="0"/>
                    <a:pt x="246" y="0"/>
                  </a:cubicBezTo>
                  <a:cubicBezTo>
                    <a:pt x="71" y="0"/>
                    <a:pt x="71" y="0"/>
                    <a:pt x="71" y="0"/>
                  </a:cubicBezTo>
                  <a:cubicBezTo>
                    <a:pt x="61" y="0"/>
                    <a:pt x="53" y="8"/>
                    <a:pt x="53" y="17"/>
                  </a:cubicBezTo>
                  <a:cubicBezTo>
                    <a:pt x="53" y="27"/>
                    <a:pt x="61" y="35"/>
                    <a:pt x="71" y="35"/>
                  </a:cubicBezTo>
                  <a:cubicBezTo>
                    <a:pt x="246" y="35"/>
                    <a:pt x="246" y="35"/>
                    <a:pt x="246" y="35"/>
                  </a:cubicBezTo>
                  <a:cubicBezTo>
                    <a:pt x="256" y="35"/>
                    <a:pt x="263" y="43"/>
                    <a:pt x="263" y="52"/>
                  </a:cubicBezTo>
                  <a:cubicBezTo>
                    <a:pt x="263" y="79"/>
                    <a:pt x="263" y="79"/>
                    <a:pt x="263" y="79"/>
                  </a:cubicBezTo>
                  <a:cubicBezTo>
                    <a:pt x="263" y="193"/>
                    <a:pt x="263" y="193"/>
                    <a:pt x="263" y="193"/>
                  </a:cubicBezTo>
                  <a:cubicBezTo>
                    <a:pt x="263" y="202"/>
                    <a:pt x="271" y="210"/>
                    <a:pt x="281" y="210"/>
                  </a:cubicBezTo>
                  <a:cubicBezTo>
                    <a:pt x="474" y="210"/>
                    <a:pt x="474" y="210"/>
                    <a:pt x="474" y="210"/>
                  </a:cubicBezTo>
                  <a:cubicBezTo>
                    <a:pt x="491" y="210"/>
                    <a:pt x="491" y="210"/>
                    <a:pt x="491" y="210"/>
                  </a:cubicBezTo>
                  <a:cubicBezTo>
                    <a:pt x="491" y="298"/>
                    <a:pt x="491" y="298"/>
                    <a:pt x="491" y="298"/>
                  </a:cubicBezTo>
                  <a:cubicBezTo>
                    <a:pt x="491" y="308"/>
                    <a:pt x="484" y="316"/>
                    <a:pt x="474" y="316"/>
                  </a:cubicBezTo>
                  <a:cubicBezTo>
                    <a:pt x="445" y="316"/>
                    <a:pt x="445" y="316"/>
                    <a:pt x="445" y="316"/>
                  </a:cubicBezTo>
                  <a:cubicBezTo>
                    <a:pt x="438" y="285"/>
                    <a:pt x="410" y="263"/>
                    <a:pt x="377" y="263"/>
                  </a:cubicBezTo>
                  <a:cubicBezTo>
                    <a:pt x="345" y="263"/>
                    <a:pt x="317" y="285"/>
                    <a:pt x="310" y="316"/>
                  </a:cubicBezTo>
                  <a:cubicBezTo>
                    <a:pt x="182" y="316"/>
                    <a:pt x="182" y="316"/>
                    <a:pt x="182" y="316"/>
                  </a:cubicBezTo>
                  <a:cubicBezTo>
                    <a:pt x="174" y="285"/>
                    <a:pt x="147" y="263"/>
                    <a:pt x="114" y="263"/>
                  </a:cubicBezTo>
                  <a:cubicBezTo>
                    <a:pt x="82" y="263"/>
                    <a:pt x="54" y="285"/>
                    <a:pt x="47" y="316"/>
                  </a:cubicBezTo>
                  <a:cubicBezTo>
                    <a:pt x="18" y="316"/>
                    <a:pt x="18" y="316"/>
                    <a:pt x="18" y="316"/>
                  </a:cubicBezTo>
                  <a:cubicBezTo>
                    <a:pt x="8" y="316"/>
                    <a:pt x="0" y="323"/>
                    <a:pt x="0" y="333"/>
                  </a:cubicBezTo>
                  <a:cubicBezTo>
                    <a:pt x="0" y="343"/>
                    <a:pt x="8" y="351"/>
                    <a:pt x="18" y="351"/>
                  </a:cubicBezTo>
                  <a:cubicBezTo>
                    <a:pt x="47" y="351"/>
                    <a:pt x="47" y="351"/>
                    <a:pt x="47" y="351"/>
                  </a:cubicBezTo>
                  <a:cubicBezTo>
                    <a:pt x="54" y="381"/>
                    <a:pt x="82" y="403"/>
                    <a:pt x="114" y="403"/>
                  </a:cubicBezTo>
                  <a:cubicBezTo>
                    <a:pt x="147" y="403"/>
                    <a:pt x="174" y="381"/>
                    <a:pt x="182" y="351"/>
                  </a:cubicBezTo>
                  <a:cubicBezTo>
                    <a:pt x="310" y="351"/>
                    <a:pt x="310" y="351"/>
                    <a:pt x="310" y="351"/>
                  </a:cubicBezTo>
                  <a:cubicBezTo>
                    <a:pt x="317" y="381"/>
                    <a:pt x="345" y="403"/>
                    <a:pt x="377" y="403"/>
                  </a:cubicBezTo>
                  <a:cubicBezTo>
                    <a:pt x="410" y="403"/>
                    <a:pt x="437" y="381"/>
                    <a:pt x="445" y="351"/>
                  </a:cubicBezTo>
                  <a:cubicBezTo>
                    <a:pt x="474" y="351"/>
                    <a:pt x="474" y="351"/>
                    <a:pt x="474" y="351"/>
                  </a:cubicBezTo>
                  <a:cubicBezTo>
                    <a:pt x="503" y="351"/>
                    <a:pt x="527" y="327"/>
                    <a:pt x="527" y="298"/>
                  </a:cubicBezTo>
                  <a:cubicBezTo>
                    <a:pt x="527" y="193"/>
                    <a:pt x="527" y="193"/>
                    <a:pt x="527" y="193"/>
                  </a:cubicBezTo>
                  <a:cubicBezTo>
                    <a:pt x="527" y="183"/>
                    <a:pt x="519" y="175"/>
                    <a:pt x="509" y="175"/>
                  </a:cubicBezTo>
                  <a:close/>
                  <a:moveTo>
                    <a:pt x="299" y="175"/>
                  </a:moveTo>
                  <a:cubicBezTo>
                    <a:pt x="299" y="96"/>
                    <a:pt x="299" y="96"/>
                    <a:pt x="299" y="96"/>
                  </a:cubicBezTo>
                  <a:cubicBezTo>
                    <a:pt x="369" y="96"/>
                    <a:pt x="369" y="96"/>
                    <a:pt x="369" y="96"/>
                  </a:cubicBezTo>
                  <a:cubicBezTo>
                    <a:pt x="436" y="175"/>
                    <a:pt x="436" y="175"/>
                    <a:pt x="436" y="175"/>
                  </a:cubicBezTo>
                  <a:lnTo>
                    <a:pt x="299" y="175"/>
                  </a:lnTo>
                  <a:close/>
                  <a:moveTo>
                    <a:pt x="114" y="368"/>
                  </a:moveTo>
                  <a:cubicBezTo>
                    <a:pt x="95" y="368"/>
                    <a:pt x="79" y="352"/>
                    <a:pt x="79" y="333"/>
                  </a:cubicBezTo>
                  <a:cubicBezTo>
                    <a:pt x="79" y="314"/>
                    <a:pt x="95" y="298"/>
                    <a:pt x="114" y="298"/>
                  </a:cubicBezTo>
                  <a:cubicBezTo>
                    <a:pt x="134" y="298"/>
                    <a:pt x="149" y="314"/>
                    <a:pt x="149" y="333"/>
                  </a:cubicBezTo>
                  <a:cubicBezTo>
                    <a:pt x="149" y="352"/>
                    <a:pt x="134" y="368"/>
                    <a:pt x="114" y="368"/>
                  </a:cubicBezTo>
                  <a:close/>
                  <a:moveTo>
                    <a:pt x="377" y="368"/>
                  </a:moveTo>
                  <a:cubicBezTo>
                    <a:pt x="358" y="368"/>
                    <a:pt x="342" y="352"/>
                    <a:pt x="342" y="333"/>
                  </a:cubicBezTo>
                  <a:cubicBezTo>
                    <a:pt x="342" y="314"/>
                    <a:pt x="358" y="298"/>
                    <a:pt x="377" y="298"/>
                  </a:cubicBezTo>
                  <a:cubicBezTo>
                    <a:pt x="397" y="298"/>
                    <a:pt x="413" y="314"/>
                    <a:pt x="413" y="333"/>
                  </a:cubicBezTo>
                  <a:cubicBezTo>
                    <a:pt x="413" y="352"/>
                    <a:pt x="397" y="368"/>
                    <a:pt x="377" y="368"/>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grpSp>
        <p:nvGrpSpPr>
          <p:cNvPr id="3" name="Group 2"/>
          <p:cNvGrpSpPr/>
          <p:nvPr/>
        </p:nvGrpSpPr>
        <p:grpSpPr>
          <a:xfrm>
            <a:off x="6208678" y="3389838"/>
            <a:ext cx="2660969" cy="388235"/>
            <a:chOff x="6208678" y="3591001"/>
            <a:chExt cx="2660969" cy="388235"/>
          </a:xfrm>
        </p:grpSpPr>
        <p:sp>
          <p:nvSpPr>
            <p:cNvPr id="101" name="TextBox 100"/>
            <p:cNvSpPr txBox="1"/>
            <p:nvPr/>
          </p:nvSpPr>
          <p:spPr>
            <a:xfrm>
              <a:off x="6753473" y="3617452"/>
              <a:ext cx="2116174" cy="338554"/>
            </a:xfrm>
            <a:prstGeom prst="rect">
              <a:avLst/>
            </a:prstGeom>
            <a:noFill/>
            <a:ln>
              <a:noFill/>
            </a:ln>
          </p:spPr>
          <p:txBody>
            <a:bodyPr wrap="square" lIns="0" tIns="0" rIns="0" bIns="0" rtlCol="0">
              <a:spAutoFit/>
            </a:bodyPr>
            <a:lstStyle/>
            <a:p>
              <a:r>
                <a:rPr lang="en-US" sz="1100" b="1" dirty="0" smtClean="0">
                  <a:cs typeface="Helvetica Light"/>
                </a:rPr>
                <a:t>Bringing core apps closer to the digital business apps. </a:t>
              </a:r>
            </a:p>
          </p:txBody>
        </p:sp>
        <p:sp>
          <p:nvSpPr>
            <p:cNvPr id="102" name="Freeform 101"/>
            <p:cNvSpPr>
              <a:spLocks noEditPoints="1"/>
            </p:cNvSpPr>
            <p:nvPr/>
          </p:nvSpPr>
          <p:spPr bwMode="auto">
            <a:xfrm>
              <a:off x="6208678" y="3591001"/>
              <a:ext cx="461269" cy="388235"/>
            </a:xfrm>
            <a:custGeom>
              <a:avLst/>
              <a:gdLst>
                <a:gd name="T0" fmla="*/ 508 w 561"/>
                <a:gd name="T1" fmla="*/ 0 h 473"/>
                <a:gd name="T2" fmla="*/ 52 w 561"/>
                <a:gd name="T3" fmla="*/ 0 h 473"/>
                <a:gd name="T4" fmla="*/ 0 w 561"/>
                <a:gd name="T5" fmla="*/ 52 h 473"/>
                <a:gd name="T6" fmla="*/ 0 w 561"/>
                <a:gd name="T7" fmla="*/ 420 h 473"/>
                <a:gd name="T8" fmla="*/ 52 w 561"/>
                <a:gd name="T9" fmla="*/ 473 h 473"/>
                <a:gd name="T10" fmla="*/ 508 w 561"/>
                <a:gd name="T11" fmla="*/ 473 h 473"/>
                <a:gd name="T12" fmla="*/ 561 w 561"/>
                <a:gd name="T13" fmla="*/ 420 h 473"/>
                <a:gd name="T14" fmla="*/ 561 w 561"/>
                <a:gd name="T15" fmla="*/ 52 h 473"/>
                <a:gd name="T16" fmla="*/ 508 w 561"/>
                <a:gd name="T17" fmla="*/ 0 h 473"/>
                <a:gd name="T18" fmla="*/ 52 w 561"/>
                <a:gd name="T19" fmla="*/ 35 h 473"/>
                <a:gd name="T20" fmla="*/ 508 w 561"/>
                <a:gd name="T21" fmla="*/ 35 h 473"/>
                <a:gd name="T22" fmla="*/ 526 w 561"/>
                <a:gd name="T23" fmla="*/ 52 h 473"/>
                <a:gd name="T24" fmla="*/ 526 w 561"/>
                <a:gd name="T25" fmla="*/ 122 h 473"/>
                <a:gd name="T26" fmla="*/ 35 w 561"/>
                <a:gd name="T27" fmla="*/ 122 h 473"/>
                <a:gd name="T28" fmla="*/ 35 w 561"/>
                <a:gd name="T29" fmla="*/ 52 h 473"/>
                <a:gd name="T30" fmla="*/ 52 w 561"/>
                <a:gd name="T31" fmla="*/ 35 h 473"/>
                <a:gd name="T32" fmla="*/ 508 w 561"/>
                <a:gd name="T33" fmla="*/ 438 h 473"/>
                <a:gd name="T34" fmla="*/ 52 w 561"/>
                <a:gd name="T35" fmla="*/ 438 h 473"/>
                <a:gd name="T36" fmla="*/ 35 w 561"/>
                <a:gd name="T37" fmla="*/ 420 h 473"/>
                <a:gd name="T38" fmla="*/ 35 w 561"/>
                <a:gd name="T39" fmla="*/ 157 h 473"/>
                <a:gd name="T40" fmla="*/ 526 w 561"/>
                <a:gd name="T41" fmla="*/ 157 h 473"/>
                <a:gd name="T42" fmla="*/ 526 w 561"/>
                <a:gd name="T43" fmla="*/ 420 h 473"/>
                <a:gd name="T44" fmla="*/ 508 w 561"/>
                <a:gd name="T45" fmla="*/ 4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473">
                  <a:moveTo>
                    <a:pt x="508" y="0"/>
                  </a:moveTo>
                  <a:cubicBezTo>
                    <a:pt x="52" y="0"/>
                    <a:pt x="52" y="0"/>
                    <a:pt x="52" y="0"/>
                  </a:cubicBezTo>
                  <a:cubicBezTo>
                    <a:pt x="23" y="0"/>
                    <a:pt x="0" y="23"/>
                    <a:pt x="0" y="52"/>
                  </a:cubicBezTo>
                  <a:cubicBezTo>
                    <a:pt x="0" y="420"/>
                    <a:pt x="0" y="420"/>
                    <a:pt x="0" y="420"/>
                  </a:cubicBezTo>
                  <a:cubicBezTo>
                    <a:pt x="0" y="449"/>
                    <a:pt x="23" y="473"/>
                    <a:pt x="52" y="473"/>
                  </a:cubicBezTo>
                  <a:cubicBezTo>
                    <a:pt x="508" y="473"/>
                    <a:pt x="508" y="473"/>
                    <a:pt x="508" y="473"/>
                  </a:cubicBezTo>
                  <a:cubicBezTo>
                    <a:pt x="537" y="473"/>
                    <a:pt x="561" y="449"/>
                    <a:pt x="561" y="420"/>
                  </a:cubicBezTo>
                  <a:cubicBezTo>
                    <a:pt x="561" y="52"/>
                    <a:pt x="561" y="52"/>
                    <a:pt x="561" y="52"/>
                  </a:cubicBezTo>
                  <a:cubicBezTo>
                    <a:pt x="561" y="23"/>
                    <a:pt x="537" y="0"/>
                    <a:pt x="508" y="0"/>
                  </a:cubicBezTo>
                  <a:close/>
                  <a:moveTo>
                    <a:pt x="52" y="35"/>
                  </a:moveTo>
                  <a:cubicBezTo>
                    <a:pt x="508" y="35"/>
                    <a:pt x="508" y="35"/>
                    <a:pt x="508" y="35"/>
                  </a:cubicBezTo>
                  <a:cubicBezTo>
                    <a:pt x="518" y="35"/>
                    <a:pt x="526" y="43"/>
                    <a:pt x="526" y="52"/>
                  </a:cubicBezTo>
                  <a:cubicBezTo>
                    <a:pt x="526" y="122"/>
                    <a:pt x="526" y="122"/>
                    <a:pt x="526" y="122"/>
                  </a:cubicBezTo>
                  <a:cubicBezTo>
                    <a:pt x="35" y="122"/>
                    <a:pt x="35" y="122"/>
                    <a:pt x="35" y="122"/>
                  </a:cubicBezTo>
                  <a:cubicBezTo>
                    <a:pt x="35" y="52"/>
                    <a:pt x="35" y="52"/>
                    <a:pt x="35" y="52"/>
                  </a:cubicBezTo>
                  <a:cubicBezTo>
                    <a:pt x="35" y="43"/>
                    <a:pt x="43" y="35"/>
                    <a:pt x="52" y="35"/>
                  </a:cubicBezTo>
                  <a:close/>
                  <a:moveTo>
                    <a:pt x="508" y="438"/>
                  </a:moveTo>
                  <a:cubicBezTo>
                    <a:pt x="52" y="438"/>
                    <a:pt x="52" y="438"/>
                    <a:pt x="52" y="438"/>
                  </a:cubicBezTo>
                  <a:cubicBezTo>
                    <a:pt x="43" y="438"/>
                    <a:pt x="35" y="430"/>
                    <a:pt x="35" y="420"/>
                  </a:cubicBezTo>
                  <a:cubicBezTo>
                    <a:pt x="35" y="157"/>
                    <a:pt x="35" y="157"/>
                    <a:pt x="35" y="157"/>
                  </a:cubicBezTo>
                  <a:cubicBezTo>
                    <a:pt x="526" y="157"/>
                    <a:pt x="526" y="157"/>
                    <a:pt x="526" y="157"/>
                  </a:cubicBezTo>
                  <a:cubicBezTo>
                    <a:pt x="526" y="420"/>
                    <a:pt x="526" y="420"/>
                    <a:pt x="526" y="420"/>
                  </a:cubicBezTo>
                  <a:cubicBezTo>
                    <a:pt x="526" y="430"/>
                    <a:pt x="518" y="438"/>
                    <a:pt x="508" y="438"/>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6687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0213" y="-581707"/>
            <a:ext cx="8280000" cy="282129"/>
          </a:xfrm>
        </p:spPr>
        <p:txBody>
          <a:bodyPr/>
          <a:lstStyle/>
          <a:p>
            <a:pPr marL="285750" indent="-285750"/>
            <a:r>
              <a:rPr lang="en-US" sz="2000" dirty="0" smtClean="0">
                <a:cs typeface="Helvetica Light"/>
              </a:rPr>
              <a:t>Embrace change and creativity</a:t>
            </a:r>
            <a:endParaRPr lang="en-US" sz="2000" dirty="0">
              <a:cs typeface="Helvetica Light"/>
            </a:endParaRPr>
          </a:p>
        </p:txBody>
      </p:sp>
      <p:grpSp>
        <p:nvGrpSpPr>
          <p:cNvPr id="24" name="Group 23"/>
          <p:cNvGrpSpPr/>
          <p:nvPr/>
        </p:nvGrpSpPr>
        <p:grpSpPr>
          <a:xfrm>
            <a:off x="0" y="-23247"/>
            <a:ext cx="9144000" cy="4826001"/>
            <a:chOff x="0" y="-23247"/>
            <a:chExt cx="9144000" cy="4826001"/>
          </a:xfrm>
        </p:grpSpPr>
        <p:pic>
          <p:nvPicPr>
            <p:cNvPr id="6" name="Picture 5" descr="9.2.jpg"/>
            <p:cNvPicPr>
              <a:picLocks noChangeAspect="1"/>
            </p:cNvPicPr>
            <p:nvPr/>
          </p:nvPicPr>
          <p:blipFill rotWithShape="1">
            <a:blip r:embed="rId3">
              <a:extLst>
                <a:ext uri="{28A0092B-C50C-407E-A947-70E740481C1C}">
                  <a14:useLocalDpi xmlns:a14="http://schemas.microsoft.com/office/drawing/2010/main" val="0"/>
                </a:ext>
              </a:extLst>
            </a:blip>
            <a:srcRect l="916" t="12920" b="1656"/>
            <a:stretch/>
          </p:blipFill>
          <p:spPr>
            <a:xfrm>
              <a:off x="0" y="-23247"/>
              <a:ext cx="9144000" cy="4826001"/>
            </a:xfrm>
            <a:prstGeom prst="rect">
              <a:avLst/>
            </a:prstGeom>
          </p:spPr>
        </p:pic>
        <p:grpSp>
          <p:nvGrpSpPr>
            <p:cNvPr id="21" name="Group 20"/>
            <p:cNvGrpSpPr/>
            <p:nvPr/>
          </p:nvGrpSpPr>
          <p:grpSpPr>
            <a:xfrm>
              <a:off x="0" y="3533779"/>
              <a:ext cx="9144000" cy="803271"/>
              <a:chOff x="0" y="2889250"/>
              <a:chExt cx="9144000" cy="803271"/>
            </a:xfrm>
          </p:grpSpPr>
          <p:sp>
            <p:nvSpPr>
              <p:cNvPr id="22" name="Rectangle 21"/>
              <p:cNvSpPr/>
              <p:nvPr/>
            </p:nvSpPr>
            <p:spPr>
              <a:xfrm>
                <a:off x="0" y="2889250"/>
                <a:ext cx="9144000" cy="803271"/>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9" tIns="17150" rIns="34299" bIns="17150" rtlCol="0" anchor="ctr"/>
              <a:lstStyle/>
              <a:p>
                <a:pPr algn="ctr"/>
                <a:endParaRPr lang="en-US" dirty="0">
                  <a:latin typeface="Bebas Neue Bold" panose="020B0606020202050201" pitchFamily="34" charset="-94"/>
                </a:endParaRPr>
              </a:p>
            </p:txBody>
          </p:sp>
          <p:sp>
            <p:nvSpPr>
              <p:cNvPr id="23" name="Title 2"/>
              <p:cNvSpPr txBox="1">
                <a:spLocks/>
              </p:cNvSpPr>
              <p:nvPr/>
            </p:nvSpPr>
            <p:spPr>
              <a:xfrm>
                <a:off x="356132" y="3087200"/>
                <a:ext cx="8280000" cy="338554"/>
              </a:xfrm>
              <a:prstGeom prst="rect">
                <a:avLst/>
              </a:prstGeom>
            </p:spPr>
            <p:txBody>
              <a:bodyPr vert="horz" lIns="0" tIns="0" rIns="0" bIns="0" rtlCol="0" anchor="b" anchorCtr="0">
                <a:spAutoFit/>
              </a:bodyPr>
              <a:lstStyle>
                <a:lvl1pPr algn="l" defTabSz="457200" rtl="0" eaLnBrk="1" latinLnBrk="0" hangingPunct="1">
                  <a:lnSpc>
                    <a:spcPct val="90000"/>
                  </a:lnSpc>
                  <a:spcBef>
                    <a:spcPts val="0"/>
                  </a:spcBef>
                  <a:buNone/>
                  <a:defRPr sz="2100" b="1" i="0" kern="1200" spc="-20" baseline="0">
                    <a:solidFill>
                      <a:srgbClr val="333333"/>
                    </a:solidFill>
                    <a:latin typeface="Arial"/>
                    <a:ea typeface="+mj-ea"/>
                    <a:cs typeface="Arial"/>
                  </a:defRPr>
                </a:lvl1pPr>
              </a:lstStyle>
              <a:p>
                <a:pPr marL="285750" indent="-285750" algn="ctr"/>
                <a:r>
                  <a:rPr lang="en-US" sz="2400" b="0" dirty="0" smtClean="0">
                    <a:solidFill>
                      <a:srgbClr val="FFFFFF"/>
                    </a:solidFill>
                    <a:cs typeface="Helvetica Light"/>
                  </a:rPr>
                  <a:t>The Future of Automation</a:t>
                </a:r>
                <a:endParaRPr lang="en-US" sz="2400" b="0" dirty="0" smtClean="0">
                  <a:solidFill>
                    <a:srgbClr val="FFFFFF"/>
                  </a:solidFill>
                  <a:cs typeface="Helvetica Light"/>
                </a:endParaRPr>
              </a:p>
            </p:txBody>
          </p:sp>
        </p:grpSp>
      </p:grpSp>
    </p:spTree>
    <p:extLst>
      <p:ext uri="{BB962C8B-B14F-4D97-AF65-F5344CB8AC3E}">
        <p14:creationId xmlns:p14="http://schemas.microsoft.com/office/powerpoint/2010/main" val="28499818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2"/>
          <p:cNvSpPr>
            <a:spLocks noGrp="1"/>
          </p:cNvSpPr>
          <p:nvPr>
            <p:ph type="title"/>
          </p:nvPr>
        </p:nvSpPr>
        <p:spPr/>
        <p:txBody>
          <a:bodyPr>
            <a:normAutofit/>
          </a:bodyPr>
          <a:lstStyle/>
          <a:p>
            <a:pPr eaLnBrk="1" hangingPunct="1"/>
            <a:r>
              <a:rPr lang="en-US" dirty="0" smtClean="0">
                <a:latin typeface="Arial" charset="0"/>
              </a:rPr>
              <a:t>Smart Data Platform </a:t>
            </a:r>
            <a:r>
              <a:rPr lang="en-US" dirty="0" smtClean="0">
                <a:latin typeface="Arial" charset="0"/>
                <a:sym typeface="Wingdings"/>
              </a:rPr>
              <a:t> Intelligent Data Platform</a:t>
            </a:r>
            <a:endParaRPr lang="en-GB" dirty="0">
              <a:latin typeface="Arial" charset="0"/>
            </a:endParaRPr>
          </a:p>
        </p:txBody>
      </p:sp>
      <p:sp>
        <p:nvSpPr>
          <p:cNvPr id="3" name="TextBox 2"/>
          <p:cNvSpPr txBox="1"/>
          <p:nvPr/>
        </p:nvSpPr>
        <p:spPr>
          <a:xfrm>
            <a:off x="483607" y="1358607"/>
            <a:ext cx="7740700" cy="3200876"/>
          </a:xfrm>
          <a:prstGeom prst="rect">
            <a:avLst/>
          </a:prstGeom>
          <a:noFill/>
        </p:spPr>
        <p:txBody>
          <a:bodyPr wrap="square" lIns="0" tIns="0" rIns="0" bIns="0" rtlCol="0">
            <a:spAutoFit/>
          </a:bodyPr>
          <a:lstStyle/>
          <a:p>
            <a:pPr marL="126000" indent="-126000">
              <a:buFont typeface="Arial"/>
              <a:buChar char="•"/>
            </a:pPr>
            <a:r>
              <a:rPr lang="en-US" sz="1600" dirty="0" smtClean="0">
                <a:solidFill>
                  <a:srgbClr val="333333"/>
                </a:solidFill>
                <a:cs typeface="Helvetica Light"/>
              </a:rPr>
              <a:t>Enterprise data from a single datacenter / cloud</a:t>
            </a:r>
          </a:p>
          <a:p>
            <a:pPr marL="126000" indent="-126000">
              <a:buFont typeface="Arial"/>
              <a:buChar char="•"/>
            </a:pPr>
            <a:r>
              <a:rPr lang="en-US" sz="1600" dirty="0" smtClean="0">
                <a:solidFill>
                  <a:srgbClr val="333333"/>
                </a:solidFill>
                <a:cs typeface="Helvetica Light"/>
              </a:rPr>
              <a:t>Enterprise data from multiple datacenters / clouds</a:t>
            </a:r>
          </a:p>
          <a:p>
            <a:pPr marL="126000" indent="-126000">
              <a:buFont typeface="Arial"/>
              <a:buChar char="•"/>
            </a:pPr>
            <a:r>
              <a:rPr lang="en-US" sz="1600" dirty="0" smtClean="0">
                <a:solidFill>
                  <a:srgbClr val="333333"/>
                </a:solidFill>
                <a:cs typeface="Helvetica Light"/>
              </a:rPr>
              <a:t>Multiple Enterprise’s data aggregated at large scale</a:t>
            </a:r>
          </a:p>
          <a:p>
            <a:pPr marL="285750" indent="-285750">
              <a:buFont typeface="Arial"/>
              <a:buChar char="•"/>
            </a:pPr>
            <a:endParaRPr lang="en-US" sz="1600" dirty="0">
              <a:solidFill>
                <a:srgbClr val="333333"/>
              </a:solidFill>
              <a:cs typeface="Helvetica Light"/>
            </a:endParaRPr>
          </a:p>
          <a:p>
            <a:r>
              <a:rPr lang="en-US" sz="1600" dirty="0" smtClean="0">
                <a:solidFill>
                  <a:srgbClr val="333333"/>
                </a:solidFill>
                <a:cs typeface="Helvetica Light"/>
              </a:rPr>
              <a:t>Consider what Google, Facebook, Netflix, et al do with their aggregated data</a:t>
            </a:r>
            <a:r>
              <a:rPr lang="is-IS" sz="1600" dirty="0" smtClean="0">
                <a:solidFill>
                  <a:srgbClr val="333333"/>
                </a:solidFill>
                <a:cs typeface="Helvetica Light"/>
              </a:rPr>
              <a:t>…</a:t>
            </a:r>
          </a:p>
          <a:p>
            <a:endParaRPr lang="is-IS" sz="1600" dirty="0">
              <a:solidFill>
                <a:srgbClr val="333333"/>
              </a:solidFill>
              <a:cs typeface="Helvetica Light"/>
            </a:endParaRPr>
          </a:p>
          <a:p>
            <a:r>
              <a:rPr lang="is-IS" sz="1600" dirty="0" smtClean="0">
                <a:solidFill>
                  <a:srgbClr val="333333"/>
                </a:solidFill>
                <a:cs typeface="Helvetica Light"/>
              </a:rPr>
              <a:t>Advanced Future Intelligent Automation Services:</a:t>
            </a:r>
          </a:p>
          <a:p>
            <a:pPr lvl="1"/>
            <a:endParaRPr lang="is-IS" sz="1600" dirty="0">
              <a:solidFill>
                <a:srgbClr val="333333"/>
              </a:solidFill>
              <a:cs typeface="Helvetica Light"/>
            </a:endParaRPr>
          </a:p>
          <a:p>
            <a:pPr marL="800100" lvl="1" indent="-342900">
              <a:buFont typeface="+mj-lt"/>
              <a:buAutoNum type="alphaLcPeriod"/>
            </a:pPr>
            <a:r>
              <a:rPr lang="is-IS" sz="1600" dirty="0" smtClean="0">
                <a:solidFill>
                  <a:srgbClr val="333333"/>
                </a:solidFill>
                <a:cs typeface="Helvetica Light"/>
              </a:rPr>
              <a:t>Automation “Recomendation” Engine</a:t>
            </a:r>
          </a:p>
          <a:p>
            <a:pPr marL="800100" lvl="1" indent="-342900">
              <a:buFont typeface="+mj-lt"/>
              <a:buAutoNum type="alphaLcPeriod"/>
            </a:pPr>
            <a:r>
              <a:rPr lang="is-IS" sz="1600" dirty="0" smtClean="0">
                <a:solidFill>
                  <a:srgbClr val="333333"/>
                </a:solidFill>
                <a:cs typeface="Helvetica Light"/>
              </a:rPr>
              <a:t>Enterprise Automation Ranking Service</a:t>
            </a:r>
          </a:p>
          <a:p>
            <a:pPr marL="800100" lvl="1" indent="-342900">
              <a:buFont typeface="+mj-lt"/>
              <a:buAutoNum type="alphaLcPeriod"/>
            </a:pPr>
            <a:r>
              <a:rPr lang="is-IS" sz="1600" dirty="0" smtClean="0">
                <a:solidFill>
                  <a:srgbClr val="333333"/>
                </a:solidFill>
                <a:cs typeface="Helvetica Light"/>
              </a:rPr>
              <a:t>Driving Remediation/Optimization through Industry Best Practices derived from machine learning across the automation population.</a:t>
            </a:r>
            <a:endParaRPr lang="en-US" sz="1600" dirty="0" smtClean="0">
              <a:solidFill>
                <a:srgbClr val="333333"/>
              </a:solidFill>
              <a:cs typeface="Helvetica Light"/>
            </a:endParaRPr>
          </a:p>
          <a:p>
            <a:pPr marL="285750" indent="-285750">
              <a:buFont typeface="Arial"/>
              <a:buChar char="•"/>
            </a:pPr>
            <a:endParaRPr lang="en-US" sz="1600" dirty="0">
              <a:solidFill>
                <a:srgbClr val="333333"/>
              </a:solidFill>
              <a:cs typeface="Helvetica Light"/>
            </a:endParaRPr>
          </a:p>
        </p:txBody>
      </p:sp>
      <p:sp>
        <p:nvSpPr>
          <p:cNvPr id="7" name="TextBox 6"/>
          <p:cNvSpPr txBox="1"/>
          <p:nvPr/>
        </p:nvSpPr>
        <p:spPr>
          <a:xfrm>
            <a:off x="432808" y="962547"/>
            <a:ext cx="2075488" cy="246221"/>
          </a:xfrm>
          <a:prstGeom prst="rect">
            <a:avLst/>
          </a:prstGeom>
          <a:noFill/>
        </p:spPr>
        <p:txBody>
          <a:bodyPr wrap="none" lIns="0" tIns="0" rIns="0" bIns="0" rtlCol="0">
            <a:spAutoFit/>
          </a:bodyPr>
          <a:lstStyle/>
          <a:p>
            <a:r>
              <a:rPr lang="en-US" sz="1600" dirty="0" smtClean="0">
                <a:solidFill>
                  <a:srgbClr val="333333"/>
                </a:solidFill>
                <a:cs typeface="Helvetica Light"/>
              </a:rPr>
              <a:t>Delivered as a service.</a:t>
            </a:r>
          </a:p>
        </p:txBody>
      </p:sp>
    </p:spTree>
    <p:extLst>
      <p:ext uri="{BB962C8B-B14F-4D97-AF65-F5344CB8AC3E}">
        <p14:creationId xmlns:p14="http://schemas.microsoft.com/office/powerpoint/2010/main" val="1855962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6379"/>
          <a:stretch/>
        </p:blipFill>
        <p:spPr>
          <a:xfrm>
            <a:off x="1" y="1"/>
            <a:ext cx="9146462" cy="4826000"/>
          </a:xfrm>
          <a:prstGeom prst="rect">
            <a:avLst/>
          </a:prstGeom>
        </p:spPr>
      </p:pic>
      <p:sp>
        <p:nvSpPr>
          <p:cNvPr id="6" name="Rectangle 5"/>
          <p:cNvSpPr/>
          <p:nvPr/>
        </p:nvSpPr>
        <p:spPr>
          <a:xfrm>
            <a:off x="0" y="2889250"/>
            <a:ext cx="9144000" cy="803271"/>
          </a:xfrm>
          <a:prstGeom prst="rect">
            <a:avLst/>
          </a:prstGeom>
          <a:solidFill>
            <a:schemeClr val="tx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4299" tIns="17150" rIns="34299" bIns="17150" rtlCol="0" anchor="ctr"/>
          <a:lstStyle/>
          <a:p>
            <a:pPr algn="ctr"/>
            <a:endParaRPr lang="en-US">
              <a:latin typeface="Bebas Neue Bold" panose="020B0606020202050201" pitchFamily="34" charset="-94"/>
            </a:endParaRPr>
          </a:p>
        </p:txBody>
      </p:sp>
      <p:sp>
        <p:nvSpPr>
          <p:cNvPr id="3" name="Title 2"/>
          <p:cNvSpPr>
            <a:spLocks noGrp="1"/>
          </p:cNvSpPr>
          <p:nvPr>
            <p:ph type="title"/>
          </p:nvPr>
        </p:nvSpPr>
        <p:spPr>
          <a:xfrm>
            <a:off x="2244989" y="2988921"/>
            <a:ext cx="5828823" cy="581698"/>
          </a:xfrm>
        </p:spPr>
        <p:txBody>
          <a:bodyPr anchor="ctr"/>
          <a:lstStyle/>
          <a:p>
            <a:pPr marL="285750" indent="-285750" algn="ctr"/>
            <a:r>
              <a:rPr lang="en-US" b="0" dirty="0" smtClean="0">
                <a:solidFill>
                  <a:schemeClr val="bg1"/>
                </a:solidFill>
                <a:cs typeface="Helvetica Light"/>
              </a:rPr>
              <a:t>Automation is your transformation engine</a:t>
            </a:r>
            <a:endParaRPr lang="en-US" b="0" dirty="0">
              <a:solidFill>
                <a:schemeClr val="bg1"/>
              </a:solidFill>
              <a:cs typeface="Helvetica Light"/>
            </a:endParaRPr>
          </a:p>
        </p:txBody>
      </p:sp>
    </p:spTree>
    <p:extLst>
      <p:ext uri="{BB962C8B-B14F-4D97-AF65-F5344CB8AC3E}">
        <p14:creationId xmlns:p14="http://schemas.microsoft.com/office/powerpoint/2010/main" val="18602125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p:cNvCxnSpPr/>
          <p:nvPr/>
        </p:nvCxnSpPr>
        <p:spPr>
          <a:xfrm flipH="1">
            <a:off x="4979738" y="3036859"/>
            <a:ext cx="920" cy="626311"/>
          </a:xfrm>
          <a:prstGeom prst="line">
            <a:avLst/>
          </a:prstGeom>
          <a:ln w="28575" cmpd="sng">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H="1">
            <a:off x="4978818" y="2487259"/>
            <a:ext cx="920" cy="626311"/>
          </a:xfrm>
          <a:prstGeom prst="line">
            <a:avLst/>
          </a:prstGeom>
          <a:ln w="28575" cmpd="sng">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a:off x="4977898" y="1860948"/>
            <a:ext cx="920" cy="626311"/>
          </a:xfrm>
          <a:prstGeom prst="line">
            <a:avLst/>
          </a:prstGeom>
          <a:ln w="28575" cmpd="sng">
            <a:solidFill>
              <a:schemeClr val="bg1">
                <a:lumMod val="75000"/>
              </a:schemeClr>
            </a:solidFill>
            <a:prstDash val="sysDash"/>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smtClean="0"/>
              <a:t>The Playing Field has changed</a:t>
            </a:r>
            <a:endParaRPr lang="en-US" dirty="0"/>
          </a:p>
        </p:txBody>
      </p:sp>
      <p:pic>
        <p:nvPicPr>
          <p:cNvPr id="3" name="Picture 2" descr="GLO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186" y="1173358"/>
            <a:ext cx="3124480" cy="3078744"/>
          </a:xfrm>
          <a:prstGeom prst="rect">
            <a:avLst/>
          </a:prstGeom>
        </p:spPr>
      </p:pic>
      <p:sp>
        <p:nvSpPr>
          <p:cNvPr id="10" name="TextBox 9"/>
          <p:cNvSpPr txBox="1"/>
          <p:nvPr/>
        </p:nvSpPr>
        <p:spPr>
          <a:xfrm>
            <a:off x="1279928" y="3274902"/>
            <a:ext cx="2296116" cy="369332"/>
          </a:xfrm>
          <a:prstGeom prst="rect">
            <a:avLst/>
          </a:prstGeom>
          <a:noFill/>
        </p:spPr>
        <p:txBody>
          <a:bodyPr wrap="square" lIns="0" tIns="0" rIns="0" bIns="0" rtlCol="0">
            <a:spAutoFit/>
          </a:bodyPr>
          <a:lstStyle/>
          <a:p>
            <a:pPr algn="ctr"/>
            <a:r>
              <a:rPr lang="en-US" sz="2400" b="1" dirty="0" smtClean="0">
                <a:solidFill>
                  <a:srgbClr val="FFFFFF"/>
                </a:solidFill>
                <a:cs typeface="Helvetica Light"/>
              </a:rPr>
              <a:t>Planet Earth</a:t>
            </a:r>
          </a:p>
        </p:txBody>
      </p:sp>
      <p:pic>
        <p:nvPicPr>
          <p:cNvPr id="204" name="Picture 20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68618">
            <a:off x="2881515" y="1451984"/>
            <a:ext cx="587729" cy="58329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37705">
            <a:off x="3156265" y="1677192"/>
            <a:ext cx="587729" cy="684361"/>
          </a:xfrm>
          <a:prstGeom prst="rect">
            <a:avLst/>
          </a:prstGeom>
        </p:spPr>
      </p:pic>
      <p:pic>
        <p:nvPicPr>
          <p:cNvPr id="209" name="Picture 20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97939">
            <a:off x="1272424" y="1202429"/>
            <a:ext cx="587729" cy="684361"/>
          </a:xfrm>
          <a:prstGeom prst="rect">
            <a:avLst/>
          </a:prstGeom>
        </p:spPr>
      </p:pic>
      <p:pic>
        <p:nvPicPr>
          <p:cNvPr id="205" name="Picture 2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95200">
            <a:off x="1547598" y="1257879"/>
            <a:ext cx="587729" cy="583298"/>
          </a:xfrm>
          <a:prstGeom prst="rect">
            <a:avLst/>
          </a:prstGeom>
        </p:spPr>
      </p:pic>
      <p:sp>
        <p:nvSpPr>
          <p:cNvPr id="440" name="Freeform 43"/>
          <p:cNvSpPr>
            <a:spLocks/>
          </p:cNvSpPr>
          <p:nvPr/>
        </p:nvSpPr>
        <p:spPr bwMode="auto">
          <a:xfrm rot="659718">
            <a:off x="2125410" y="1577505"/>
            <a:ext cx="804634" cy="375934"/>
          </a:xfrm>
          <a:custGeom>
            <a:avLst/>
            <a:gdLst>
              <a:gd name="T0" fmla="*/ 556 w 562"/>
              <a:gd name="T1" fmla="*/ 128 h 422"/>
              <a:gd name="T2" fmla="*/ 415 w 562"/>
              <a:gd name="T3" fmla="*/ 5 h 422"/>
              <a:gd name="T4" fmla="*/ 397 w 562"/>
              <a:gd name="T5" fmla="*/ 2 h 422"/>
              <a:gd name="T6" fmla="*/ 386 w 562"/>
              <a:gd name="T7" fmla="*/ 18 h 422"/>
              <a:gd name="T8" fmla="*/ 386 w 562"/>
              <a:gd name="T9" fmla="*/ 62 h 422"/>
              <a:gd name="T10" fmla="*/ 193 w 562"/>
              <a:gd name="T11" fmla="*/ 62 h 422"/>
              <a:gd name="T12" fmla="*/ 176 w 562"/>
              <a:gd name="T13" fmla="*/ 80 h 422"/>
              <a:gd name="T14" fmla="*/ 193 w 562"/>
              <a:gd name="T15" fmla="*/ 97 h 422"/>
              <a:gd name="T16" fmla="*/ 404 w 562"/>
              <a:gd name="T17" fmla="*/ 97 h 422"/>
              <a:gd name="T18" fmla="*/ 421 w 562"/>
              <a:gd name="T19" fmla="*/ 80 h 422"/>
              <a:gd name="T20" fmla="*/ 421 w 562"/>
              <a:gd name="T21" fmla="*/ 57 h 422"/>
              <a:gd name="T22" fmla="*/ 518 w 562"/>
              <a:gd name="T23" fmla="*/ 141 h 422"/>
              <a:gd name="T24" fmla="*/ 421 w 562"/>
              <a:gd name="T25" fmla="*/ 225 h 422"/>
              <a:gd name="T26" fmla="*/ 421 w 562"/>
              <a:gd name="T27" fmla="*/ 211 h 422"/>
              <a:gd name="T28" fmla="*/ 404 w 562"/>
              <a:gd name="T29" fmla="*/ 194 h 422"/>
              <a:gd name="T30" fmla="*/ 176 w 562"/>
              <a:gd name="T31" fmla="*/ 194 h 422"/>
              <a:gd name="T32" fmla="*/ 176 w 562"/>
              <a:gd name="T33" fmla="*/ 159 h 422"/>
              <a:gd name="T34" fmla="*/ 166 w 562"/>
              <a:gd name="T35" fmla="*/ 143 h 422"/>
              <a:gd name="T36" fmla="*/ 147 w 562"/>
              <a:gd name="T37" fmla="*/ 146 h 422"/>
              <a:gd name="T38" fmla="*/ 6 w 562"/>
              <a:gd name="T39" fmla="*/ 268 h 422"/>
              <a:gd name="T40" fmla="*/ 0 w 562"/>
              <a:gd name="T41" fmla="*/ 282 h 422"/>
              <a:gd name="T42" fmla="*/ 6 w 562"/>
              <a:gd name="T43" fmla="*/ 295 h 422"/>
              <a:gd name="T44" fmla="*/ 147 w 562"/>
              <a:gd name="T45" fmla="*/ 418 h 422"/>
              <a:gd name="T46" fmla="*/ 158 w 562"/>
              <a:gd name="T47" fmla="*/ 422 h 422"/>
              <a:gd name="T48" fmla="*/ 166 w 562"/>
              <a:gd name="T49" fmla="*/ 420 h 422"/>
              <a:gd name="T50" fmla="*/ 176 w 562"/>
              <a:gd name="T51" fmla="*/ 404 h 422"/>
              <a:gd name="T52" fmla="*/ 176 w 562"/>
              <a:gd name="T53" fmla="*/ 360 h 422"/>
              <a:gd name="T54" fmla="*/ 369 w 562"/>
              <a:gd name="T55" fmla="*/ 360 h 422"/>
              <a:gd name="T56" fmla="*/ 386 w 562"/>
              <a:gd name="T57" fmla="*/ 343 h 422"/>
              <a:gd name="T58" fmla="*/ 369 w 562"/>
              <a:gd name="T59" fmla="*/ 325 h 422"/>
              <a:gd name="T60" fmla="*/ 158 w 562"/>
              <a:gd name="T61" fmla="*/ 325 h 422"/>
              <a:gd name="T62" fmla="*/ 141 w 562"/>
              <a:gd name="T63" fmla="*/ 343 h 422"/>
              <a:gd name="T64" fmla="*/ 141 w 562"/>
              <a:gd name="T65" fmla="*/ 366 h 422"/>
              <a:gd name="T66" fmla="*/ 45 w 562"/>
              <a:gd name="T67" fmla="*/ 282 h 422"/>
              <a:gd name="T68" fmla="*/ 141 w 562"/>
              <a:gd name="T69" fmla="*/ 197 h 422"/>
              <a:gd name="T70" fmla="*/ 141 w 562"/>
              <a:gd name="T71" fmla="*/ 211 h 422"/>
              <a:gd name="T72" fmla="*/ 158 w 562"/>
              <a:gd name="T73" fmla="*/ 229 h 422"/>
              <a:gd name="T74" fmla="*/ 386 w 562"/>
              <a:gd name="T75" fmla="*/ 229 h 422"/>
              <a:gd name="T76" fmla="*/ 386 w 562"/>
              <a:gd name="T77" fmla="*/ 264 h 422"/>
              <a:gd name="T78" fmla="*/ 397 w 562"/>
              <a:gd name="T79" fmla="*/ 280 h 422"/>
              <a:gd name="T80" fmla="*/ 404 w 562"/>
              <a:gd name="T81" fmla="*/ 282 h 422"/>
              <a:gd name="T82" fmla="*/ 415 w 562"/>
              <a:gd name="T83" fmla="*/ 277 h 422"/>
              <a:gd name="T84" fmla="*/ 556 w 562"/>
              <a:gd name="T85" fmla="*/ 154 h 422"/>
              <a:gd name="T86" fmla="*/ 562 w 562"/>
              <a:gd name="T87" fmla="*/ 141 h 422"/>
              <a:gd name="T88" fmla="*/ 556 w 562"/>
              <a:gd name="T89" fmla="*/ 12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2" h="422">
                <a:moveTo>
                  <a:pt x="556" y="128"/>
                </a:moveTo>
                <a:cubicBezTo>
                  <a:pt x="415" y="5"/>
                  <a:pt x="415" y="5"/>
                  <a:pt x="415" y="5"/>
                </a:cubicBezTo>
                <a:cubicBezTo>
                  <a:pt x="410" y="1"/>
                  <a:pt x="403" y="0"/>
                  <a:pt x="397" y="2"/>
                </a:cubicBezTo>
                <a:cubicBezTo>
                  <a:pt x="390" y="5"/>
                  <a:pt x="386" y="12"/>
                  <a:pt x="386" y="18"/>
                </a:cubicBezTo>
                <a:cubicBezTo>
                  <a:pt x="386" y="62"/>
                  <a:pt x="386" y="62"/>
                  <a:pt x="386" y="62"/>
                </a:cubicBezTo>
                <a:cubicBezTo>
                  <a:pt x="193" y="62"/>
                  <a:pt x="193" y="62"/>
                  <a:pt x="193" y="62"/>
                </a:cubicBezTo>
                <a:cubicBezTo>
                  <a:pt x="184" y="62"/>
                  <a:pt x="176" y="70"/>
                  <a:pt x="176" y="80"/>
                </a:cubicBezTo>
                <a:cubicBezTo>
                  <a:pt x="176" y="90"/>
                  <a:pt x="184" y="97"/>
                  <a:pt x="193" y="97"/>
                </a:cubicBezTo>
                <a:cubicBezTo>
                  <a:pt x="404" y="97"/>
                  <a:pt x="404" y="97"/>
                  <a:pt x="404" y="97"/>
                </a:cubicBezTo>
                <a:cubicBezTo>
                  <a:pt x="414" y="97"/>
                  <a:pt x="421" y="90"/>
                  <a:pt x="421" y="80"/>
                </a:cubicBezTo>
                <a:cubicBezTo>
                  <a:pt x="421" y="57"/>
                  <a:pt x="421" y="57"/>
                  <a:pt x="421" y="57"/>
                </a:cubicBezTo>
                <a:cubicBezTo>
                  <a:pt x="518" y="141"/>
                  <a:pt x="518" y="141"/>
                  <a:pt x="518" y="141"/>
                </a:cubicBezTo>
                <a:cubicBezTo>
                  <a:pt x="421" y="225"/>
                  <a:pt x="421" y="225"/>
                  <a:pt x="421" y="225"/>
                </a:cubicBezTo>
                <a:cubicBezTo>
                  <a:pt x="421" y="211"/>
                  <a:pt x="421" y="211"/>
                  <a:pt x="421" y="211"/>
                </a:cubicBezTo>
                <a:cubicBezTo>
                  <a:pt x="421" y="202"/>
                  <a:pt x="414" y="194"/>
                  <a:pt x="404" y="194"/>
                </a:cubicBezTo>
                <a:cubicBezTo>
                  <a:pt x="176" y="194"/>
                  <a:pt x="176" y="194"/>
                  <a:pt x="176" y="194"/>
                </a:cubicBezTo>
                <a:cubicBezTo>
                  <a:pt x="176" y="159"/>
                  <a:pt x="176" y="159"/>
                  <a:pt x="176" y="159"/>
                </a:cubicBezTo>
                <a:cubicBezTo>
                  <a:pt x="176" y="152"/>
                  <a:pt x="172" y="146"/>
                  <a:pt x="166" y="143"/>
                </a:cubicBezTo>
                <a:cubicBezTo>
                  <a:pt x="159" y="140"/>
                  <a:pt x="152" y="141"/>
                  <a:pt x="147" y="146"/>
                </a:cubicBezTo>
                <a:cubicBezTo>
                  <a:pt x="6" y="268"/>
                  <a:pt x="6" y="268"/>
                  <a:pt x="6" y="268"/>
                </a:cubicBezTo>
                <a:cubicBezTo>
                  <a:pt x="3" y="272"/>
                  <a:pt x="0" y="276"/>
                  <a:pt x="0" y="282"/>
                </a:cubicBezTo>
                <a:cubicBezTo>
                  <a:pt x="0" y="287"/>
                  <a:pt x="3" y="291"/>
                  <a:pt x="6" y="295"/>
                </a:cubicBezTo>
                <a:cubicBezTo>
                  <a:pt x="147" y="418"/>
                  <a:pt x="147" y="418"/>
                  <a:pt x="147" y="418"/>
                </a:cubicBezTo>
                <a:cubicBezTo>
                  <a:pt x="150" y="420"/>
                  <a:pt x="154" y="422"/>
                  <a:pt x="158" y="422"/>
                </a:cubicBezTo>
                <a:cubicBezTo>
                  <a:pt x="161" y="422"/>
                  <a:pt x="163" y="421"/>
                  <a:pt x="166" y="420"/>
                </a:cubicBezTo>
                <a:cubicBezTo>
                  <a:pt x="172" y="417"/>
                  <a:pt x="176" y="411"/>
                  <a:pt x="176" y="404"/>
                </a:cubicBezTo>
                <a:cubicBezTo>
                  <a:pt x="176" y="360"/>
                  <a:pt x="176" y="360"/>
                  <a:pt x="176" y="360"/>
                </a:cubicBezTo>
                <a:cubicBezTo>
                  <a:pt x="369" y="360"/>
                  <a:pt x="369" y="360"/>
                  <a:pt x="369" y="360"/>
                </a:cubicBezTo>
                <a:cubicBezTo>
                  <a:pt x="378" y="360"/>
                  <a:pt x="386" y="353"/>
                  <a:pt x="386" y="343"/>
                </a:cubicBezTo>
                <a:cubicBezTo>
                  <a:pt x="386" y="333"/>
                  <a:pt x="378" y="325"/>
                  <a:pt x="369" y="325"/>
                </a:cubicBezTo>
                <a:cubicBezTo>
                  <a:pt x="158" y="325"/>
                  <a:pt x="158" y="325"/>
                  <a:pt x="158" y="325"/>
                </a:cubicBezTo>
                <a:cubicBezTo>
                  <a:pt x="149" y="325"/>
                  <a:pt x="141" y="333"/>
                  <a:pt x="141" y="343"/>
                </a:cubicBezTo>
                <a:cubicBezTo>
                  <a:pt x="141" y="366"/>
                  <a:pt x="141" y="366"/>
                  <a:pt x="141" y="366"/>
                </a:cubicBezTo>
                <a:cubicBezTo>
                  <a:pt x="45" y="282"/>
                  <a:pt x="45" y="282"/>
                  <a:pt x="45" y="282"/>
                </a:cubicBezTo>
                <a:cubicBezTo>
                  <a:pt x="141" y="197"/>
                  <a:pt x="141" y="197"/>
                  <a:pt x="141" y="197"/>
                </a:cubicBezTo>
                <a:cubicBezTo>
                  <a:pt x="141" y="211"/>
                  <a:pt x="141" y="211"/>
                  <a:pt x="141" y="211"/>
                </a:cubicBezTo>
                <a:cubicBezTo>
                  <a:pt x="141" y="221"/>
                  <a:pt x="149" y="229"/>
                  <a:pt x="158" y="229"/>
                </a:cubicBezTo>
                <a:cubicBezTo>
                  <a:pt x="386" y="229"/>
                  <a:pt x="386" y="229"/>
                  <a:pt x="386" y="229"/>
                </a:cubicBezTo>
                <a:cubicBezTo>
                  <a:pt x="386" y="264"/>
                  <a:pt x="386" y="264"/>
                  <a:pt x="386" y="264"/>
                </a:cubicBezTo>
                <a:cubicBezTo>
                  <a:pt x="386" y="271"/>
                  <a:pt x="390" y="277"/>
                  <a:pt x="397" y="280"/>
                </a:cubicBezTo>
                <a:cubicBezTo>
                  <a:pt x="399" y="281"/>
                  <a:pt x="401" y="282"/>
                  <a:pt x="404" y="282"/>
                </a:cubicBezTo>
                <a:cubicBezTo>
                  <a:pt x="408" y="282"/>
                  <a:pt x="412" y="280"/>
                  <a:pt x="415" y="277"/>
                </a:cubicBezTo>
                <a:cubicBezTo>
                  <a:pt x="556" y="154"/>
                  <a:pt x="556" y="154"/>
                  <a:pt x="556" y="154"/>
                </a:cubicBezTo>
                <a:cubicBezTo>
                  <a:pt x="560" y="151"/>
                  <a:pt x="562" y="146"/>
                  <a:pt x="562" y="141"/>
                </a:cubicBezTo>
                <a:cubicBezTo>
                  <a:pt x="562" y="136"/>
                  <a:pt x="560" y="131"/>
                  <a:pt x="556" y="128"/>
                </a:cubicBezTo>
                <a:close/>
              </a:path>
            </a:pathLst>
          </a:custGeom>
          <a:solidFill>
            <a:schemeClr val="accent5"/>
          </a:solidFill>
          <a:ln w="3175">
            <a:noFill/>
          </a:ln>
          <a:extLst/>
        </p:spPr>
        <p:txBody>
          <a:bodyPr vert="horz" wrap="square" lIns="68580" tIns="34290" rIns="68580" bIns="34290" numCol="1" anchor="t" anchorCtr="0" compatLnSpc="1">
            <a:prstTxWarp prst="textNoShape">
              <a:avLst/>
            </a:prstTxWarp>
          </a:bodyPr>
          <a:lstStyle/>
          <a:p>
            <a:endParaRPr lang="en-US"/>
          </a:p>
        </p:txBody>
      </p:sp>
      <p:grpSp>
        <p:nvGrpSpPr>
          <p:cNvPr id="465" name="Group 464"/>
          <p:cNvGrpSpPr/>
          <p:nvPr/>
        </p:nvGrpSpPr>
        <p:grpSpPr>
          <a:xfrm rot="946661">
            <a:off x="3149008" y="854989"/>
            <a:ext cx="1204768" cy="1149833"/>
            <a:chOff x="3407830" y="935539"/>
            <a:chExt cx="1509597" cy="1440762"/>
          </a:xfrm>
        </p:grpSpPr>
        <p:grpSp>
          <p:nvGrpSpPr>
            <p:cNvPr id="354" name="Group 353"/>
            <p:cNvGrpSpPr/>
            <p:nvPr/>
          </p:nvGrpSpPr>
          <p:grpSpPr>
            <a:xfrm>
              <a:off x="3407830" y="1016834"/>
              <a:ext cx="1509597" cy="1359467"/>
              <a:chOff x="4785368" y="874330"/>
              <a:chExt cx="1509597" cy="1359467"/>
            </a:xfrm>
          </p:grpSpPr>
          <p:cxnSp>
            <p:nvCxnSpPr>
              <p:cNvPr id="338" name="Straight Arrow Connector 337"/>
              <p:cNvCxnSpPr/>
              <p:nvPr/>
            </p:nvCxnSpPr>
            <p:spPr>
              <a:xfrm rot="20653339" flipH="1">
                <a:off x="4785368" y="1058337"/>
                <a:ext cx="223813" cy="913798"/>
              </a:xfrm>
              <a:prstGeom prst="straightConnector1">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339" name="Straight Arrow Connector 338"/>
              <p:cNvCxnSpPr/>
              <p:nvPr/>
            </p:nvCxnSpPr>
            <p:spPr>
              <a:xfrm rot="20653339" flipH="1">
                <a:off x="5198336" y="1138794"/>
                <a:ext cx="644756" cy="923294"/>
              </a:xfrm>
              <a:prstGeom prst="straightConnector1">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341" name="Straight Arrow Connector 340"/>
              <p:cNvCxnSpPr/>
              <p:nvPr/>
            </p:nvCxnSpPr>
            <p:spPr>
              <a:xfrm rot="20653339" flipH="1">
                <a:off x="5349367" y="1198125"/>
                <a:ext cx="945598" cy="1035672"/>
              </a:xfrm>
              <a:prstGeom prst="straightConnector1">
                <a:avLst/>
              </a:prstGeom>
              <a:ln w="38100">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344" name="Straight Arrow Connector 343"/>
              <p:cNvCxnSpPr/>
              <p:nvPr/>
            </p:nvCxnSpPr>
            <p:spPr>
              <a:xfrm rot="20653339" flipH="1" flipV="1">
                <a:off x="4909565" y="874330"/>
                <a:ext cx="1203774" cy="378899"/>
              </a:xfrm>
              <a:prstGeom prst="straightConnector1">
                <a:avLst/>
              </a:prstGeom>
              <a:ln w="38100" cap="rnd">
                <a:solidFill>
                  <a:schemeClr val="accent3"/>
                </a:solidFill>
                <a:headEnd type="none"/>
                <a:tailEnd type="none"/>
              </a:ln>
            </p:spPr>
            <p:style>
              <a:lnRef idx="1">
                <a:schemeClr val="dk1"/>
              </a:lnRef>
              <a:fillRef idx="0">
                <a:schemeClr val="dk1"/>
              </a:fillRef>
              <a:effectRef idx="0">
                <a:schemeClr val="dk1"/>
              </a:effectRef>
              <a:fontRef idx="minor">
                <a:schemeClr val="tx1"/>
              </a:fontRef>
            </p:style>
          </p:cxnSp>
        </p:grpSp>
        <p:sp>
          <p:nvSpPr>
            <p:cNvPr id="450" name="Rectangle 449"/>
            <p:cNvSpPr/>
            <p:nvPr/>
          </p:nvSpPr>
          <p:spPr>
            <a:xfrm>
              <a:off x="3578322" y="935539"/>
              <a:ext cx="650122" cy="517984"/>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41" name="Group 440"/>
            <p:cNvGrpSpPr/>
            <p:nvPr/>
          </p:nvGrpSpPr>
          <p:grpSpPr>
            <a:xfrm>
              <a:off x="3625546" y="979186"/>
              <a:ext cx="544755" cy="447912"/>
              <a:chOff x="3523103" y="970463"/>
              <a:chExt cx="424166" cy="394754"/>
            </a:xfrm>
            <a:solidFill>
              <a:schemeClr val="accent3"/>
            </a:solidFill>
          </p:grpSpPr>
          <p:sp>
            <p:nvSpPr>
              <p:cNvPr id="442" name="Oval 441"/>
              <p:cNvSpPr>
                <a:spLocks noChangeArrowheads="1"/>
              </p:cNvSpPr>
              <p:nvPr/>
            </p:nvSpPr>
            <p:spPr bwMode="auto">
              <a:xfrm>
                <a:off x="3754991" y="1312005"/>
                <a:ext cx="13260" cy="1326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3" name="Freeform 442"/>
              <p:cNvSpPr>
                <a:spLocks noEditPoints="1"/>
              </p:cNvSpPr>
              <p:nvPr/>
            </p:nvSpPr>
            <p:spPr bwMode="auto">
              <a:xfrm>
                <a:off x="3660468" y="1191131"/>
                <a:ext cx="202648" cy="174086"/>
              </a:xfrm>
              <a:custGeom>
                <a:avLst/>
                <a:gdLst>
                  <a:gd name="T0" fmla="*/ 448 w 457"/>
                  <a:gd name="T1" fmla="*/ 348 h 393"/>
                  <a:gd name="T2" fmla="*/ 254 w 457"/>
                  <a:gd name="T3" fmla="*/ 19 h 393"/>
                  <a:gd name="T4" fmla="*/ 254 w 457"/>
                  <a:gd name="T5" fmla="*/ 19 h 393"/>
                  <a:gd name="T6" fmla="*/ 243 w 457"/>
                  <a:gd name="T7" fmla="*/ 8 h 393"/>
                  <a:gd name="T8" fmla="*/ 203 w 457"/>
                  <a:gd name="T9" fmla="*/ 19 h 393"/>
                  <a:gd name="T10" fmla="*/ 8 w 457"/>
                  <a:gd name="T11" fmla="*/ 348 h 393"/>
                  <a:gd name="T12" fmla="*/ 19 w 457"/>
                  <a:gd name="T13" fmla="*/ 388 h 393"/>
                  <a:gd name="T14" fmla="*/ 34 w 457"/>
                  <a:gd name="T15" fmla="*/ 393 h 393"/>
                  <a:gd name="T16" fmla="*/ 34 w 457"/>
                  <a:gd name="T17" fmla="*/ 393 h 393"/>
                  <a:gd name="T18" fmla="*/ 422 w 457"/>
                  <a:gd name="T19" fmla="*/ 393 h 393"/>
                  <a:gd name="T20" fmla="*/ 423 w 457"/>
                  <a:gd name="T21" fmla="*/ 393 h 393"/>
                  <a:gd name="T22" fmla="*/ 438 w 457"/>
                  <a:gd name="T23" fmla="*/ 388 h 393"/>
                  <a:gd name="T24" fmla="*/ 448 w 457"/>
                  <a:gd name="T25" fmla="*/ 348 h 393"/>
                  <a:gd name="T26" fmla="*/ 228 w 457"/>
                  <a:gd name="T27" fmla="*/ 93 h 393"/>
                  <a:gd name="T28" fmla="*/ 370 w 457"/>
                  <a:gd name="T29" fmla="*/ 333 h 393"/>
                  <a:gd name="T30" fmla="*/ 86 w 457"/>
                  <a:gd name="T31" fmla="*/ 333 h 393"/>
                  <a:gd name="T32" fmla="*/ 228 w 457"/>
                  <a:gd name="T33" fmla="*/ 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7" h="393">
                    <a:moveTo>
                      <a:pt x="448" y="348"/>
                    </a:moveTo>
                    <a:cubicBezTo>
                      <a:pt x="254" y="19"/>
                      <a:pt x="254" y="19"/>
                      <a:pt x="254" y="19"/>
                    </a:cubicBezTo>
                    <a:cubicBezTo>
                      <a:pt x="254" y="19"/>
                      <a:pt x="254" y="19"/>
                      <a:pt x="254" y="19"/>
                    </a:cubicBezTo>
                    <a:cubicBezTo>
                      <a:pt x="251" y="15"/>
                      <a:pt x="248" y="11"/>
                      <a:pt x="243" y="8"/>
                    </a:cubicBezTo>
                    <a:cubicBezTo>
                      <a:pt x="229" y="0"/>
                      <a:pt x="211" y="5"/>
                      <a:pt x="203" y="19"/>
                    </a:cubicBezTo>
                    <a:cubicBezTo>
                      <a:pt x="8" y="348"/>
                      <a:pt x="8" y="348"/>
                      <a:pt x="8" y="348"/>
                    </a:cubicBezTo>
                    <a:cubicBezTo>
                      <a:pt x="0" y="362"/>
                      <a:pt x="5" y="380"/>
                      <a:pt x="19" y="388"/>
                    </a:cubicBezTo>
                    <a:cubicBezTo>
                      <a:pt x="24" y="391"/>
                      <a:pt x="29" y="393"/>
                      <a:pt x="34" y="393"/>
                    </a:cubicBezTo>
                    <a:cubicBezTo>
                      <a:pt x="34" y="393"/>
                      <a:pt x="34" y="393"/>
                      <a:pt x="34" y="393"/>
                    </a:cubicBezTo>
                    <a:cubicBezTo>
                      <a:pt x="422" y="393"/>
                      <a:pt x="422" y="393"/>
                      <a:pt x="422" y="393"/>
                    </a:cubicBezTo>
                    <a:cubicBezTo>
                      <a:pt x="423" y="393"/>
                      <a:pt x="423" y="393"/>
                      <a:pt x="423" y="393"/>
                    </a:cubicBezTo>
                    <a:cubicBezTo>
                      <a:pt x="428" y="393"/>
                      <a:pt x="433" y="391"/>
                      <a:pt x="438" y="388"/>
                    </a:cubicBezTo>
                    <a:cubicBezTo>
                      <a:pt x="452" y="380"/>
                      <a:pt x="457" y="362"/>
                      <a:pt x="448" y="348"/>
                    </a:cubicBezTo>
                    <a:close/>
                    <a:moveTo>
                      <a:pt x="228" y="93"/>
                    </a:moveTo>
                    <a:cubicBezTo>
                      <a:pt x="370" y="333"/>
                      <a:pt x="370" y="333"/>
                      <a:pt x="370" y="333"/>
                    </a:cubicBezTo>
                    <a:cubicBezTo>
                      <a:pt x="86" y="333"/>
                      <a:pt x="86" y="333"/>
                      <a:pt x="86" y="333"/>
                    </a:cubicBezTo>
                    <a:lnTo>
                      <a:pt x="228" y="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4" name="Freeform 443"/>
              <p:cNvSpPr>
                <a:spLocks/>
              </p:cNvSpPr>
              <p:nvPr/>
            </p:nvSpPr>
            <p:spPr bwMode="auto">
              <a:xfrm>
                <a:off x="3754991" y="1259303"/>
                <a:ext cx="13260" cy="39441"/>
              </a:xfrm>
              <a:custGeom>
                <a:avLst/>
                <a:gdLst>
                  <a:gd name="T0" fmla="*/ 15 w 30"/>
                  <a:gd name="T1" fmla="*/ 89 h 89"/>
                  <a:gd name="T2" fmla="*/ 30 w 30"/>
                  <a:gd name="T3" fmla="*/ 74 h 89"/>
                  <a:gd name="T4" fmla="*/ 30 w 30"/>
                  <a:gd name="T5" fmla="*/ 14 h 89"/>
                  <a:gd name="T6" fmla="*/ 15 w 30"/>
                  <a:gd name="T7" fmla="*/ 0 h 89"/>
                  <a:gd name="T8" fmla="*/ 0 w 30"/>
                  <a:gd name="T9" fmla="*/ 14 h 89"/>
                  <a:gd name="T10" fmla="*/ 0 w 30"/>
                  <a:gd name="T11" fmla="*/ 74 h 89"/>
                  <a:gd name="T12" fmla="*/ 15 w 30"/>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30" h="89">
                    <a:moveTo>
                      <a:pt x="15" y="89"/>
                    </a:moveTo>
                    <a:cubicBezTo>
                      <a:pt x="24" y="89"/>
                      <a:pt x="30" y="82"/>
                      <a:pt x="30" y="74"/>
                    </a:cubicBezTo>
                    <a:cubicBezTo>
                      <a:pt x="30" y="14"/>
                      <a:pt x="30" y="14"/>
                      <a:pt x="30" y="14"/>
                    </a:cubicBezTo>
                    <a:cubicBezTo>
                      <a:pt x="30" y="6"/>
                      <a:pt x="24" y="0"/>
                      <a:pt x="15" y="0"/>
                    </a:cubicBezTo>
                    <a:cubicBezTo>
                      <a:pt x="7" y="0"/>
                      <a:pt x="0" y="6"/>
                      <a:pt x="0" y="14"/>
                    </a:cubicBezTo>
                    <a:cubicBezTo>
                      <a:pt x="0" y="74"/>
                      <a:pt x="0" y="74"/>
                      <a:pt x="0" y="74"/>
                    </a:cubicBezTo>
                    <a:cubicBezTo>
                      <a:pt x="0" y="82"/>
                      <a:pt x="7" y="89"/>
                      <a:pt x="15" y="8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5" name="Freeform 444"/>
              <p:cNvSpPr>
                <a:spLocks/>
              </p:cNvSpPr>
              <p:nvPr/>
            </p:nvSpPr>
            <p:spPr bwMode="auto">
              <a:xfrm>
                <a:off x="3564754" y="1110378"/>
                <a:ext cx="336443" cy="130395"/>
              </a:xfrm>
              <a:custGeom>
                <a:avLst/>
                <a:gdLst>
                  <a:gd name="T0" fmla="*/ 16 w 759"/>
                  <a:gd name="T1" fmla="*/ 249 h 294"/>
                  <a:gd name="T2" fmla="*/ 30 w 759"/>
                  <a:gd name="T3" fmla="*/ 247 h 294"/>
                  <a:gd name="T4" fmla="*/ 321 w 759"/>
                  <a:gd name="T5" fmla="*/ 201 h 294"/>
                  <a:gd name="T6" fmla="*/ 384 w 759"/>
                  <a:gd name="T7" fmla="*/ 82 h 294"/>
                  <a:gd name="T8" fmla="*/ 409 w 759"/>
                  <a:gd name="T9" fmla="*/ 70 h 294"/>
                  <a:gd name="T10" fmla="*/ 707 w 759"/>
                  <a:gd name="T11" fmla="*/ 33 h 294"/>
                  <a:gd name="T12" fmla="*/ 693 w 759"/>
                  <a:gd name="T13" fmla="*/ 35 h 294"/>
                  <a:gd name="T14" fmla="*/ 688 w 759"/>
                  <a:gd name="T15" fmla="*/ 0 h 294"/>
                  <a:gd name="T16" fmla="*/ 759 w 759"/>
                  <a:gd name="T17" fmla="*/ 47 h 294"/>
                  <a:gd name="T18" fmla="*/ 707 w 759"/>
                  <a:gd name="T19" fmla="*/ 114 h 294"/>
                  <a:gd name="T20" fmla="*/ 699 w 759"/>
                  <a:gd name="T21" fmla="*/ 80 h 294"/>
                  <a:gd name="T22" fmla="*/ 418 w 759"/>
                  <a:gd name="T23" fmla="*/ 120 h 294"/>
                  <a:gd name="T24" fmla="*/ 355 w 759"/>
                  <a:gd name="T25" fmla="*/ 239 h 294"/>
                  <a:gd name="T26" fmla="*/ 330 w 759"/>
                  <a:gd name="T27" fmla="*/ 251 h 294"/>
                  <a:gd name="T28" fmla="*/ 22 w 759"/>
                  <a:gd name="T29" fmla="*/ 294 h 294"/>
                  <a:gd name="T30" fmla="*/ 3 w 759"/>
                  <a:gd name="T31" fmla="*/ 266 h 294"/>
                  <a:gd name="T32" fmla="*/ 16 w 759"/>
                  <a:gd name="T33" fmla="*/ 24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9" h="294">
                    <a:moveTo>
                      <a:pt x="16" y="249"/>
                    </a:moveTo>
                    <a:cubicBezTo>
                      <a:pt x="20" y="247"/>
                      <a:pt x="25" y="246"/>
                      <a:pt x="30" y="247"/>
                    </a:cubicBezTo>
                    <a:cubicBezTo>
                      <a:pt x="321" y="201"/>
                      <a:pt x="321" y="201"/>
                      <a:pt x="321" y="201"/>
                    </a:cubicBezTo>
                    <a:cubicBezTo>
                      <a:pt x="384" y="82"/>
                      <a:pt x="384" y="82"/>
                      <a:pt x="384" y="82"/>
                    </a:cubicBezTo>
                    <a:cubicBezTo>
                      <a:pt x="389" y="73"/>
                      <a:pt x="399" y="68"/>
                      <a:pt x="409" y="70"/>
                    </a:cubicBezTo>
                    <a:cubicBezTo>
                      <a:pt x="707" y="33"/>
                      <a:pt x="707" y="33"/>
                      <a:pt x="707" y="33"/>
                    </a:cubicBezTo>
                    <a:cubicBezTo>
                      <a:pt x="693" y="35"/>
                      <a:pt x="693" y="35"/>
                      <a:pt x="693" y="35"/>
                    </a:cubicBezTo>
                    <a:cubicBezTo>
                      <a:pt x="688" y="0"/>
                      <a:pt x="688" y="0"/>
                      <a:pt x="688" y="0"/>
                    </a:cubicBezTo>
                    <a:cubicBezTo>
                      <a:pt x="759" y="47"/>
                      <a:pt x="759" y="47"/>
                      <a:pt x="759" y="47"/>
                    </a:cubicBezTo>
                    <a:cubicBezTo>
                      <a:pt x="707" y="114"/>
                      <a:pt x="707" y="114"/>
                      <a:pt x="707" y="114"/>
                    </a:cubicBezTo>
                    <a:cubicBezTo>
                      <a:pt x="699" y="80"/>
                      <a:pt x="699" y="80"/>
                      <a:pt x="699" y="80"/>
                    </a:cubicBezTo>
                    <a:cubicBezTo>
                      <a:pt x="418" y="120"/>
                      <a:pt x="418" y="120"/>
                      <a:pt x="418" y="120"/>
                    </a:cubicBezTo>
                    <a:cubicBezTo>
                      <a:pt x="355" y="239"/>
                      <a:pt x="355" y="239"/>
                      <a:pt x="355" y="239"/>
                    </a:cubicBezTo>
                    <a:cubicBezTo>
                      <a:pt x="351" y="248"/>
                      <a:pt x="340" y="253"/>
                      <a:pt x="330" y="251"/>
                    </a:cubicBezTo>
                    <a:cubicBezTo>
                      <a:pt x="22" y="294"/>
                      <a:pt x="22" y="294"/>
                      <a:pt x="22" y="294"/>
                    </a:cubicBezTo>
                    <a:cubicBezTo>
                      <a:pt x="9" y="291"/>
                      <a:pt x="0" y="279"/>
                      <a:pt x="3" y="266"/>
                    </a:cubicBezTo>
                    <a:cubicBezTo>
                      <a:pt x="4" y="258"/>
                      <a:pt x="9" y="252"/>
                      <a:pt x="16" y="24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6" name="Oval 445"/>
              <p:cNvSpPr>
                <a:spLocks noChangeArrowheads="1"/>
              </p:cNvSpPr>
              <p:nvPr/>
            </p:nvSpPr>
            <p:spPr bwMode="auto">
              <a:xfrm>
                <a:off x="3569684" y="1016534"/>
                <a:ext cx="26691" cy="2652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7" name="Oval 446"/>
              <p:cNvSpPr>
                <a:spLocks noChangeArrowheads="1"/>
              </p:cNvSpPr>
              <p:nvPr/>
            </p:nvSpPr>
            <p:spPr bwMode="auto">
              <a:xfrm>
                <a:off x="3616266" y="1016534"/>
                <a:ext cx="26181" cy="2652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8" name="Oval 447"/>
              <p:cNvSpPr>
                <a:spLocks noChangeArrowheads="1"/>
              </p:cNvSpPr>
              <p:nvPr/>
            </p:nvSpPr>
            <p:spPr bwMode="auto">
              <a:xfrm>
                <a:off x="3662338" y="1016534"/>
                <a:ext cx="26521" cy="2652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9" name="Freeform 448"/>
              <p:cNvSpPr>
                <a:spLocks noEditPoints="1"/>
              </p:cNvSpPr>
              <p:nvPr/>
            </p:nvSpPr>
            <p:spPr bwMode="auto">
              <a:xfrm>
                <a:off x="3523103" y="970463"/>
                <a:ext cx="424166" cy="357013"/>
              </a:xfrm>
              <a:custGeom>
                <a:avLst/>
                <a:gdLst>
                  <a:gd name="T0" fmla="*/ 867 w 957"/>
                  <a:gd name="T1" fmla="*/ 0 h 806"/>
                  <a:gd name="T2" fmla="*/ 90 w 957"/>
                  <a:gd name="T3" fmla="*/ 0 h 806"/>
                  <a:gd name="T4" fmla="*/ 0 w 957"/>
                  <a:gd name="T5" fmla="*/ 89 h 806"/>
                  <a:gd name="T6" fmla="*/ 0 w 957"/>
                  <a:gd name="T7" fmla="*/ 717 h 806"/>
                  <a:gd name="T8" fmla="*/ 90 w 957"/>
                  <a:gd name="T9" fmla="*/ 806 h 806"/>
                  <a:gd name="T10" fmla="*/ 296 w 957"/>
                  <a:gd name="T11" fmla="*/ 806 h 806"/>
                  <a:gd name="T12" fmla="*/ 331 w 957"/>
                  <a:gd name="T13" fmla="*/ 747 h 806"/>
                  <a:gd name="T14" fmla="*/ 90 w 957"/>
                  <a:gd name="T15" fmla="*/ 747 h 806"/>
                  <a:gd name="T16" fmla="*/ 60 w 957"/>
                  <a:gd name="T17" fmla="*/ 717 h 806"/>
                  <a:gd name="T18" fmla="*/ 60 w 957"/>
                  <a:gd name="T19" fmla="*/ 269 h 806"/>
                  <a:gd name="T20" fmla="*/ 897 w 957"/>
                  <a:gd name="T21" fmla="*/ 269 h 806"/>
                  <a:gd name="T22" fmla="*/ 897 w 957"/>
                  <a:gd name="T23" fmla="*/ 717 h 806"/>
                  <a:gd name="T24" fmla="*/ 867 w 957"/>
                  <a:gd name="T25" fmla="*/ 747 h 806"/>
                  <a:gd name="T26" fmla="*/ 767 w 957"/>
                  <a:gd name="T27" fmla="*/ 747 h 806"/>
                  <a:gd name="T28" fmla="*/ 801 w 957"/>
                  <a:gd name="T29" fmla="*/ 806 h 806"/>
                  <a:gd name="T30" fmla="*/ 867 w 957"/>
                  <a:gd name="T31" fmla="*/ 806 h 806"/>
                  <a:gd name="T32" fmla="*/ 957 w 957"/>
                  <a:gd name="T33" fmla="*/ 717 h 806"/>
                  <a:gd name="T34" fmla="*/ 957 w 957"/>
                  <a:gd name="T35" fmla="*/ 89 h 806"/>
                  <a:gd name="T36" fmla="*/ 867 w 957"/>
                  <a:gd name="T37" fmla="*/ 0 h 806"/>
                  <a:gd name="T38" fmla="*/ 897 w 957"/>
                  <a:gd name="T39" fmla="*/ 209 h 806"/>
                  <a:gd name="T40" fmla="*/ 60 w 957"/>
                  <a:gd name="T41" fmla="*/ 209 h 806"/>
                  <a:gd name="T42" fmla="*/ 60 w 957"/>
                  <a:gd name="T43" fmla="*/ 89 h 806"/>
                  <a:gd name="T44" fmla="*/ 90 w 957"/>
                  <a:gd name="T45" fmla="*/ 59 h 806"/>
                  <a:gd name="T46" fmla="*/ 867 w 957"/>
                  <a:gd name="T47" fmla="*/ 59 h 806"/>
                  <a:gd name="T48" fmla="*/ 897 w 957"/>
                  <a:gd name="T49" fmla="*/ 89 h 806"/>
                  <a:gd name="T50" fmla="*/ 897 w 957"/>
                  <a:gd name="T51" fmla="*/ 209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7" h="806">
                    <a:moveTo>
                      <a:pt x="867" y="0"/>
                    </a:moveTo>
                    <a:cubicBezTo>
                      <a:pt x="90" y="0"/>
                      <a:pt x="90" y="0"/>
                      <a:pt x="90" y="0"/>
                    </a:cubicBezTo>
                    <a:cubicBezTo>
                      <a:pt x="41" y="0"/>
                      <a:pt x="0" y="40"/>
                      <a:pt x="0" y="89"/>
                    </a:cubicBezTo>
                    <a:cubicBezTo>
                      <a:pt x="0" y="717"/>
                      <a:pt x="0" y="717"/>
                      <a:pt x="0" y="717"/>
                    </a:cubicBezTo>
                    <a:cubicBezTo>
                      <a:pt x="0" y="766"/>
                      <a:pt x="41" y="806"/>
                      <a:pt x="90" y="806"/>
                    </a:cubicBezTo>
                    <a:cubicBezTo>
                      <a:pt x="296" y="806"/>
                      <a:pt x="296" y="806"/>
                      <a:pt x="296" y="806"/>
                    </a:cubicBezTo>
                    <a:cubicBezTo>
                      <a:pt x="331" y="747"/>
                      <a:pt x="331" y="747"/>
                      <a:pt x="331" y="747"/>
                    </a:cubicBezTo>
                    <a:cubicBezTo>
                      <a:pt x="90" y="747"/>
                      <a:pt x="90" y="747"/>
                      <a:pt x="90" y="747"/>
                    </a:cubicBezTo>
                    <a:cubicBezTo>
                      <a:pt x="74" y="747"/>
                      <a:pt x="60" y="733"/>
                      <a:pt x="60" y="717"/>
                    </a:cubicBezTo>
                    <a:cubicBezTo>
                      <a:pt x="60" y="269"/>
                      <a:pt x="60" y="269"/>
                      <a:pt x="60" y="269"/>
                    </a:cubicBezTo>
                    <a:cubicBezTo>
                      <a:pt x="897" y="269"/>
                      <a:pt x="897" y="269"/>
                      <a:pt x="897" y="269"/>
                    </a:cubicBezTo>
                    <a:cubicBezTo>
                      <a:pt x="897" y="717"/>
                      <a:pt x="897" y="717"/>
                      <a:pt x="897" y="717"/>
                    </a:cubicBezTo>
                    <a:cubicBezTo>
                      <a:pt x="897" y="733"/>
                      <a:pt x="883" y="747"/>
                      <a:pt x="867" y="747"/>
                    </a:cubicBezTo>
                    <a:cubicBezTo>
                      <a:pt x="767" y="747"/>
                      <a:pt x="767" y="747"/>
                      <a:pt x="767" y="747"/>
                    </a:cubicBezTo>
                    <a:cubicBezTo>
                      <a:pt x="801" y="806"/>
                      <a:pt x="801" y="806"/>
                      <a:pt x="801" y="806"/>
                    </a:cubicBezTo>
                    <a:cubicBezTo>
                      <a:pt x="867" y="806"/>
                      <a:pt x="867" y="806"/>
                      <a:pt x="867" y="806"/>
                    </a:cubicBezTo>
                    <a:cubicBezTo>
                      <a:pt x="916" y="806"/>
                      <a:pt x="957" y="766"/>
                      <a:pt x="957" y="717"/>
                    </a:cubicBezTo>
                    <a:cubicBezTo>
                      <a:pt x="957" y="89"/>
                      <a:pt x="957" y="89"/>
                      <a:pt x="957" y="89"/>
                    </a:cubicBezTo>
                    <a:cubicBezTo>
                      <a:pt x="957" y="40"/>
                      <a:pt x="916" y="0"/>
                      <a:pt x="867" y="0"/>
                    </a:cubicBezTo>
                    <a:close/>
                    <a:moveTo>
                      <a:pt x="897" y="209"/>
                    </a:moveTo>
                    <a:cubicBezTo>
                      <a:pt x="60" y="209"/>
                      <a:pt x="60" y="209"/>
                      <a:pt x="60" y="209"/>
                    </a:cubicBezTo>
                    <a:cubicBezTo>
                      <a:pt x="60" y="89"/>
                      <a:pt x="60" y="89"/>
                      <a:pt x="60" y="89"/>
                    </a:cubicBezTo>
                    <a:cubicBezTo>
                      <a:pt x="60" y="73"/>
                      <a:pt x="74" y="59"/>
                      <a:pt x="90" y="59"/>
                    </a:cubicBezTo>
                    <a:cubicBezTo>
                      <a:pt x="867" y="59"/>
                      <a:pt x="867" y="59"/>
                      <a:pt x="867" y="59"/>
                    </a:cubicBezTo>
                    <a:cubicBezTo>
                      <a:pt x="883" y="59"/>
                      <a:pt x="897" y="73"/>
                      <a:pt x="897" y="89"/>
                    </a:cubicBezTo>
                    <a:lnTo>
                      <a:pt x="897" y="20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464" name="Group 463"/>
          <p:cNvGrpSpPr/>
          <p:nvPr/>
        </p:nvGrpSpPr>
        <p:grpSpPr>
          <a:xfrm>
            <a:off x="1757203" y="2797730"/>
            <a:ext cx="1552815" cy="356036"/>
            <a:chOff x="2399626" y="3170453"/>
            <a:chExt cx="1589359" cy="364415"/>
          </a:xfrm>
          <a:solidFill>
            <a:schemeClr val="tx1"/>
          </a:solidFill>
        </p:grpSpPr>
        <p:grpSp>
          <p:nvGrpSpPr>
            <p:cNvPr id="451" name="Group 450"/>
            <p:cNvGrpSpPr/>
            <p:nvPr/>
          </p:nvGrpSpPr>
          <p:grpSpPr>
            <a:xfrm>
              <a:off x="3647854" y="3170453"/>
              <a:ext cx="341131" cy="364415"/>
              <a:chOff x="4275250" y="1778642"/>
              <a:chExt cx="341131" cy="364415"/>
            </a:xfrm>
            <a:grpFill/>
          </p:grpSpPr>
          <p:sp>
            <p:nvSpPr>
              <p:cNvPr id="452" name="Freeform 16"/>
              <p:cNvSpPr>
                <a:spLocks/>
              </p:cNvSpPr>
              <p:nvPr/>
            </p:nvSpPr>
            <p:spPr bwMode="auto">
              <a:xfrm>
                <a:off x="4479628" y="2006304"/>
                <a:ext cx="136753" cy="136753"/>
              </a:xfrm>
              <a:custGeom>
                <a:avLst/>
                <a:gdLst>
                  <a:gd name="T0" fmla="*/ 204 w 211"/>
                  <a:gd name="T1" fmla="*/ 179 h 211"/>
                  <a:gd name="T2" fmla="*/ 142 w 211"/>
                  <a:gd name="T3" fmla="*/ 116 h 211"/>
                  <a:gd name="T4" fmla="*/ 131 w 211"/>
                  <a:gd name="T5" fmla="*/ 31 h 211"/>
                  <a:gd name="T6" fmla="*/ 131 w 211"/>
                  <a:gd name="T7" fmla="*/ 31 h 211"/>
                  <a:gd name="T8" fmla="*/ 106 w 211"/>
                  <a:gd name="T9" fmla="*/ 6 h 211"/>
                  <a:gd name="T10" fmla="*/ 82 w 211"/>
                  <a:gd name="T11" fmla="*/ 6 h 211"/>
                  <a:gd name="T12" fmla="*/ 82 w 211"/>
                  <a:gd name="T13" fmla="*/ 31 h 211"/>
                  <a:gd name="T14" fmla="*/ 106 w 211"/>
                  <a:gd name="T15" fmla="*/ 56 h 211"/>
                  <a:gd name="T16" fmla="*/ 106 w 211"/>
                  <a:gd name="T17" fmla="*/ 56 h 211"/>
                  <a:gd name="T18" fmla="*/ 106 w 211"/>
                  <a:gd name="T19" fmla="*/ 106 h 211"/>
                  <a:gd name="T20" fmla="*/ 57 w 211"/>
                  <a:gd name="T21" fmla="*/ 106 h 211"/>
                  <a:gd name="T22" fmla="*/ 32 w 211"/>
                  <a:gd name="T23" fmla="*/ 81 h 211"/>
                  <a:gd name="T24" fmla="*/ 7 w 211"/>
                  <a:gd name="T25" fmla="*/ 81 h 211"/>
                  <a:gd name="T26" fmla="*/ 7 w 211"/>
                  <a:gd name="T27" fmla="*/ 106 h 211"/>
                  <a:gd name="T28" fmla="*/ 32 w 211"/>
                  <a:gd name="T29" fmla="*/ 130 h 211"/>
                  <a:gd name="T30" fmla="*/ 82 w 211"/>
                  <a:gd name="T31" fmla="*/ 151 h 211"/>
                  <a:gd name="T32" fmla="*/ 117 w 211"/>
                  <a:gd name="T33" fmla="*/ 141 h 211"/>
                  <a:gd name="T34" fmla="*/ 180 w 211"/>
                  <a:gd name="T35" fmla="*/ 204 h 211"/>
                  <a:gd name="T36" fmla="*/ 204 w 211"/>
                  <a:gd name="T37" fmla="*/ 204 h 211"/>
                  <a:gd name="T38" fmla="*/ 204 w 211"/>
                  <a:gd name="T39" fmla="*/ 17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211">
                    <a:moveTo>
                      <a:pt x="204" y="179"/>
                    </a:moveTo>
                    <a:cubicBezTo>
                      <a:pt x="142" y="116"/>
                      <a:pt x="142" y="116"/>
                      <a:pt x="142" y="116"/>
                    </a:cubicBezTo>
                    <a:cubicBezTo>
                      <a:pt x="158" y="90"/>
                      <a:pt x="154" y="54"/>
                      <a:pt x="131" y="31"/>
                    </a:cubicBezTo>
                    <a:cubicBezTo>
                      <a:pt x="131" y="31"/>
                      <a:pt x="131" y="31"/>
                      <a:pt x="131" y="31"/>
                    </a:cubicBezTo>
                    <a:cubicBezTo>
                      <a:pt x="106" y="6"/>
                      <a:pt x="106" y="6"/>
                      <a:pt x="106" y="6"/>
                    </a:cubicBezTo>
                    <a:cubicBezTo>
                      <a:pt x="100" y="0"/>
                      <a:pt x="89" y="0"/>
                      <a:pt x="82" y="6"/>
                    </a:cubicBezTo>
                    <a:cubicBezTo>
                      <a:pt x="75" y="13"/>
                      <a:pt x="75" y="24"/>
                      <a:pt x="82" y="31"/>
                    </a:cubicBezTo>
                    <a:cubicBezTo>
                      <a:pt x="106" y="56"/>
                      <a:pt x="106" y="56"/>
                      <a:pt x="106" y="56"/>
                    </a:cubicBezTo>
                    <a:cubicBezTo>
                      <a:pt x="106" y="56"/>
                      <a:pt x="106" y="56"/>
                      <a:pt x="106" y="56"/>
                    </a:cubicBezTo>
                    <a:cubicBezTo>
                      <a:pt x="120" y="70"/>
                      <a:pt x="120" y="92"/>
                      <a:pt x="106" y="106"/>
                    </a:cubicBezTo>
                    <a:cubicBezTo>
                      <a:pt x="93" y="119"/>
                      <a:pt x="71" y="119"/>
                      <a:pt x="57" y="106"/>
                    </a:cubicBezTo>
                    <a:cubicBezTo>
                      <a:pt x="32" y="81"/>
                      <a:pt x="32" y="81"/>
                      <a:pt x="32" y="81"/>
                    </a:cubicBezTo>
                    <a:cubicBezTo>
                      <a:pt x="25" y="74"/>
                      <a:pt x="14" y="74"/>
                      <a:pt x="7" y="81"/>
                    </a:cubicBezTo>
                    <a:cubicBezTo>
                      <a:pt x="0" y="88"/>
                      <a:pt x="0" y="99"/>
                      <a:pt x="7" y="106"/>
                    </a:cubicBezTo>
                    <a:cubicBezTo>
                      <a:pt x="32" y="130"/>
                      <a:pt x="32" y="130"/>
                      <a:pt x="32" y="130"/>
                    </a:cubicBezTo>
                    <a:cubicBezTo>
                      <a:pt x="46" y="144"/>
                      <a:pt x="64" y="151"/>
                      <a:pt x="82" y="151"/>
                    </a:cubicBezTo>
                    <a:cubicBezTo>
                      <a:pt x="94" y="151"/>
                      <a:pt x="106" y="148"/>
                      <a:pt x="117" y="141"/>
                    </a:cubicBezTo>
                    <a:cubicBezTo>
                      <a:pt x="180" y="204"/>
                      <a:pt x="180" y="204"/>
                      <a:pt x="180" y="204"/>
                    </a:cubicBezTo>
                    <a:cubicBezTo>
                      <a:pt x="187" y="211"/>
                      <a:pt x="198" y="211"/>
                      <a:pt x="204" y="204"/>
                    </a:cubicBezTo>
                    <a:cubicBezTo>
                      <a:pt x="211" y="197"/>
                      <a:pt x="211" y="186"/>
                      <a:pt x="204" y="179"/>
                    </a:cubicBezTo>
                    <a:close/>
                  </a:path>
                </a:pathLst>
              </a:custGeom>
              <a:grpFill/>
              <a:ln w="3175">
                <a:noFill/>
              </a:ln>
              <a:extLst/>
            </p:spPr>
            <p:txBody>
              <a:bodyPr vert="horz" wrap="square" lIns="68580" tIns="34290" rIns="68580" bIns="34290" numCol="1" anchor="t" anchorCtr="0" compatLnSpc="1">
                <a:prstTxWarp prst="textNoShape">
                  <a:avLst/>
                </a:prstTxWarp>
              </a:bodyPr>
              <a:lstStyle/>
              <a:p>
                <a:endParaRPr lang="en-US"/>
              </a:p>
            </p:txBody>
          </p:sp>
          <p:sp>
            <p:nvSpPr>
              <p:cNvPr id="453" name="Freeform 17"/>
              <p:cNvSpPr>
                <a:spLocks noEditPoints="1"/>
              </p:cNvSpPr>
              <p:nvPr/>
            </p:nvSpPr>
            <p:spPr bwMode="auto">
              <a:xfrm>
                <a:off x="4275250" y="1778642"/>
                <a:ext cx="283608" cy="362862"/>
              </a:xfrm>
              <a:custGeom>
                <a:avLst/>
                <a:gdLst>
                  <a:gd name="T0" fmla="*/ 331 w 438"/>
                  <a:gd name="T1" fmla="*/ 512 h 561"/>
                  <a:gd name="T2" fmla="*/ 219 w 438"/>
                  <a:gd name="T3" fmla="*/ 526 h 561"/>
                  <a:gd name="T4" fmla="*/ 35 w 438"/>
                  <a:gd name="T5" fmla="*/ 464 h 561"/>
                  <a:gd name="T6" fmla="*/ 35 w 438"/>
                  <a:gd name="T7" fmla="*/ 396 h 561"/>
                  <a:gd name="T8" fmla="*/ 219 w 438"/>
                  <a:gd name="T9" fmla="*/ 438 h 561"/>
                  <a:gd name="T10" fmla="*/ 273 w 438"/>
                  <a:gd name="T11" fmla="*/ 435 h 561"/>
                  <a:gd name="T12" fmla="*/ 289 w 438"/>
                  <a:gd name="T13" fmla="*/ 416 h 561"/>
                  <a:gd name="T14" fmla="*/ 270 w 438"/>
                  <a:gd name="T15" fmla="*/ 400 h 561"/>
                  <a:gd name="T16" fmla="*/ 219 w 438"/>
                  <a:gd name="T17" fmla="*/ 403 h 561"/>
                  <a:gd name="T18" fmla="*/ 35 w 438"/>
                  <a:gd name="T19" fmla="*/ 342 h 561"/>
                  <a:gd name="T20" fmla="*/ 35 w 438"/>
                  <a:gd name="T21" fmla="*/ 273 h 561"/>
                  <a:gd name="T22" fmla="*/ 219 w 438"/>
                  <a:gd name="T23" fmla="*/ 315 h 561"/>
                  <a:gd name="T24" fmla="*/ 403 w 438"/>
                  <a:gd name="T25" fmla="*/ 273 h 561"/>
                  <a:gd name="T26" fmla="*/ 403 w 438"/>
                  <a:gd name="T27" fmla="*/ 298 h 561"/>
                  <a:gd name="T28" fmla="*/ 421 w 438"/>
                  <a:gd name="T29" fmla="*/ 315 h 561"/>
                  <a:gd name="T30" fmla="*/ 438 w 438"/>
                  <a:gd name="T31" fmla="*/ 298 h 561"/>
                  <a:gd name="T32" fmla="*/ 438 w 438"/>
                  <a:gd name="T33" fmla="*/ 96 h 561"/>
                  <a:gd name="T34" fmla="*/ 219 w 438"/>
                  <a:gd name="T35" fmla="*/ 0 h 561"/>
                  <a:gd name="T36" fmla="*/ 0 w 438"/>
                  <a:gd name="T37" fmla="*/ 96 h 561"/>
                  <a:gd name="T38" fmla="*/ 0 w 438"/>
                  <a:gd name="T39" fmla="*/ 464 h 561"/>
                  <a:gd name="T40" fmla="*/ 219 w 438"/>
                  <a:gd name="T41" fmla="*/ 561 h 561"/>
                  <a:gd name="T42" fmla="*/ 341 w 438"/>
                  <a:gd name="T43" fmla="*/ 545 h 561"/>
                  <a:gd name="T44" fmla="*/ 353 w 438"/>
                  <a:gd name="T45" fmla="*/ 524 h 561"/>
                  <a:gd name="T46" fmla="*/ 331 w 438"/>
                  <a:gd name="T47" fmla="*/ 512 h 561"/>
                  <a:gd name="T48" fmla="*/ 219 w 438"/>
                  <a:gd name="T49" fmla="*/ 280 h 561"/>
                  <a:gd name="T50" fmla="*/ 35 w 438"/>
                  <a:gd name="T51" fmla="*/ 219 h 561"/>
                  <a:gd name="T52" fmla="*/ 35 w 438"/>
                  <a:gd name="T53" fmla="*/ 150 h 561"/>
                  <a:gd name="T54" fmla="*/ 219 w 438"/>
                  <a:gd name="T55" fmla="*/ 192 h 561"/>
                  <a:gd name="T56" fmla="*/ 403 w 438"/>
                  <a:gd name="T57" fmla="*/ 150 h 561"/>
                  <a:gd name="T58" fmla="*/ 403 w 438"/>
                  <a:gd name="T59" fmla="*/ 219 h 561"/>
                  <a:gd name="T60" fmla="*/ 219 w 438"/>
                  <a:gd name="T61" fmla="*/ 280 h 561"/>
                  <a:gd name="T62" fmla="*/ 219 w 438"/>
                  <a:gd name="T63" fmla="*/ 35 h 561"/>
                  <a:gd name="T64" fmla="*/ 403 w 438"/>
                  <a:gd name="T65" fmla="*/ 96 h 561"/>
                  <a:gd name="T66" fmla="*/ 219 w 438"/>
                  <a:gd name="T67" fmla="*/ 157 h 561"/>
                  <a:gd name="T68" fmla="*/ 35 w 438"/>
                  <a:gd name="T69" fmla="*/ 96 h 561"/>
                  <a:gd name="T70" fmla="*/ 219 w 438"/>
                  <a:gd name="T71" fmla="*/ 35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8" h="561">
                    <a:moveTo>
                      <a:pt x="331" y="512"/>
                    </a:moveTo>
                    <a:cubicBezTo>
                      <a:pt x="298" y="521"/>
                      <a:pt x="260" y="526"/>
                      <a:pt x="219" y="526"/>
                    </a:cubicBezTo>
                    <a:cubicBezTo>
                      <a:pt x="106" y="526"/>
                      <a:pt x="35" y="489"/>
                      <a:pt x="35" y="464"/>
                    </a:cubicBezTo>
                    <a:cubicBezTo>
                      <a:pt x="35" y="396"/>
                      <a:pt x="35" y="396"/>
                      <a:pt x="35" y="396"/>
                    </a:cubicBezTo>
                    <a:cubicBezTo>
                      <a:pt x="76" y="423"/>
                      <a:pt x="149" y="438"/>
                      <a:pt x="219" y="438"/>
                    </a:cubicBezTo>
                    <a:cubicBezTo>
                      <a:pt x="237" y="438"/>
                      <a:pt x="256" y="437"/>
                      <a:pt x="273" y="435"/>
                    </a:cubicBezTo>
                    <a:cubicBezTo>
                      <a:pt x="283" y="434"/>
                      <a:pt x="290" y="426"/>
                      <a:pt x="289" y="416"/>
                    </a:cubicBezTo>
                    <a:cubicBezTo>
                      <a:pt x="288" y="406"/>
                      <a:pt x="279" y="399"/>
                      <a:pt x="270" y="400"/>
                    </a:cubicBezTo>
                    <a:cubicBezTo>
                      <a:pt x="253" y="402"/>
                      <a:pt x="236" y="403"/>
                      <a:pt x="219" y="403"/>
                    </a:cubicBezTo>
                    <a:cubicBezTo>
                      <a:pt x="106" y="403"/>
                      <a:pt x="35" y="367"/>
                      <a:pt x="35" y="342"/>
                    </a:cubicBezTo>
                    <a:cubicBezTo>
                      <a:pt x="35" y="273"/>
                      <a:pt x="35" y="273"/>
                      <a:pt x="35" y="273"/>
                    </a:cubicBezTo>
                    <a:cubicBezTo>
                      <a:pt x="76" y="301"/>
                      <a:pt x="149" y="315"/>
                      <a:pt x="219" y="315"/>
                    </a:cubicBezTo>
                    <a:cubicBezTo>
                      <a:pt x="289" y="315"/>
                      <a:pt x="361" y="301"/>
                      <a:pt x="403" y="273"/>
                    </a:cubicBezTo>
                    <a:cubicBezTo>
                      <a:pt x="403" y="298"/>
                      <a:pt x="403" y="298"/>
                      <a:pt x="403" y="298"/>
                    </a:cubicBezTo>
                    <a:cubicBezTo>
                      <a:pt x="403" y="307"/>
                      <a:pt x="411" y="315"/>
                      <a:pt x="421" y="315"/>
                    </a:cubicBezTo>
                    <a:cubicBezTo>
                      <a:pt x="430" y="315"/>
                      <a:pt x="438" y="307"/>
                      <a:pt x="438" y="298"/>
                    </a:cubicBezTo>
                    <a:cubicBezTo>
                      <a:pt x="438" y="96"/>
                      <a:pt x="438" y="96"/>
                      <a:pt x="438" y="96"/>
                    </a:cubicBezTo>
                    <a:cubicBezTo>
                      <a:pt x="438" y="33"/>
                      <a:pt x="325" y="0"/>
                      <a:pt x="219" y="0"/>
                    </a:cubicBezTo>
                    <a:cubicBezTo>
                      <a:pt x="113" y="0"/>
                      <a:pt x="0" y="33"/>
                      <a:pt x="0" y="96"/>
                    </a:cubicBezTo>
                    <a:cubicBezTo>
                      <a:pt x="0" y="464"/>
                      <a:pt x="0" y="464"/>
                      <a:pt x="0" y="464"/>
                    </a:cubicBezTo>
                    <a:cubicBezTo>
                      <a:pt x="0" y="527"/>
                      <a:pt x="113" y="561"/>
                      <a:pt x="219" y="561"/>
                    </a:cubicBezTo>
                    <a:cubicBezTo>
                      <a:pt x="263" y="561"/>
                      <a:pt x="305" y="555"/>
                      <a:pt x="341" y="545"/>
                    </a:cubicBezTo>
                    <a:cubicBezTo>
                      <a:pt x="350" y="543"/>
                      <a:pt x="355" y="533"/>
                      <a:pt x="353" y="524"/>
                    </a:cubicBezTo>
                    <a:cubicBezTo>
                      <a:pt x="350" y="515"/>
                      <a:pt x="341" y="509"/>
                      <a:pt x="331" y="512"/>
                    </a:cubicBezTo>
                    <a:close/>
                    <a:moveTo>
                      <a:pt x="219" y="280"/>
                    </a:moveTo>
                    <a:cubicBezTo>
                      <a:pt x="106" y="280"/>
                      <a:pt x="35" y="244"/>
                      <a:pt x="35" y="219"/>
                    </a:cubicBezTo>
                    <a:cubicBezTo>
                      <a:pt x="35" y="150"/>
                      <a:pt x="35" y="150"/>
                      <a:pt x="35" y="150"/>
                    </a:cubicBezTo>
                    <a:cubicBezTo>
                      <a:pt x="76" y="178"/>
                      <a:pt x="149" y="192"/>
                      <a:pt x="219" y="192"/>
                    </a:cubicBezTo>
                    <a:cubicBezTo>
                      <a:pt x="289" y="192"/>
                      <a:pt x="361" y="178"/>
                      <a:pt x="403" y="150"/>
                    </a:cubicBezTo>
                    <a:cubicBezTo>
                      <a:pt x="403" y="219"/>
                      <a:pt x="403" y="219"/>
                      <a:pt x="403" y="219"/>
                    </a:cubicBezTo>
                    <a:cubicBezTo>
                      <a:pt x="403" y="244"/>
                      <a:pt x="331" y="280"/>
                      <a:pt x="219" y="280"/>
                    </a:cubicBezTo>
                    <a:close/>
                    <a:moveTo>
                      <a:pt x="219" y="35"/>
                    </a:moveTo>
                    <a:cubicBezTo>
                      <a:pt x="331" y="35"/>
                      <a:pt x="403" y="71"/>
                      <a:pt x="403" y="96"/>
                    </a:cubicBezTo>
                    <a:cubicBezTo>
                      <a:pt x="403" y="121"/>
                      <a:pt x="331" y="157"/>
                      <a:pt x="219" y="157"/>
                    </a:cubicBezTo>
                    <a:cubicBezTo>
                      <a:pt x="106" y="157"/>
                      <a:pt x="35" y="121"/>
                      <a:pt x="35" y="96"/>
                    </a:cubicBezTo>
                    <a:cubicBezTo>
                      <a:pt x="35" y="71"/>
                      <a:pt x="106" y="35"/>
                      <a:pt x="219" y="35"/>
                    </a:cubicBezTo>
                    <a:close/>
                  </a:path>
                </a:pathLst>
              </a:custGeom>
              <a:grpFill/>
              <a:ln w="3175">
                <a:noFill/>
              </a:ln>
              <a:extLst/>
            </p:spPr>
            <p:txBody>
              <a:bodyPr vert="horz" wrap="square" lIns="68580" tIns="34290" rIns="68580" bIns="34290" numCol="1" anchor="t" anchorCtr="0" compatLnSpc="1">
                <a:prstTxWarp prst="textNoShape">
                  <a:avLst/>
                </a:prstTxWarp>
              </a:bodyPr>
              <a:lstStyle/>
              <a:p>
                <a:endParaRPr lang="en-US"/>
              </a:p>
            </p:txBody>
          </p:sp>
        </p:grpSp>
        <p:grpSp>
          <p:nvGrpSpPr>
            <p:cNvPr id="454" name="Group 453"/>
            <p:cNvGrpSpPr/>
            <p:nvPr/>
          </p:nvGrpSpPr>
          <p:grpSpPr>
            <a:xfrm>
              <a:off x="3226343" y="3171229"/>
              <a:ext cx="362862" cy="362862"/>
              <a:chOff x="2185128" y="1094099"/>
              <a:chExt cx="362862" cy="362862"/>
            </a:xfrm>
            <a:grpFill/>
          </p:grpSpPr>
          <p:sp>
            <p:nvSpPr>
              <p:cNvPr id="455" name="Freeform 105"/>
              <p:cNvSpPr>
                <a:spLocks/>
              </p:cNvSpPr>
              <p:nvPr/>
            </p:nvSpPr>
            <p:spPr bwMode="auto">
              <a:xfrm>
                <a:off x="2417453" y="1258824"/>
                <a:ext cx="80032" cy="79255"/>
              </a:xfrm>
              <a:custGeom>
                <a:avLst/>
                <a:gdLst>
                  <a:gd name="T0" fmla="*/ 106 w 123"/>
                  <a:gd name="T1" fmla="*/ 44 h 123"/>
                  <a:gd name="T2" fmla="*/ 106 w 123"/>
                  <a:gd name="T3" fmla="*/ 44 h 123"/>
                  <a:gd name="T4" fmla="*/ 79 w 123"/>
                  <a:gd name="T5" fmla="*/ 44 h 123"/>
                  <a:gd name="T6" fmla="*/ 79 w 123"/>
                  <a:gd name="T7" fmla="*/ 18 h 123"/>
                  <a:gd name="T8" fmla="*/ 62 w 123"/>
                  <a:gd name="T9" fmla="*/ 0 h 123"/>
                  <a:gd name="T10" fmla="*/ 44 w 123"/>
                  <a:gd name="T11" fmla="*/ 18 h 123"/>
                  <a:gd name="T12" fmla="*/ 44 w 123"/>
                  <a:gd name="T13" fmla="*/ 44 h 123"/>
                  <a:gd name="T14" fmla="*/ 18 w 123"/>
                  <a:gd name="T15" fmla="*/ 44 h 123"/>
                  <a:gd name="T16" fmla="*/ 18 w 123"/>
                  <a:gd name="T17" fmla="*/ 44 h 123"/>
                  <a:gd name="T18" fmla="*/ 0 w 123"/>
                  <a:gd name="T19" fmla="*/ 61 h 123"/>
                  <a:gd name="T20" fmla="*/ 18 w 123"/>
                  <a:gd name="T21" fmla="*/ 79 h 123"/>
                  <a:gd name="T22" fmla="*/ 44 w 123"/>
                  <a:gd name="T23" fmla="*/ 79 h 123"/>
                  <a:gd name="T24" fmla="*/ 44 w 123"/>
                  <a:gd name="T25" fmla="*/ 105 h 123"/>
                  <a:gd name="T26" fmla="*/ 62 w 123"/>
                  <a:gd name="T27" fmla="*/ 123 h 123"/>
                  <a:gd name="T28" fmla="*/ 79 w 123"/>
                  <a:gd name="T29" fmla="*/ 105 h 123"/>
                  <a:gd name="T30" fmla="*/ 79 w 123"/>
                  <a:gd name="T31" fmla="*/ 79 h 123"/>
                  <a:gd name="T32" fmla="*/ 106 w 123"/>
                  <a:gd name="T33" fmla="*/ 79 h 123"/>
                  <a:gd name="T34" fmla="*/ 123 w 123"/>
                  <a:gd name="T35" fmla="*/ 61 h 123"/>
                  <a:gd name="T36" fmla="*/ 106 w 123"/>
                  <a:gd name="T37" fmla="*/ 4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23">
                    <a:moveTo>
                      <a:pt x="106" y="44"/>
                    </a:moveTo>
                    <a:cubicBezTo>
                      <a:pt x="106" y="44"/>
                      <a:pt x="106" y="44"/>
                      <a:pt x="106" y="44"/>
                    </a:cubicBezTo>
                    <a:cubicBezTo>
                      <a:pt x="79" y="44"/>
                      <a:pt x="79" y="44"/>
                      <a:pt x="79" y="44"/>
                    </a:cubicBezTo>
                    <a:cubicBezTo>
                      <a:pt x="79" y="18"/>
                      <a:pt x="79" y="18"/>
                      <a:pt x="79" y="18"/>
                    </a:cubicBezTo>
                    <a:cubicBezTo>
                      <a:pt x="79" y="8"/>
                      <a:pt x="72" y="0"/>
                      <a:pt x="62" y="0"/>
                    </a:cubicBezTo>
                    <a:cubicBezTo>
                      <a:pt x="52" y="0"/>
                      <a:pt x="44" y="8"/>
                      <a:pt x="44" y="18"/>
                    </a:cubicBezTo>
                    <a:cubicBezTo>
                      <a:pt x="44" y="44"/>
                      <a:pt x="44" y="44"/>
                      <a:pt x="44" y="44"/>
                    </a:cubicBezTo>
                    <a:cubicBezTo>
                      <a:pt x="18" y="44"/>
                      <a:pt x="18" y="44"/>
                      <a:pt x="18" y="44"/>
                    </a:cubicBezTo>
                    <a:cubicBezTo>
                      <a:pt x="18" y="44"/>
                      <a:pt x="18" y="44"/>
                      <a:pt x="18" y="44"/>
                    </a:cubicBezTo>
                    <a:cubicBezTo>
                      <a:pt x="8" y="44"/>
                      <a:pt x="0" y="52"/>
                      <a:pt x="0" y="61"/>
                    </a:cubicBezTo>
                    <a:cubicBezTo>
                      <a:pt x="0" y="71"/>
                      <a:pt x="8" y="79"/>
                      <a:pt x="18" y="79"/>
                    </a:cubicBezTo>
                    <a:cubicBezTo>
                      <a:pt x="44" y="79"/>
                      <a:pt x="44" y="79"/>
                      <a:pt x="44" y="79"/>
                    </a:cubicBezTo>
                    <a:cubicBezTo>
                      <a:pt x="44" y="105"/>
                      <a:pt x="44" y="105"/>
                      <a:pt x="44" y="105"/>
                    </a:cubicBezTo>
                    <a:cubicBezTo>
                      <a:pt x="44" y="115"/>
                      <a:pt x="52" y="123"/>
                      <a:pt x="62" y="123"/>
                    </a:cubicBezTo>
                    <a:cubicBezTo>
                      <a:pt x="72" y="123"/>
                      <a:pt x="79" y="115"/>
                      <a:pt x="79" y="105"/>
                    </a:cubicBezTo>
                    <a:cubicBezTo>
                      <a:pt x="79" y="79"/>
                      <a:pt x="79" y="79"/>
                      <a:pt x="79" y="79"/>
                    </a:cubicBezTo>
                    <a:cubicBezTo>
                      <a:pt x="106" y="79"/>
                      <a:pt x="106" y="79"/>
                      <a:pt x="106" y="79"/>
                    </a:cubicBezTo>
                    <a:cubicBezTo>
                      <a:pt x="115" y="79"/>
                      <a:pt x="123" y="71"/>
                      <a:pt x="123" y="61"/>
                    </a:cubicBezTo>
                    <a:cubicBezTo>
                      <a:pt x="123" y="52"/>
                      <a:pt x="115" y="44"/>
                      <a:pt x="106" y="44"/>
                    </a:cubicBezTo>
                    <a:close/>
                  </a:path>
                </a:pathLst>
              </a:custGeom>
              <a:grpFill/>
              <a:ln w="3175">
                <a:noFill/>
              </a:ln>
              <a:extLst/>
            </p:spPr>
            <p:txBody>
              <a:bodyPr vert="horz" wrap="square" lIns="68580" tIns="34290" rIns="68580" bIns="34290" numCol="1" anchor="t" anchorCtr="0" compatLnSpc="1">
                <a:prstTxWarp prst="textNoShape">
                  <a:avLst/>
                </a:prstTxWarp>
              </a:bodyPr>
              <a:lstStyle/>
              <a:p>
                <a:endParaRPr lang="en-US"/>
              </a:p>
            </p:txBody>
          </p:sp>
          <p:sp>
            <p:nvSpPr>
              <p:cNvPr id="456" name="Freeform 106"/>
              <p:cNvSpPr>
                <a:spLocks noEditPoints="1"/>
              </p:cNvSpPr>
              <p:nvPr/>
            </p:nvSpPr>
            <p:spPr bwMode="auto">
              <a:xfrm>
                <a:off x="2185128" y="1094099"/>
                <a:ext cx="362862" cy="362862"/>
              </a:xfrm>
              <a:custGeom>
                <a:avLst/>
                <a:gdLst>
                  <a:gd name="T0" fmla="*/ 438 w 561"/>
                  <a:gd name="T1" fmla="*/ 176 h 561"/>
                  <a:gd name="T2" fmla="*/ 438 w 561"/>
                  <a:gd name="T3" fmla="*/ 96 h 561"/>
                  <a:gd name="T4" fmla="*/ 219 w 561"/>
                  <a:gd name="T5" fmla="*/ 0 h 561"/>
                  <a:gd name="T6" fmla="*/ 0 w 561"/>
                  <a:gd name="T7" fmla="*/ 96 h 561"/>
                  <a:gd name="T8" fmla="*/ 0 w 561"/>
                  <a:gd name="T9" fmla="*/ 464 h 561"/>
                  <a:gd name="T10" fmla="*/ 219 w 561"/>
                  <a:gd name="T11" fmla="*/ 561 h 561"/>
                  <a:gd name="T12" fmla="*/ 438 w 561"/>
                  <a:gd name="T13" fmla="*/ 464 h 561"/>
                  <a:gd name="T14" fmla="*/ 438 w 561"/>
                  <a:gd name="T15" fmla="*/ 454 h 561"/>
                  <a:gd name="T16" fmla="*/ 561 w 561"/>
                  <a:gd name="T17" fmla="*/ 315 h 561"/>
                  <a:gd name="T18" fmla="*/ 438 w 561"/>
                  <a:gd name="T19" fmla="*/ 176 h 561"/>
                  <a:gd name="T20" fmla="*/ 219 w 561"/>
                  <a:gd name="T21" fmla="*/ 35 h 561"/>
                  <a:gd name="T22" fmla="*/ 403 w 561"/>
                  <a:gd name="T23" fmla="*/ 96 h 561"/>
                  <a:gd name="T24" fmla="*/ 219 w 561"/>
                  <a:gd name="T25" fmla="*/ 158 h 561"/>
                  <a:gd name="T26" fmla="*/ 35 w 561"/>
                  <a:gd name="T27" fmla="*/ 96 h 561"/>
                  <a:gd name="T28" fmla="*/ 219 w 561"/>
                  <a:gd name="T29" fmla="*/ 35 h 561"/>
                  <a:gd name="T30" fmla="*/ 35 w 561"/>
                  <a:gd name="T31" fmla="*/ 150 h 561"/>
                  <a:gd name="T32" fmla="*/ 219 w 561"/>
                  <a:gd name="T33" fmla="*/ 193 h 561"/>
                  <a:gd name="T34" fmla="*/ 403 w 561"/>
                  <a:gd name="T35" fmla="*/ 150 h 561"/>
                  <a:gd name="T36" fmla="*/ 403 w 561"/>
                  <a:gd name="T37" fmla="*/ 176 h 561"/>
                  <a:gd name="T38" fmla="*/ 286 w 561"/>
                  <a:gd name="T39" fmla="*/ 276 h 561"/>
                  <a:gd name="T40" fmla="*/ 219 w 561"/>
                  <a:gd name="T41" fmla="*/ 280 h 561"/>
                  <a:gd name="T42" fmla="*/ 35 w 561"/>
                  <a:gd name="T43" fmla="*/ 219 h 561"/>
                  <a:gd name="T44" fmla="*/ 35 w 561"/>
                  <a:gd name="T45" fmla="*/ 150 h 561"/>
                  <a:gd name="T46" fmla="*/ 35 w 561"/>
                  <a:gd name="T47" fmla="*/ 273 h 561"/>
                  <a:gd name="T48" fmla="*/ 219 w 561"/>
                  <a:gd name="T49" fmla="*/ 315 h 561"/>
                  <a:gd name="T50" fmla="*/ 281 w 561"/>
                  <a:gd name="T51" fmla="*/ 312 h 561"/>
                  <a:gd name="T52" fmla="*/ 281 w 561"/>
                  <a:gd name="T53" fmla="*/ 315 h 561"/>
                  <a:gd name="T54" fmla="*/ 305 w 561"/>
                  <a:gd name="T55" fmla="*/ 395 h 561"/>
                  <a:gd name="T56" fmla="*/ 219 w 561"/>
                  <a:gd name="T57" fmla="*/ 403 h 561"/>
                  <a:gd name="T58" fmla="*/ 35 w 561"/>
                  <a:gd name="T59" fmla="*/ 342 h 561"/>
                  <a:gd name="T60" fmla="*/ 35 w 561"/>
                  <a:gd name="T61" fmla="*/ 273 h 561"/>
                  <a:gd name="T62" fmla="*/ 403 w 561"/>
                  <a:gd name="T63" fmla="*/ 464 h 561"/>
                  <a:gd name="T64" fmla="*/ 219 w 561"/>
                  <a:gd name="T65" fmla="*/ 526 h 561"/>
                  <a:gd name="T66" fmla="*/ 35 w 561"/>
                  <a:gd name="T67" fmla="*/ 464 h 561"/>
                  <a:gd name="T68" fmla="*/ 35 w 561"/>
                  <a:gd name="T69" fmla="*/ 396 h 561"/>
                  <a:gd name="T70" fmla="*/ 219 w 561"/>
                  <a:gd name="T71" fmla="*/ 438 h 561"/>
                  <a:gd name="T72" fmla="*/ 333 w 561"/>
                  <a:gd name="T73" fmla="*/ 425 h 561"/>
                  <a:gd name="T74" fmla="*/ 403 w 561"/>
                  <a:gd name="T75" fmla="*/ 454 h 561"/>
                  <a:gd name="T76" fmla="*/ 403 w 561"/>
                  <a:gd name="T77" fmla="*/ 464 h 561"/>
                  <a:gd name="T78" fmla="*/ 421 w 561"/>
                  <a:gd name="T79" fmla="*/ 421 h 561"/>
                  <a:gd name="T80" fmla="*/ 316 w 561"/>
                  <a:gd name="T81" fmla="*/ 315 h 561"/>
                  <a:gd name="T82" fmla="*/ 421 w 561"/>
                  <a:gd name="T83" fmla="*/ 210 h 561"/>
                  <a:gd name="T84" fmla="*/ 526 w 561"/>
                  <a:gd name="T85" fmla="*/ 315 h 561"/>
                  <a:gd name="T86" fmla="*/ 421 w 561"/>
                  <a:gd name="T87" fmla="*/ 42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1" h="561">
                    <a:moveTo>
                      <a:pt x="438" y="176"/>
                    </a:moveTo>
                    <a:cubicBezTo>
                      <a:pt x="438" y="96"/>
                      <a:pt x="438" y="96"/>
                      <a:pt x="438" y="96"/>
                    </a:cubicBezTo>
                    <a:cubicBezTo>
                      <a:pt x="438" y="33"/>
                      <a:pt x="325" y="0"/>
                      <a:pt x="219" y="0"/>
                    </a:cubicBezTo>
                    <a:cubicBezTo>
                      <a:pt x="113" y="0"/>
                      <a:pt x="0" y="33"/>
                      <a:pt x="0" y="96"/>
                    </a:cubicBezTo>
                    <a:cubicBezTo>
                      <a:pt x="0" y="464"/>
                      <a:pt x="0" y="464"/>
                      <a:pt x="0" y="464"/>
                    </a:cubicBezTo>
                    <a:cubicBezTo>
                      <a:pt x="0" y="527"/>
                      <a:pt x="113" y="561"/>
                      <a:pt x="219" y="561"/>
                    </a:cubicBezTo>
                    <a:cubicBezTo>
                      <a:pt x="325" y="561"/>
                      <a:pt x="438" y="527"/>
                      <a:pt x="438" y="464"/>
                    </a:cubicBezTo>
                    <a:cubicBezTo>
                      <a:pt x="438" y="454"/>
                      <a:pt x="438" y="454"/>
                      <a:pt x="438" y="454"/>
                    </a:cubicBezTo>
                    <a:cubicBezTo>
                      <a:pt x="507" y="446"/>
                      <a:pt x="561" y="387"/>
                      <a:pt x="561" y="315"/>
                    </a:cubicBezTo>
                    <a:cubicBezTo>
                      <a:pt x="561" y="244"/>
                      <a:pt x="507" y="185"/>
                      <a:pt x="438" y="176"/>
                    </a:cubicBezTo>
                    <a:close/>
                    <a:moveTo>
                      <a:pt x="219" y="35"/>
                    </a:moveTo>
                    <a:cubicBezTo>
                      <a:pt x="332" y="35"/>
                      <a:pt x="403" y="71"/>
                      <a:pt x="403" y="96"/>
                    </a:cubicBezTo>
                    <a:cubicBezTo>
                      <a:pt x="403" y="121"/>
                      <a:pt x="332" y="158"/>
                      <a:pt x="219" y="158"/>
                    </a:cubicBezTo>
                    <a:cubicBezTo>
                      <a:pt x="107" y="158"/>
                      <a:pt x="35" y="121"/>
                      <a:pt x="35" y="96"/>
                    </a:cubicBezTo>
                    <a:cubicBezTo>
                      <a:pt x="35" y="71"/>
                      <a:pt x="107" y="35"/>
                      <a:pt x="219" y="35"/>
                    </a:cubicBezTo>
                    <a:close/>
                    <a:moveTo>
                      <a:pt x="35" y="150"/>
                    </a:moveTo>
                    <a:cubicBezTo>
                      <a:pt x="77" y="178"/>
                      <a:pt x="149" y="193"/>
                      <a:pt x="219" y="193"/>
                    </a:cubicBezTo>
                    <a:cubicBezTo>
                      <a:pt x="289" y="193"/>
                      <a:pt x="362" y="178"/>
                      <a:pt x="403" y="150"/>
                    </a:cubicBezTo>
                    <a:cubicBezTo>
                      <a:pt x="403" y="176"/>
                      <a:pt x="403" y="176"/>
                      <a:pt x="403" y="176"/>
                    </a:cubicBezTo>
                    <a:cubicBezTo>
                      <a:pt x="348" y="183"/>
                      <a:pt x="302" y="223"/>
                      <a:pt x="286" y="276"/>
                    </a:cubicBezTo>
                    <a:cubicBezTo>
                      <a:pt x="266" y="279"/>
                      <a:pt x="244" y="280"/>
                      <a:pt x="219" y="280"/>
                    </a:cubicBezTo>
                    <a:cubicBezTo>
                      <a:pt x="107" y="280"/>
                      <a:pt x="35" y="244"/>
                      <a:pt x="35" y="219"/>
                    </a:cubicBezTo>
                    <a:lnTo>
                      <a:pt x="35" y="150"/>
                    </a:lnTo>
                    <a:close/>
                    <a:moveTo>
                      <a:pt x="35" y="273"/>
                    </a:moveTo>
                    <a:cubicBezTo>
                      <a:pt x="77" y="301"/>
                      <a:pt x="149" y="315"/>
                      <a:pt x="219" y="315"/>
                    </a:cubicBezTo>
                    <a:cubicBezTo>
                      <a:pt x="240" y="315"/>
                      <a:pt x="261" y="314"/>
                      <a:pt x="281" y="312"/>
                    </a:cubicBezTo>
                    <a:cubicBezTo>
                      <a:pt x="281" y="313"/>
                      <a:pt x="281" y="314"/>
                      <a:pt x="281" y="315"/>
                    </a:cubicBezTo>
                    <a:cubicBezTo>
                      <a:pt x="281" y="345"/>
                      <a:pt x="290" y="372"/>
                      <a:pt x="305" y="395"/>
                    </a:cubicBezTo>
                    <a:cubicBezTo>
                      <a:pt x="281" y="400"/>
                      <a:pt x="252" y="403"/>
                      <a:pt x="219" y="403"/>
                    </a:cubicBezTo>
                    <a:cubicBezTo>
                      <a:pt x="107" y="403"/>
                      <a:pt x="35" y="367"/>
                      <a:pt x="35" y="342"/>
                    </a:cubicBezTo>
                    <a:lnTo>
                      <a:pt x="35" y="273"/>
                    </a:lnTo>
                    <a:close/>
                    <a:moveTo>
                      <a:pt x="403" y="464"/>
                    </a:moveTo>
                    <a:cubicBezTo>
                      <a:pt x="403" y="489"/>
                      <a:pt x="332" y="526"/>
                      <a:pt x="219" y="526"/>
                    </a:cubicBezTo>
                    <a:cubicBezTo>
                      <a:pt x="107" y="526"/>
                      <a:pt x="35" y="489"/>
                      <a:pt x="35" y="464"/>
                    </a:cubicBezTo>
                    <a:cubicBezTo>
                      <a:pt x="35" y="396"/>
                      <a:pt x="35" y="396"/>
                      <a:pt x="35" y="396"/>
                    </a:cubicBezTo>
                    <a:cubicBezTo>
                      <a:pt x="77" y="424"/>
                      <a:pt x="149" y="438"/>
                      <a:pt x="219" y="438"/>
                    </a:cubicBezTo>
                    <a:cubicBezTo>
                      <a:pt x="258" y="438"/>
                      <a:pt x="298" y="433"/>
                      <a:pt x="333" y="425"/>
                    </a:cubicBezTo>
                    <a:cubicBezTo>
                      <a:pt x="353" y="440"/>
                      <a:pt x="377" y="451"/>
                      <a:pt x="403" y="454"/>
                    </a:cubicBezTo>
                    <a:lnTo>
                      <a:pt x="403" y="464"/>
                    </a:lnTo>
                    <a:close/>
                    <a:moveTo>
                      <a:pt x="421" y="421"/>
                    </a:moveTo>
                    <a:cubicBezTo>
                      <a:pt x="363" y="421"/>
                      <a:pt x="316" y="373"/>
                      <a:pt x="316" y="315"/>
                    </a:cubicBezTo>
                    <a:cubicBezTo>
                      <a:pt x="316" y="257"/>
                      <a:pt x="363" y="210"/>
                      <a:pt x="421" y="210"/>
                    </a:cubicBezTo>
                    <a:cubicBezTo>
                      <a:pt x="479" y="210"/>
                      <a:pt x="526" y="257"/>
                      <a:pt x="526" y="315"/>
                    </a:cubicBezTo>
                    <a:cubicBezTo>
                      <a:pt x="526" y="373"/>
                      <a:pt x="479" y="421"/>
                      <a:pt x="421" y="421"/>
                    </a:cubicBezTo>
                    <a:close/>
                  </a:path>
                </a:pathLst>
              </a:custGeom>
              <a:grpFill/>
              <a:ln w="3175">
                <a:noFill/>
              </a:ln>
              <a:extLst/>
            </p:spPr>
            <p:txBody>
              <a:bodyPr vert="horz" wrap="square" lIns="68580" tIns="34290" rIns="68580" bIns="34290" numCol="1" anchor="t" anchorCtr="0" compatLnSpc="1">
                <a:prstTxWarp prst="textNoShape">
                  <a:avLst/>
                </a:prstTxWarp>
              </a:bodyPr>
              <a:lstStyle/>
              <a:p>
                <a:endParaRPr lang="en-US"/>
              </a:p>
            </p:txBody>
          </p:sp>
        </p:grpSp>
        <p:grpSp>
          <p:nvGrpSpPr>
            <p:cNvPr id="457" name="Group 456"/>
            <p:cNvGrpSpPr/>
            <p:nvPr/>
          </p:nvGrpSpPr>
          <p:grpSpPr>
            <a:xfrm>
              <a:off x="2812390" y="3171229"/>
              <a:ext cx="362862" cy="362862"/>
              <a:chOff x="2865786" y="1094099"/>
              <a:chExt cx="362862" cy="362862"/>
            </a:xfrm>
            <a:grpFill/>
          </p:grpSpPr>
          <p:sp>
            <p:nvSpPr>
              <p:cNvPr id="458" name="Freeform 107"/>
              <p:cNvSpPr>
                <a:spLocks/>
              </p:cNvSpPr>
              <p:nvPr/>
            </p:nvSpPr>
            <p:spPr bwMode="auto">
              <a:xfrm>
                <a:off x="3098888" y="1286020"/>
                <a:ext cx="79255" cy="23310"/>
              </a:xfrm>
              <a:custGeom>
                <a:avLst/>
                <a:gdLst>
                  <a:gd name="T0" fmla="*/ 105 w 123"/>
                  <a:gd name="T1" fmla="*/ 0 h 35"/>
                  <a:gd name="T2" fmla="*/ 105 w 123"/>
                  <a:gd name="T3" fmla="*/ 0 h 35"/>
                  <a:gd name="T4" fmla="*/ 17 w 123"/>
                  <a:gd name="T5" fmla="*/ 0 h 35"/>
                  <a:gd name="T6" fmla="*/ 17 w 123"/>
                  <a:gd name="T7" fmla="*/ 0 h 35"/>
                  <a:gd name="T8" fmla="*/ 0 w 123"/>
                  <a:gd name="T9" fmla="*/ 18 h 35"/>
                  <a:gd name="T10" fmla="*/ 17 w 123"/>
                  <a:gd name="T11" fmla="*/ 35 h 35"/>
                  <a:gd name="T12" fmla="*/ 105 w 123"/>
                  <a:gd name="T13" fmla="*/ 35 h 35"/>
                  <a:gd name="T14" fmla="*/ 123 w 123"/>
                  <a:gd name="T15" fmla="*/ 18 h 35"/>
                  <a:gd name="T16" fmla="*/ 105 w 123"/>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5">
                    <a:moveTo>
                      <a:pt x="105" y="0"/>
                    </a:moveTo>
                    <a:cubicBezTo>
                      <a:pt x="105" y="0"/>
                      <a:pt x="105" y="0"/>
                      <a:pt x="105" y="0"/>
                    </a:cubicBezTo>
                    <a:cubicBezTo>
                      <a:pt x="17" y="0"/>
                      <a:pt x="17" y="0"/>
                      <a:pt x="17" y="0"/>
                    </a:cubicBezTo>
                    <a:cubicBezTo>
                      <a:pt x="17" y="0"/>
                      <a:pt x="17" y="0"/>
                      <a:pt x="17" y="0"/>
                    </a:cubicBezTo>
                    <a:cubicBezTo>
                      <a:pt x="8" y="0"/>
                      <a:pt x="0" y="8"/>
                      <a:pt x="0" y="18"/>
                    </a:cubicBezTo>
                    <a:cubicBezTo>
                      <a:pt x="0" y="27"/>
                      <a:pt x="8" y="35"/>
                      <a:pt x="17" y="35"/>
                    </a:cubicBezTo>
                    <a:cubicBezTo>
                      <a:pt x="105" y="35"/>
                      <a:pt x="105" y="35"/>
                      <a:pt x="105" y="35"/>
                    </a:cubicBezTo>
                    <a:cubicBezTo>
                      <a:pt x="115" y="35"/>
                      <a:pt x="123" y="27"/>
                      <a:pt x="123" y="18"/>
                    </a:cubicBezTo>
                    <a:cubicBezTo>
                      <a:pt x="123" y="8"/>
                      <a:pt x="115" y="0"/>
                      <a:pt x="105" y="0"/>
                    </a:cubicBezTo>
                    <a:close/>
                  </a:path>
                </a:pathLst>
              </a:custGeom>
              <a:grpFill/>
              <a:ln w="3175">
                <a:noFill/>
              </a:ln>
              <a:extLst/>
            </p:spPr>
            <p:txBody>
              <a:bodyPr vert="horz" wrap="square" lIns="68580" tIns="34290" rIns="68580" bIns="34290" numCol="1" anchor="t" anchorCtr="0" compatLnSpc="1">
                <a:prstTxWarp prst="textNoShape">
                  <a:avLst/>
                </a:prstTxWarp>
              </a:bodyPr>
              <a:lstStyle/>
              <a:p>
                <a:endParaRPr lang="en-US"/>
              </a:p>
            </p:txBody>
          </p:sp>
          <p:sp>
            <p:nvSpPr>
              <p:cNvPr id="459" name="Freeform 108"/>
              <p:cNvSpPr>
                <a:spLocks noEditPoints="1"/>
              </p:cNvSpPr>
              <p:nvPr/>
            </p:nvSpPr>
            <p:spPr bwMode="auto">
              <a:xfrm>
                <a:off x="2865786" y="1094099"/>
                <a:ext cx="362862" cy="362862"/>
              </a:xfrm>
              <a:custGeom>
                <a:avLst/>
                <a:gdLst>
                  <a:gd name="T0" fmla="*/ 439 w 561"/>
                  <a:gd name="T1" fmla="*/ 176 h 561"/>
                  <a:gd name="T2" fmla="*/ 439 w 561"/>
                  <a:gd name="T3" fmla="*/ 96 h 561"/>
                  <a:gd name="T4" fmla="*/ 219 w 561"/>
                  <a:gd name="T5" fmla="*/ 0 h 561"/>
                  <a:gd name="T6" fmla="*/ 0 w 561"/>
                  <a:gd name="T7" fmla="*/ 96 h 561"/>
                  <a:gd name="T8" fmla="*/ 0 w 561"/>
                  <a:gd name="T9" fmla="*/ 464 h 561"/>
                  <a:gd name="T10" fmla="*/ 219 w 561"/>
                  <a:gd name="T11" fmla="*/ 561 h 561"/>
                  <a:gd name="T12" fmla="*/ 439 w 561"/>
                  <a:gd name="T13" fmla="*/ 464 h 561"/>
                  <a:gd name="T14" fmla="*/ 439 w 561"/>
                  <a:gd name="T15" fmla="*/ 454 h 561"/>
                  <a:gd name="T16" fmla="*/ 561 w 561"/>
                  <a:gd name="T17" fmla="*/ 315 h 561"/>
                  <a:gd name="T18" fmla="*/ 439 w 561"/>
                  <a:gd name="T19" fmla="*/ 176 h 561"/>
                  <a:gd name="T20" fmla="*/ 219 w 561"/>
                  <a:gd name="T21" fmla="*/ 35 h 561"/>
                  <a:gd name="T22" fmla="*/ 404 w 561"/>
                  <a:gd name="T23" fmla="*/ 96 h 561"/>
                  <a:gd name="T24" fmla="*/ 219 w 561"/>
                  <a:gd name="T25" fmla="*/ 158 h 561"/>
                  <a:gd name="T26" fmla="*/ 35 w 561"/>
                  <a:gd name="T27" fmla="*/ 96 h 561"/>
                  <a:gd name="T28" fmla="*/ 219 w 561"/>
                  <a:gd name="T29" fmla="*/ 35 h 561"/>
                  <a:gd name="T30" fmla="*/ 35 w 561"/>
                  <a:gd name="T31" fmla="*/ 150 h 561"/>
                  <a:gd name="T32" fmla="*/ 219 w 561"/>
                  <a:gd name="T33" fmla="*/ 193 h 561"/>
                  <a:gd name="T34" fmla="*/ 404 w 561"/>
                  <a:gd name="T35" fmla="*/ 150 h 561"/>
                  <a:gd name="T36" fmla="*/ 404 w 561"/>
                  <a:gd name="T37" fmla="*/ 176 h 561"/>
                  <a:gd name="T38" fmla="*/ 287 w 561"/>
                  <a:gd name="T39" fmla="*/ 276 h 561"/>
                  <a:gd name="T40" fmla="*/ 219 w 561"/>
                  <a:gd name="T41" fmla="*/ 280 h 561"/>
                  <a:gd name="T42" fmla="*/ 35 w 561"/>
                  <a:gd name="T43" fmla="*/ 219 h 561"/>
                  <a:gd name="T44" fmla="*/ 35 w 561"/>
                  <a:gd name="T45" fmla="*/ 150 h 561"/>
                  <a:gd name="T46" fmla="*/ 35 w 561"/>
                  <a:gd name="T47" fmla="*/ 273 h 561"/>
                  <a:gd name="T48" fmla="*/ 219 w 561"/>
                  <a:gd name="T49" fmla="*/ 315 h 561"/>
                  <a:gd name="T50" fmla="*/ 281 w 561"/>
                  <a:gd name="T51" fmla="*/ 312 h 561"/>
                  <a:gd name="T52" fmla="*/ 281 w 561"/>
                  <a:gd name="T53" fmla="*/ 315 h 561"/>
                  <a:gd name="T54" fmla="*/ 306 w 561"/>
                  <a:gd name="T55" fmla="*/ 395 h 561"/>
                  <a:gd name="T56" fmla="*/ 219 w 561"/>
                  <a:gd name="T57" fmla="*/ 403 h 561"/>
                  <a:gd name="T58" fmla="*/ 35 w 561"/>
                  <a:gd name="T59" fmla="*/ 342 h 561"/>
                  <a:gd name="T60" fmla="*/ 35 w 561"/>
                  <a:gd name="T61" fmla="*/ 273 h 561"/>
                  <a:gd name="T62" fmla="*/ 404 w 561"/>
                  <a:gd name="T63" fmla="*/ 464 h 561"/>
                  <a:gd name="T64" fmla="*/ 219 w 561"/>
                  <a:gd name="T65" fmla="*/ 526 h 561"/>
                  <a:gd name="T66" fmla="*/ 35 w 561"/>
                  <a:gd name="T67" fmla="*/ 464 h 561"/>
                  <a:gd name="T68" fmla="*/ 35 w 561"/>
                  <a:gd name="T69" fmla="*/ 396 h 561"/>
                  <a:gd name="T70" fmla="*/ 219 w 561"/>
                  <a:gd name="T71" fmla="*/ 438 h 561"/>
                  <a:gd name="T72" fmla="*/ 333 w 561"/>
                  <a:gd name="T73" fmla="*/ 425 h 561"/>
                  <a:gd name="T74" fmla="*/ 404 w 561"/>
                  <a:gd name="T75" fmla="*/ 454 h 561"/>
                  <a:gd name="T76" fmla="*/ 404 w 561"/>
                  <a:gd name="T77" fmla="*/ 464 h 561"/>
                  <a:gd name="T78" fmla="*/ 421 w 561"/>
                  <a:gd name="T79" fmla="*/ 421 h 561"/>
                  <a:gd name="T80" fmla="*/ 316 w 561"/>
                  <a:gd name="T81" fmla="*/ 315 h 561"/>
                  <a:gd name="T82" fmla="*/ 421 w 561"/>
                  <a:gd name="T83" fmla="*/ 210 h 561"/>
                  <a:gd name="T84" fmla="*/ 526 w 561"/>
                  <a:gd name="T85" fmla="*/ 315 h 561"/>
                  <a:gd name="T86" fmla="*/ 421 w 561"/>
                  <a:gd name="T87" fmla="*/ 42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1" h="561">
                    <a:moveTo>
                      <a:pt x="439" y="176"/>
                    </a:moveTo>
                    <a:cubicBezTo>
                      <a:pt x="439" y="96"/>
                      <a:pt x="439" y="96"/>
                      <a:pt x="439" y="96"/>
                    </a:cubicBezTo>
                    <a:cubicBezTo>
                      <a:pt x="439" y="33"/>
                      <a:pt x="326" y="0"/>
                      <a:pt x="219" y="0"/>
                    </a:cubicBezTo>
                    <a:cubicBezTo>
                      <a:pt x="113" y="0"/>
                      <a:pt x="0" y="33"/>
                      <a:pt x="0" y="96"/>
                    </a:cubicBezTo>
                    <a:cubicBezTo>
                      <a:pt x="0" y="464"/>
                      <a:pt x="0" y="464"/>
                      <a:pt x="0" y="464"/>
                    </a:cubicBezTo>
                    <a:cubicBezTo>
                      <a:pt x="0" y="527"/>
                      <a:pt x="113" y="561"/>
                      <a:pt x="219" y="561"/>
                    </a:cubicBezTo>
                    <a:cubicBezTo>
                      <a:pt x="326" y="561"/>
                      <a:pt x="439" y="527"/>
                      <a:pt x="439" y="464"/>
                    </a:cubicBezTo>
                    <a:cubicBezTo>
                      <a:pt x="439" y="454"/>
                      <a:pt x="439" y="454"/>
                      <a:pt x="439" y="454"/>
                    </a:cubicBezTo>
                    <a:cubicBezTo>
                      <a:pt x="508" y="446"/>
                      <a:pt x="561" y="387"/>
                      <a:pt x="561" y="315"/>
                    </a:cubicBezTo>
                    <a:cubicBezTo>
                      <a:pt x="561" y="244"/>
                      <a:pt x="508" y="185"/>
                      <a:pt x="439" y="176"/>
                    </a:cubicBezTo>
                    <a:close/>
                    <a:moveTo>
                      <a:pt x="219" y="35"/>
                    </a:moveTo>
                    <a:cubicBezTo>
                      <a:pt x="332" y="35"/>
                      <a:pt x="404" y="71"/>
                      <a:pt x="404" y="96"/>
                    </a:cubicBezTo>
                    <a:cubicBezTo>
                      <a:pt x="404" y="121"/>
                      <a:pt x="332" y="158"/>
                      <a:pt x="219" y="158"/>
                    </a:cubicBezTo>
                    <a:cubicBezTo>
                      <a:pt x="107" y="158"/>
                      <a:pt x="35" y="121"/>
                      <a:pt x="35" y="96"/>
                    </a:cubicBezTo>
                    <a:cubicBezTo>
                      <a:pt x="35" y="71"/>
                      <a:pt x="107" y="35"/>
                      <a:pt x="219" y="35"/>
                    </a:cubicBezTo>
                    <a:close/>
                    <a:moveTo>
                      <a:pt x="35" y="150"/>
                    </a:moveTo>
                    <a:cubicBezTo>
                      <a:pt x="77" y="178"/>
                      <a:pt x="150" y="193"/>
                      <a:pt x="219" y="193"/>
                    </a:cubicBezTo>
                    <a:cubicBezTo>
                      <a:pt x="289" y="193"/>
                      <a:pt x="362" y="178"/>
                      <a:pt x="404" y="150"/>
                    </a:cubicBezTo>
                    <a:cubicBezTo>
                      <a:pt x="404" y="176"/>
                      <a:pt x="404" y="176"/>
                      <a:pt x="404" y="176"/>
                    </a:cubicBezTo>
                    <a:cubicBezTo>
                      <a:pt x="348" y="183"/>
                      <a:pt x="302" y="223"/>
                      <a:pt x="287" y="276"/>
                    </a:cubicBezTo>
                    <a:cubicBezTo>
                      <a:pt x="266" y="279"/>
                      <a:pt x="244" y="280"/>
                      <a:pt x="219" y="280"/>
                    </a:cubicBezTo>
                    <a:cubicBezTo>
                      <a:pt x="107" y="280"/>
                      <a:pt x="35" y="244"/>
                      <a:pt x="35" y="219"/>
                    </a:cubicBezTo>
                    <a:lnTo>
                      <a:pt x="35" y="150"/>
                    </a:lnTo>
                    <a:close/>
                    <a:moveTo>
                      <a:pt x="35" y="273"/>
                    </a:moveTo>
                    <a:cubicBezTo>
                      <a:pt x="77" y="301"/>
                      <a:pt x="150" y="315"/>
                      <a:pt x="219" y="315"/>
                    </a:cubicBezTo>
                    <a:cubicBezTo>
                      <a:pt x="240" y="315"/>
                      <a:pt x="261" y="314"/>
                      <a:pt x="281" y="312"/>
                    </a:cubicBezTo>
                    <a:cubicBezTo>
                      <a:pt x="281" y="313"/>
                      <a:pt x="281" y="314"/>
                      <a:pt x="281" y="315"/>
                    </a:cubicBezTo>
                    <a:cubicBezTo>
                      <a:pt x="281" y="345"/>
                      <a:pt x="290" y="372"/>
                      <a:pt x="306" y="395"/>
                    </a:cubicBezTo>
                    <a:cubicBezTo>
                      <a:pt x="281" y="400"/>
                      <a:pt x="252" y="403"/>
                      <a:pt x="219" y="403"/>
                    </a:cubicBezTo>
                    <a:cubicBezTo>
                      <a:pt x="107" y="403"/>
                      <a:pt x="35" y="367"/>
                      <a:pt x="35" y="342"/>
                    </a:cubicBezTo>
                    <a:lnTo>
                      <a:pt x="35" y="273"/>
                    </a:lnTo>
                    <a:close/>
                    <a:moveTo>
                      <a:pt x="404" y="464"/>
                    </a:moveTo>
                    <a:cubicBezTo>
                      <a:pt x="404" y="489"/>
                      <a:pt x="332" y="526"/>
                      <a:pt x="219" y="526"/>
                    </a:cubicBezTo>
                    <a:cubicBezTo>
                      <a:pt x="107" y="526"/>
                      <a:pt x="35" y="489"/>
                      <a:pt x="35" y="464"/>
                    </a:cubicBezTo>
                    <a:cubicBezTo>
                      <a:pt x="35" y="396"/>
                      <a:pt x="35" y="396"/>
                      <a:pt x="35" y="396"/>
                    </a:cubicBezTo>
                    <a:cubicBezTo>
                      <a:pt x="77" y="424"/>
                      <a:pt x="150" y="438"/>
                      <a:pt x="219" y="438"/>
                    </a:cubicBezTo>
                    <a:cubicBezTo>
                      <a:pt x="259" y="438"/>
                      <a:pt x="298" y="433"/>
                      <a:pt x="333" y="425"/>
                    </a:cubicBezTo>
                    <a:cubicBezTo>
                      <a:pt x="353" y="440"/>
                      <a:pt x="377" y="451"/>
                      <a:pt x="404" y="454"/>
                    </a:cubicBezTo>
                    <a:lnTo>
                      <a:pt x="404" y="464"/>
                    </a:lnTo>
                    <a:close/>
                    <a:moveTo>
                      <a:pt x="421" y="421"/>
                    </a:moveTo>
                    <a:cubicBezTo>
                      <a:pt x="363" y="421"/>
                      <a:pt x="316" y="373"/>
                      <a:pt x="316" y="315"/>
                    </a:cubicBezTo>
                    <a:cubicBezTo>
                      <a:pt x="316" y="257"/>
                      <a:pt x="363" y="210"/>
                      <a:pt x="421" y="210"/>
                    </a:cubicBezTo>
                    <a:cubicBezTo>
                      <a:pt x="479" y="210"/>
                      <a:pt x="526" y="257"/>
                      <a:pt x="526" y="315"/>
                    </a:cubicBezTo>
                    <a:cubicBezTo>
                      <a:pt x="526" y="373"/>
                      <a:pt x="479" y="421"/>
                      <a:pt x="421" y="421"/>
                    </a:cubicBezTo>
                    <a:close/>
                  </a:path>
                </a:pathLst>
              </a:custGeom>
              <a:grpFill/>
              <a:ln w="3175">
                <a:noFill/>
              </a:ln>
              <a:extLst/>
            </p:spPr>
            <p:txBody>
              <a:bodyPr vert="horz" wrap="square" lIns="68580" tIns="34290" rIns="68580" bIns="34290" numCol="1" anchor="t" anchorCtr="0" compatLnSpc="1">
                <a:prstTxWarp prst="textNoShape">
                  <a:avLst/>
                </a:prstTxWarp>
              </a:bodyPr>
              <a:lstStyle/>
              <a:p>
                <a:endParaRPr lang="en-US"/>
              </a:p>
            </p:txBody>
          </p:sp>
        </p:grpSp>
        <p:grpSp>
          <p:nvGrpSpPr>
            <p:cNvPr id="460" name="Group 459"/>
            <p:cNvGrpSpPr/>
            <p:nvPr/>
          </p:nvGrpSpPr>
          <p:grpSpPr>
            <a:xfrm>
              <a:off x="2399626" y="3171229"/>
              <a:ext cx="362862" cy="362862"/>
              <a:chOff x="1505247" y="2520683"/>
              <a:chExt cx="362862" cy="362862"/>
            </a:xfrm>
            <a:grpFill/>
          </p:grpSpPr>
          <p:sp>
            <p:nvSpPr>
              <p:cNvPr id="461" name="Freeform 116"/>
              <p:cNvSpPr>
                <a:spLocks/>
              </p:cNvSpPr>
              <p:nvPr/>
            </p:nvSpPr>
            <p:spPr bwMode="auto">
              <a:xfrm>
                <a:off x="1742234" y="2672200"/>
                <a:ext cx="69154" cy="103342"/>
              </a:xfrm>
              <a:custGeom>
                <a:avLst/>
                <a:gdLst>
                  <a:gd name="T0" fmla="*/ 89 w 107"/>
                  <a:gd name="T1" fmla="*/ 63 h 160"/>
                  <a:gd name="T2" fmla="*/ 57 w 107"/>
                  <a:gd name="T3" fmla="*/ 63 h 160"/>
                  <a:gd name="T4" fmla="*/ 84 w 107"/>
                  <a:gd name="T5" fmla="*/ 31 h 160"/>
                  <a:gd name="T6" fmla="*/ 83 w 107"/>
                  <a:gd name="T7" fmla="*/ 6 h 160"/>
                  <a:gd name="T8" fmla="*/ 58 w 107"/>
                  <a:gd name="T9" fmla="*/ 8 h 160"/>
                  <a:gd name="T10" fmla="*/ 5 w 107"/>
                  <a:gd name="T11" fmla="*/ 69 h 160"/>
                  <a:gd name="T12" fmla="*/ 3 w 107"/>
                  <a:gd name="T13" fmla="*/ 88 h 160"/>
                  <a:gd name="T14" fmla="*/ 18 w 107"/>
                  <a:gd name="T15" fmla="*/ 98 h 160"/>
                  <a:gd name="T16" fmla="*/ 50 w 107"/>
                  <a:gd name="T17" fmla="*/ 98 h 160"/>
                  <a:gd name="T18" fmla="*/ 23 w 107"/>
                  <a:gd name="T19" fmla="*/ 131 h 160"/>
                  <a:gd name="T20" fmla="*/ 25 w 107"/>
                  <a:gd name="T21" fmla="*/ 155 h 160"/>
                  <a:gd name="T22" fmla="*/ 36 w 107"/>
                  <a:gd name="T23" fmla="*/ 160 h 160"/>
                  <a:gd name="T24" fmla="*/ 49 w 107"/>
                  <a:gd name="T25" fmla="*/ 154 h 160"/>
                  <a:gd name="T26" fmla="*/ 102 w 107"/>
                  <a:gd name="T27" fmla="*/ 92 h 160"/>
                  <a:gd name="T28" fmla="*/ 105 w 107"/>
                  <a:gd name="T29" fmla="*/ 73 h 160"/>
                  <a:gd name="T30" fmla="*/ 89 w 107"/>
                  <a:gd name="T31"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60">
                    <a:moveTo>
                      <a:pt x="89" y="63"/>
                    </a:moveTo>
                    <a:cubicBezTo>
                      <a:pt x="57" y="63"/>
                      <a:pt x="57" y="63"/>
                      <a:pt x="57" y="63"/>
                    </a:cubicBezTo>
                    <a:cubicBezTo>
                      <a:pt x="84" y="31"/>
                      <a:pt x="84" y="31"/>
                      <a:pt x="84" y="31"/>
                    </a:cubicBezTo>
                    <a:cubicBezTo>
                      <a:pt x="91" y="23"/>
                      <a:pt x="90" y="12"/>
                      <a:pt x="83" y="6"/>
                    </a:cubicBezTo>
                    <a:cubicBezTo>
                      <a:pt x="75" y="0"/>
                      <a:pt x="64" y="1"/>
                      <a:pt x="58" y="8"/>
                    </a:cubicBezTo>
                    <a:cubicBezTo>
                      <a:pt x="5" y="69"/>
                      <a:pt x="5" y="69"/>
                      <a:pt x="5" y="69"/>
                    </a:cubicBezTo>
                    <a:cubicBezTo>
                      <a:pt x="1" y="75"/>
                      <a:pt x="0" y="82"/>
                      <a:pt x="3" y="88"/>
                    </a:cubicBezTo>
                    <a:cubicBezTo>
                      <a:pt x="5" y="94"/>
                      <a:pt x="12" y="98"/>
                      <a:pt x="18" y="98"/>
                    </a:cubicBezTo>
                    <a:cubicBezTo>
                      <a:pt x="50" y="98"/>
                      <a:pt x="50" y="98"/>
                      <a:pt x="50" y="98"/>
                    </a:cubicBezTo>
                    <a:cubicBezTo>
                      <a:pt x="23" y="131"/>
                      <a:pt x="23" y="131"/>
                      <a:pt x="23" y="131"/>
                    </a:cubicBezTo>
                    <a:cubicBezTo>
                      <a:pt x="16" y="138"/>
                      <a:pt x="17" y="149"/>
                      <a:pt x="25" y="155"/>
                    </a:cubicBezTo>
                    <a:cubicBezTo>
                      <a:pt x="28" y="158"/>
                      <a:pt x="32" y="160"/>
                      <a:pt x="36" y="160"/>
                    </a:cubicBezTo>
                    <a:cubicBezTo>
                      <a:pt x="41" y="160"/>
                      <a:pt x="46" y="158"/>
                      <a:pt x="49" y="154"/>
                    </a:cubicBezTo>
                    <a:cubicBezTo>
                      <a:pt x="102" y="92"/>
                      <a:pt x="102" y="92"/>
                      <a:pt x="102" y="92"/>
                    </a:cubicBezTo>
                    <a:cubicBezTo>
                      <a:pt x="106" y="87"/>
                      <a:pt x="107" y="80"/>
                      <a:pt x="105" y="73"/>
                    </a:cubicBezTo>
                    <a:cubicBezTo>
                      <a:pt x="102" y="67"/>
                      <a:pt x="95" y="63"/>
                      <a:pt x="89" y="63"/>
                    </a:cubicBezTo>
                    <a:close/>
                  </a:path>
                </a:pathLst>
              </a:custGeom>
              <a:grpFill/>
              <a:ln w="3175">
                <a:noFill/>
              </a:ln>
              <a:extLst/>
            </p:spPr>
            <p:txBody>
              <a:bodyPr vert="horz" wrap="square" lIns="68580" tIns="34290" rIns="68580" bIns="34290" numCol="1" anchor="t" anchorCtr="0" compatLnSpc="1">
                <a:prstTxWarp prst="textNoShape">
                  <a:avLst/>
                </a:prstTxWarp>
              </a:bodyPr>
              <a:lstStyle/>
              <a:p>
                <a:endParaRPr lang="en-US"/>
              </a:p>
            </p:txBody>
          </p:sp>
          <p:sp>
            <p:nvSpPr>
              <p:cNvPr id="462" name="Freeform 117"/>
              <p:cNvSpPr>
                <a:spLocks noEditPoints="1"/>
              </p:cNvSpPr>
              <p:nvPr/>
            </p:nvSpPr>
            <p:spPr bwMode="auto">
              <a:xfrm>
                <a:off x="1505247" y="2520683"/>
                <a:ext cx="362862" cy="362862"/>
              </a:xfrm>
              <a:custGeom>
                <a:avLst/>
                <a:gdLst>
                  <a:gd name="T0" fmla="*/ 438 w 561"/>
                  <a:gd name="T1" fmla="*/ 176 h 561"/>
                  <a:gd name="T2" fmla="*/ 438 w 561"/>
                  <a:gd name="T3" fmla="*/ 96 h 561"/>
                  <a:gd name="T4" fmla="*/ 219 w 561"/>
                  <a:gd name="T5" fmla="*/ 0 h 561"/>
                  <a:gd name="T6" fmla="*/ 0 w 561"/>
                  <a:gd name="T7" fmla="*/ 96 h 561"/>
                  <a:gd name="T8" fmla="*/ 0 w 561"/>
                  <a:gd name="T9" fmla="*/ 465 h 561"/>
                  <a:gd name="T10" fmla="*/ 219 w 561"/>
                  <a:gd name="T11" fmla="*/ 561 h 561"/>
                  <a:gd name="T12" fmla="*/ 438 w 561"/>
                  <a:gd name="T13" fmla="*/ 465 h 561"/>
                  <a:gd name="T14" fmla="*/ 438 w 561"/>
                  <a:gd name="T15" fmla="*/ 455 h 561"/>
                  <a:gd name="T16" fmla="*/ 561 w 561"/>
                  <a:gd name="T17" fmla="*/ 316 h 561"/>
                  <a:gd name="T18" fmla="*/ 438 w 561"/>
                  <a:gd name="T19" fmla="*/ 176 h 561"/>
                  <a:gd name="T20" fmla="*/ 219 w 561"/>
                  <a:gd name="T21" fmla="*/ 35 h 561"/>
                  <a:gd name="T22" fmla="*/ 403 w 561"/>
                  <a:gd name="T23" fmla="*/ 96 h 561"/>
                  <a:gd name="T24" fmla="*/ 219 w 561"/>
                  <a:gd name="T25" fmla="*/ 158 h 561"/>
                  <a:gd name="T26" fmla="*/ 35 w 561"/>
                  <a:gd name="T27" fmla="*/ 96 h 561"/>
                  <a:gd name="T28" fmla="*/ 219 w 561"/>
                  <a:gd name="T29" fmla="*/ 35 h 561"/>
                  <a:gd name="T30" fmla="*/ 35 w 561"/>
                  <a:gd name="T31" fmla="*/ 150 h 561"/>
                  <a:gd name="T32" fmla="*/ 219 w 561"/>
                  <a:gd name="T33" fmla="*/ 193 h 561"/>
                  <a:gd name="T34" fmla="*/ 403 w 561"/>
                  <a:gd name="T35" fmla="*/ 150 h 561"/>
                  <a:gd name="T36" fmla="*/ 403 w 561"/>
                  <a:gd name="T37" fmla="*/ 176 h 561"/>
                  <a:gd name="T38" fmla="*/ 286 w 561"/>
                  <a:gd name="T39" fmla="*/ 276 h 561"/>
                  <a:gd name="T40" fmla="*/ 219 w 561"/>
                  <a:gd name="T41" fmla="*/ 280 h 561"/>
                  <a:gd name="T42" fmla="*/ 35 w 561"/>
                  <a:gd name="T43" fmla="*/ 219 h 561"/>
                  <a:gd name="T44" fmla="*/ 35 w 561"/>
                  <a:gd name="T45" fmla="*/ 150 h 561"/>
                  <a:gd name="T46" fmla="*/ 35 w 561"/>
                  <a:gd name="T47" fmla="*/ 273 h 561"/>
                  <a:gd name="T48" fmla="*/ 219 w 561"/>
                  <a:gd name="T49" fmla="*/ 316 h 561"/>
                  <a:gd name="T50" fmla="*/ 280 w 561"/>
                  <a:gd name="T51" fmla="*/ 312 h 561"/>
                  <a:gd name="T52" fmla="*/ 280 w 561"/>
                  <a:gd name="T53" fmla="*/ 316 h 561"/>
                  <a:gd name="T54" fmla="*/ 305 w 561"/>
                  <a:gd name="T55" fmla="*/ 395 h 561"/>
                  <a:gd name="T56" fmla="*/ 219 w 561"/>
                  <a:gd name="T57" fmla="*/ 403 h 561"/>
                  <a:gd name="T58" fmla="*/ 35 w 561"/>
                  <a:gd name="T59" fmla="*/ 342 h 561"/>
                  <a:gd name="T60" fmla="*/ 35 w 561"/>
                  <a:gd name="T61" fmla="*/ 273 h 561"/>
                  <a:gd name="T62" fmla="*/ 403 w 561"/>
                  <a:gd name="T63" fmla="*/ 465 h 561"/>
                  <a:gd name="T64" fmla="*/ 219 w 561"/>
                  <a:gd name="T65" fmla="*/ 526 h 561"/>
                  <a:gd name="T66" fmla="*/ 35 w 561"/>
                  <a:gd name="T67" fmla="*/ 465 h 561"/>
                  <a:gd name="T68" fmla="*/ 35 w 561"/>
                  <a:gd name="T69" fmla="*/ 396 h 561"/>
                  <a:gd name="T70" fmla="*/ 219 w 561"/>
                  <a:gd name="T71" fmla="*/ 438 h 561"/>
                  <a:gd name="T72" fmla="*/ 333 w 561"/>
                  <a:gd name="T73" fmla="*/ 425 h 561"/>
                  <a:gd name="T74" fmla="*/ 403 w 561"/>
                  <a:gd name="T75" fmla="*/ 455 h 561"/>
                  <a:gd name="T76" fmla="*/ 403 w 561"/>
                  <a:gd name="T77" fmla="*/ 465 h 561"/>
                  <a:gd name="T78" fmla="*/ 421 w 561"/>
                  <a:gd name="T79" fmla="*/ 421 h 561"/>
                  <a:gd name="T80" fmla="*/ 315 w 561"/>
                  <a:gd name="T81" fmla="*/ 316 h 561"/>
                  <a:gd name="T82" fmla="*/ 421 w 561"/>
                  <a:gd name="T83" fmla="*/ 210 h 561"/>
                  <a:gd name="T84" fmla="*/ 526 w 561"/>
                  <a:gd name="T85" fmla="*/ 316 h 561"/>
                  <a:gd name="T86" fmla="*/ 421 w 561"/>
                  <a:gd name="T87" fmla="*/ 42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1" h="561">
                    <a:moveTo>
                      <a:pt x="438" y="176"/>
                    </a:moveTo>
                    <a:cubicBezTo>
                      <a:pt x="438" y="96"/>
                      <a:pt x="438" y="96"/>
                      <a:pt x="438" y="96"/>
                    </a:cubicBezTo>
                    <a:cubicBezTo>
                      <a:pt x="438" y="34"/>
                      <a:pt x="325" y="0"/>
                      <a:pt x="219" y="0"/>
                    </a:cubicBezTo>
                    <a:cubicBezTo>
                      <a:pt x="113" y="0"/>
                      <a:pt x="0" y="34"/>
                      <a:pt x="0" y="96"/>
                    </a:cubicBezTo>
                    <a:cubicBezTo>
                      <a:pt x="0" y="465"/>
                      <a:pt x="0" y="465"/>
                      <a:pt x="0" y="465"/>
                    </a:cubicBezTo>
                    <a:cubicBezTo>
                      <a:pt x="0" y="527"/>
                      <a:pt x="113" y="561"/>
                      <a:pt x="219" y="561"/>
                    </a:cubicBezTo>
                    <a:cubicBezTo>
                      <a:pt x="325" y="561"/>
                      <a:pt x="438" y="527"/>
                      <a:pt x="438" y="465"/>
                    </a:cubicBezTo>
                    <a:cubicBezTo>
                      <a:pt x="438" y="455"/>
                      <a:pt x="438" y="455"/>
                      <a:pt x="438" y="455"/>
                    </a:cubicBezTo>
                    <a:cubicBezTo>
                      <a:pt x="507" y="446"/>
                      <a:pt x="561" y="387"/>
                      <a:pt x="561" y="316"/>
                    </a:cubicBezTo>
                    <a:cubicBezTo>
                      <a:pt x="561" y="244"/>
                      <a:pt x="507" y="185"/>
                      <a:pt x="438" y="176"/>
                    </a:cubicBezTo>
                    <a:close/>
                    <a:moveTo>
                      <a:pt x="219" y="35"/>
                    </a:moveTo>
                    <a:cubicBezTo>
                      <a:pt x="331" y="35"/>
                      <a:pt x="403" y="71"/>
                      <a:pt x="403" y="96"/>
                    </a:cubicBezTo>
                    <a:cubicBezTo>
                      <a:pt x="403" y="121"/>
                      <a:pt x="331" y="158"/>
                      <a:pt x="219" y="158"/>
                    </a:cubicBezTo>
                    <a:cubicBezTo>
                      <a:pt x="106" y="158"/>
                      <a:pt x="35" y="121"/>
                      <a:pt x="35" y="96"/>
                    </a:cubicBezTo>
                    <a:cubicBezTo>
                      <a:pt x="35" y="71"/>
                      <a:pt x="106" y="35"/>
                      <a:pt x="219" y="35"/>
                    </a:cubicBezTo>
                    <a:close/>
                    <a:moveTo>
                      <a:pt x="35" y="150"/>
                    </a:moveTo>
                    <a:cubicBezTo>
                      <a:pt x="76" y="178"/>
                      <a:pt x="149" y="193"/>
                      <a:pt x="219" y="193"/>
                    </a:cubicBezTo>
                    <a:cubicBezTo>
                      <a:pt x="289" y="193"/>
                      <a:pt x="361" y="178"/>
                      <a:pt x="403" y="150"/>
                    </a:cubicBezTo>
                    <a:cubicBezTo>
                      <a:pt x="403" y="176"/>
                      <a:pt x="403" y="176"/>
                      <a:pt x="403" y="176"/>
                    </a:cubicBezTo>
                    <a:cubicBezTo>
                      <a:pt x="347" y="183"/>
                      <a:pt x="302" y="223"/>
                      <a:pt x="286" y="276"/>
                    </a:cubicBezTo>
                    <a:cubicBezTo>
                      <a:pt x="266" y="279"/>
                      <a:pt x="243" y="280"/>
                      <a:pt x="219" y="280"/>
                    </a:cubicBezTo>
                    <a:cubicBezTo>
                      <a:pt x="106" y="280"/>
                      <a:pt x="35" y="244"/>
                      <a:pt x="35" y="219"/>
                    </a:cubicBezTo>
                    <a:lnTo>
                      <a:pt x="35" y="150"/>
                    </a:lnTo>
                    <a:close/>
                    <a:moveTo>
                      <a:pt x="35" y="273"/>
                    </a:moveTo>
                    <a:cubicBezTo>
                      <a:pt x="76" y="301"/>
                      <a:pt x="149" y="316"/>
                      <a:pt x="219" y="316"/>
                    </a:cubicBezTo>
                    <a:cubicBezTo>
                      <a:pt x="239" y="316"/>
                      <a:pt x="260" y="314"/>
                      <a:pt x="280" y="312"/>
                    </a:cubicBezTo>
                    <a:cubicBezTo>
                      <a:pt x="280" y="313"/>
                      <a:pt x="280" y="314"/>
                      <a:pt x="280" y="316"/>
                    </a:cubicBezTo>
                    <a:cubicBezTo>
                      <a:pt x="280" y="345"/>
                      <a:pt x="290" y="373"/>
                      <a:pt x="305" y="395"/>
                    </a:cubicBezTo>
                    <a:cubicBezTo>
                      <a:pt x="280" y="400"/>
                      <a:pt x="251" y="403"/>
                      <a:pt x="219" y="403"/>
                    </a:cubicBezTo>
                    <a:cubicBezTo>
                      <a:pt x="106" y="403"/>
                      <a:pt x="35" y="367"/>
                      <a:pt x="35" y="342"/>
                    </a:cubicBezTo>
                    <a:lnTo>
                      <a:pt x="35" y="273"/>
                    </a:lnTo>
                    <a:close/>
                    <a:moveTo>
                      <a:pt x="403" y="465"/>
                    </a:moveTo>
                    <a:cubicBezTo>
                      <a:pt x="403" y="490"/>
                      <a:pt x="331" y="526"/>
                      <a:pt x="219" y="526"/>
                    </a:cubicBezTo>
                    <a:cubicBezTo>
                      <a:pt x="106" y="526"/>
                      <a:pt x="35" y="490"/>
                      <a:pt x="35" y="465"/>
                    </a:cubicBezTo>
                    <a:cubicBezTo>
                      <a:pt x="35" y="396"/>
                      <a:pt x="35" y="396"/>
                      <a:pt x="35" y="396"/>
                    </a:cubicBezTo>
                    <a:cubicBezTo>
                      <a:pt x="76" y="424"/>
                      <a:pt x="149" y="438"/>
                      <a:pt x="219" y="438"/>
                    </a:cubicBezTo>
                    <a:cubicBezTo>
                      <a:pt x="258" y="438"/>
                      <a:pt x="298" y="434"/>
                      <a:pt x="333" y="425"/>
                    </a:cubicBezTo>
                    <a:cubicBezTo>
                      <a:pt x="352" y="441"/>
                      <a:pt x="377" y="451"/>
                      <a:pt x="403" y="455"/>
                    </a:cubicBezTo>
                    <a:lnTo>
                      <a:pt x="403" y="465"/>
                    </a:lnTo>
                    <a:close/>
                    <a:moveTo>
                      <a:pt x="421" y="421"/>
                    </a:moveTo>
                    <a:cubicBezTo>
                      <a:pt x="363" y="421"/>
                      <a:pt x="315" y="374"/>
                      <a:pt x="315" y="316"/>
                    </a:cubicBezTo>
                    <a:cubicBezTo>
                      <a:pt x="315" y="258"/>
                      <a:pt x="363" y="210"/>
                      <a:pt x="421" y="210"/>
                    </a:cubicBezTo>
                    <a:cubicBezTo>
                      <a:pt x="479" y="210"/>
                      <a:pt x="526" y="258"/>
                      <a:pt x="526" y="316"/>
                    </a:cubicBezTo>
                    <a:cubicBezTo>
                      <a:pt x="526" y="374"/>
                      <a:pt x="479" y="421"/>
                      <a:pt x="421" y="421"/>
                    </a:cubicBezTo>
                    <a:close/>
                  </a:path>
                </a:pathLst>
              </a:custGeom>
              <a:grpFill/>
              <a:ln w="3175">
                <a:noFill/>
              </a:ln>
              <a:extLst/>
            </p:spPr>
            <p:txBody>
              <a:bodyPr vert="horz" wrap="square" lIns="68580" tIns="34290" rIns="68580" bIns="34290" numCol="1" anchor="t" anchorCtr="0" compatLnSpc="1">
                <a:prstTxWarp prst="textNoShape">
                  <a:avLst/>
                </a:prstTxWarp>
              </a:bodyPr>
              <a:lstStyle/>
              <a:p>
                <a:endParaRPr lang="en-US"/>
              </a:p>
            </p:txBody>
          </p:sp>
        </p:grpSp>
      </p:grpSp>
      <p:grpSp>
        <p:nvGrpSpPr>
          <p:cNvPr id="434" name="Group 433"/>
          <p:cNvGrpSpPr/>
          <p:nvPr/>
        </p:nvGrpSpPr>
        <p:grpSpPr>
          <a:xfrm rot="20003455" flipH="1">
            <a:off x="855327" y="1114138"/>
            <a:ext cx="512703" cy="469857"/>
            <a:chOff x="1853065" y="2141210"/>
            <a:chExt cx="512703" cy="469857"/>
          </a:xfrm>
          <a:solidFill>
            <a:schemeClr val="accent2"/>
          </a:solidFill>
        </p:grpSpPr>
        <p:grpSp>
          <p:nvGrpSpPr>
            <p:cNvPr id="430" name="Group 429"/>
            <p:cNvGrpSpPr/>
            <p:nvPr/>
          </p:nvGrpSpPr>
          <p:grpSpPr>
            <a:xfrm>
              <a:off x="1928531" y="2141210"/>
              <a:ext cx="437237" cy="437237"/>
              <a:chOff x="1928530" y="3105960"/>
              <a:chExt cx="437237" cy="437237"/>
            </a:xfrm>
            <a:grpFill/>
          </p:grpSpPr>
          <p:sp>
            <p:nvSpPr>
              <p:cNvPr id="431" name="Freeform 209"/>
              <p:cNvSpPr>
                <a:spLocks/>
              </p:cNvSpPr>
              <p:nvPr/>
            </p:nvSpPr>
            <p:spPr bwMode="auto">
              <a:xfrm>
                <a:off x="2209415" y="3385938"/>
                <a:ext cx="95447" cy="95447"/>
              </a:xfrm>
              <a:custGeom>
                <a:avLst/>
                <a:gdLst>
                  <a:gd name="T0" fmla="*/ 106 w 123"/>
                  <a:gd name="T1" fmla="*/ 44 h 123"/>
                  <a:gd name="T2" fmla="*/ 105 w 123"/>
                  <a:gd name="T3" fmla="*/ 44 h 123"/>
                  <a:gd name="T4" fmla="*/ 79 w 123"/>
                  <a:gd name="T5" fmla="*/ 44 h 123"/>
                  <a:gd name="T6" fmla="*/ 79 w 123"/>
                  <a:gd name="T7" fmla="*/ 18 h 123"/>
                  <a:gd name="T8" fmla="*/ 62 w 123"/>
                  <a:gd name="T9" fmla="*/ 0 h 123"/>
                  <a:gd name="T10" fmla="*/ 44 w 123"/>
                  <a:gd name="T11" fmla="*/ 18 h 123"/>
                  <a:gd name="T12" fmla="*/ 44 w 123"/>
                  <a:gd name="T13" fmla="*/ 44 h 123"/>
                  <a:gd name="T14" fmla="*/ 18 w 123"/>
                  <a:gd name="T15" fmla="*/ 44 h 123"/>
                  <a:gd name="T16" fmla="*/ 18 w 123"/>
                  <a:gd name="T17" fmla="*/ 44 h 123"/>
                  <a:gd name="T18" fmla="*/ 0 w 123"/>
                  <a:gd name="T19" fmla="*/ 61 h 123"/>
                  <a:gd name="T20" fmla="*/ 18 w 123"/>
                  <a:gd name="T21" fmla="*/ 79 h 123"/>
                  <a:gd name="T22" fmla="*/ 44 w 123"/>
                  <a:gd name="T23" fmla="*/ 79 h 123"/>
                  <a:gd name="T24" fmla="*/ 44 w 123"/>
                  <a:gd name="T25" fmla="*/ 105 h 123"/>
                  <a:gd name="T26" fmla="*/ 62 w 123"/>
                  <a:gd name="T27" fmla="*/ 123 h 123"/>
                  <a:gd name="T28" fmla="*/ 79 w 123"/>
                  <a:gd name="T29" fmla="*/ 105 h 123"/>
                  <a:gd name="T30" fmla="*/ 79 w 123"/>
                  <a:gd name="T31" fmla="*/ 79 h 123"/>
                  <a:gd name="T32" fmla="*/ 106 w 123"/>
                  <a:gd name="T33" fmla="*/ 79 h 123"/>
                  <a:gd name="T34" fmla="*/ 123 w 123"/>
                  <a:gd name="T35" fmla="*/ 61 h 123"/>
                  <a:gd name="T36" fmla="*/ 106 w 123"/>
                  <a:gd name="T37" fmla="*/ 4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23">
                    <a:moveTo>
                      <a:pt x="106" y="44"/>
                    </a:moveTo>
                    <a:cubicBezTo>
                      <a:pt x="106" y="44"/>
                      <a:pt x="106" y="44"/>
                      <a:pt x="105" y="44"/>
                    </a:cubicBezTo>
                    <a:cubicBezTo>
                      <a:pt x="79" y="44"/>
                      <a:pt x="79" y="44"/>
                      <a:pt x="79" y="44"/>
                    </a:cubicBezTo>
                    <a:cubicBezTo>
                      <a:pt x="79" y="18"/>
                      <a:pt x="79" y="18"/>
                      <a:pt x="79" y="18"/>
                    </a:cubicBezTo>
                    <a:cubicBezTo>
                      <a:pt x="79" y="8"/>
                      <a:pt x="71" y="0"/>
                      <a:pt x="62" y="0"/>
                    </a:cubicBezTo>
                    <a:cubicBezTo>
                      <a:pt x="52" y="0"/>
                      <a:pt x="44" y="8"/>
                      <a:pt x="44" y="18"/>
                    </a:cubicBezTo>
                    <a:cubicBezTo>
                      <a:pt x="44" y="44"/>
                      <a:pt x="44" y="44"/>
                      <a:pt x="44" y="44"/>
                    </a:cubicBezTo>
                    <a:cubicBezTo>
                      <a:pt x="18" y="44"/>
                      <a:pt x="18" y="44"/>
                      <a:pt x="18" y="44"/>
                    </a:cubicBezTo>
                    <a:cubicBezTo>
                      <a:pt x="18" y="44"/>
                      <a:pt x="18" y="44"/>
                      <a:pt x="18" y="44"/>
                    </a:cubicBezTo>
                    <a:cubicBezTo>
                      <a:pt x="8" y="44"/>
                      <a:pt x="0" y="52"/>
                      <a:pt x="0" y="61"/>
                    </a:cubicBezTo>
                    <a:cubicBezTo>
                      <a:pt x="0" y="71"/>
                      <a:pt x="8" y="79"/>
                      <a:pt x="18" y="79"/>
                    </a:cubicBezTo>
                    <a:cubicBezTo>
                      <a:pt x="44" y="79"/>
                      <a:pt x="44" y="79"/>
                      <a:pt x="44" y="79"/>
                    </a:cubicBezTo>
                    <a:cubicBezTo>
                      <a:pt x="44" y="105"/>
                      <a:pt x="44" y="105"/>
                      <a:pt x="44" y="105"/>
                    </a:cubicBezTo>
                    <a:cubicBezTo>
                      <a:pt x="44" y="115"/>
                      <a:pt x="52" y="123"/>
                      <a:pt x="62" y="123"/>
                    </a:cubicBezTo>
                    <a:cubicBezTo>
                      <a:pt x="71" y="123"/>
                      <a:pt x="79" y="115"/>
                      <a:pt x="79" y="105"/>
                    </a:cubicBezTo>
                    <a:cubicBezTo>
                      <a:pt x="79" y="79"/>
                      <a:pt x="79" y="79"/>
                      <a:pt x="79" y="79"/>
                    </a:cubicBezTo>
                    <a:cubicBezTo>
                      <a:pt x="106" y="79"/>
                      <a:pt x="106" y="79"/>
                      <a:pt x="106" y="79"/>
                    </a:cubicBezTo>
                    <a:cubicBezTo>
                      <a:pt x="115" y="79"/>
                      <a:pt x="123" y="71"/>
                      <a:pt x="123" y="61"/>
                    </a:cubicBezTo>
                    <a:cubicBezTo>
                      <a:pt x="123" y="52"/>
                      <a:pt x="115" y="44"/>
                      <a:pt x="106" y="44"/>
                    </a:cubicBezTo>
                    <a:close/>
                  </a:path>
                </a:pathLst>
              </a:custGeom>
              <a:grpFill/>
              <a:ln w="3175">
                <a:noFill/>
              </a:ln>
              <a:extLst/>
            </p:spPr>
            <p:txBody>
              <a:bodyPr vert="horz" wrap="square" lIns="68580" tIns="34290" rIns="68580" bIns="34290" numCol="1" anchor="t" anchorCtr="0" compatLnSpc="1">
                <a:prstTxWarp prst="textNoShape">
                  <a:avLst/>
                </a:prstTxWarp>
              </a:bodyPr>
              <a:lstStyle/>
              <a:p>
                <a:endParaRPr lang="en-US"/>
              </a:p>
            </p:txBody>
          </p:sp>
          <p:sp>
            <p:nvSpPr>
              <p:cNvPr id="432" name="Freeform 210"/>
              <p:cNvSpPr>
                <a:spLocks noEditPoints="1"/>
              </p:cNvSpPr>
              <p:nvPr/>
            </p:nvSpPr>
            <p:spPr bwMode="auto">
              <a:xfrm>
                <a:off x="1928530" y="3105960"/>
                <a:ext cx="437237" cy="437237"/>
              </a:xfrm>
              <a:custGeom>
                <a:avLst/>
                <a:gdLst>
                  <a:gd name="T0" fmla="*/ 487 w 563"/>
                  <a:gd name="T1" fmla="*/ 297 h 562"/>
                  <a:gd name="T2" fmla="*/ 493 w 563"/>
                  <a:gd name="T3" fmla="*/ 246 h 562"/>
                  <a:gd name="T4" fmla="*/ 247 w 563"/>
                  <a:gd name="T5" fmla="*/ 0 h 562"/>
                  <a:gd name="T6" fmla="*/ 2 w 563"/>
                  <a:gd name="T7" fmla="*/ 246 h 562"/>
                  <a:gd name="T8" fmla="*/ 48 w 563"/>
                  <a:gd name="T9" fmla="*/ 389 h 562"/>
                  <a:gd name="T10" fmla="*/ 3 w 563"/>
                  <a:gd name="T11" fmla="*/ 539 h 562"/>
                  <a:gd name="T12" fmla="*/ 9 w 563"/>
                  <a:gd name="T13" fmla="*/ 558 h 562"/>
                  <a:gd name="T14" fmla="*/ 19 w 563"/>
                  <a:gd name="T15" fmla="*/ 562 h 562"/>
                  <a:gd name="T16" fmla="*/ 28 w 563"/>
                  <a:gd name="T17" fmla="*/ 559 h 562"/>
                  <a:gd name="T18" fmla="*/ 163 w 563"/>
                  <a:gd name="T19" fmla="*/ 477 h 562"/>
                  <a:gd name="T20" fmla="*/ 247 w 563"/>
                  <a:gd name="T21" fmla="*/ 492 h 562"/>
                  <a:gd name="T22" fmla="*/ 298 w 563"/>
                  <a:gd name="T23" fmla="*/ 486 h 562"/>
                  <a:gd name="T24" fmla="*/ 423 w 563"/>
                  <a:gd name="T25" fmla="*/ 562 h 562"/>
                  <a:gd name="T26" fmla="*/ 563 w 563"/>
                  <a:gd name="T27" fmla="*/ 421 h 562"/>
                  <a:gd name="T28" fmla="*/ 487 w 563"/>
                  <a:gd name="T29" fmla="*/ 297 h 562"/>
                  <a:gd name="T30" fmla="*/ 286 w 563"/>
                  <a:gd name="T31" fmla="*/ 453 h 562"/>
                  <a:gd name="T32" fmla="*/ 247 w 563"/>
                  <a:gd name="T33" fmla="*/ 456 h 562"/>
                  <a:gd name="T34" fmla="*/ 168 w 563"/>
                  <a:gd name="T35" fmla="*/ 441 h 562"/>
                  <a:gd name="T36" fmla="*/ 152 w 563"/>
                  <a:gd name="T37" fmla="*/ 442 h 562"/>
                  <a:gd name="T38" fmla="*/ 49 w 563"/>
                  <a:gd name="T39" fmla="*/ 505 h 562"/>
                  <a:gd name="T40" fmla="*/ 84 w 563"/>
                  <a:gd name="T41" fmla="*/ 390 h 562"/>
                  <a:gd name="T42" fmla="*/ 81 w 563"/>
                  <a:gd name="T43" fmla="*/ 375 h 562"/>
                  <a:gd name="T44" fmla="*/ 37 w 563"/>
                  <a:gd name="T45" fmla="*/ 246 h 562"/>
                  <a:gd name="T46" fmla="*/ 247 w 563"/>
                  <a:gd name="T47" fmla="*/ 36 h 562"/>
                  <a:gd name="T48" fmla="*/ 458 w 563"/>
                  <a:gd name="T49" fmla="*/ 246 h 562"/>
                  <a:gd name="T50" fmla="*/ 454 w 563"/>
                  <a:gd name="T51" fmla="*/ 285 h 562"/>
                  <a:gd name="T52" fmla="*/ 423 w 563"/>
                  <a:gd name="T53" fmla="*/ 281 h 562"/>
                  <a:gd name="T54" fmla="*/ 282 w 563"/>
                  <a:gd name="T55" fmla="*/ 421 h 562"/>
                  <a:gd name="T56" fmla="*/ 286 w 563"/>
                  <a:gd name="T57" fmla="*/ 453 h 562"/>
                  <a:gd name="T58" fmla="*/ 423 w 563"/>
                  <a:gd name="T59" fmla="*/ 527 h 562"/>
                  <a:gd name="T60" fmla="*/ 317 w 563"/>
                  <a:gd name="T61" fmla="*/ 421 h 562"/>
                  <a:gd name="T62" fmla="*/ 423 w 563"/>
                  <a:gd name="T63" fmla="*/ 316 h 562"/>
                  <a:gd name="T64" fmla="*/ 528 w 563"/>
                  <a:gd name="T65" fmla="*/ 421 h 562"/>
                  <a:gd name="T66" fmla="*/ 423 w 563"/>
                  <a:gd name="T67" fmla="*/ 52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3" h="562">
                    <a:moveTo>
                      <a:pt x="487" y="297"/>
                    </a:moveTo>
                    <a:cubicBezTo>
                      <a:pt x="491" y="281"/>
                      <a:pt x="493" y="263"/>
                      <a:pt x="493" y="246"/>
                    </a:cubicBezTo>
                    <a:cubicBezTo>
                      <a:pt x="493" y="111"/>
                      <a:pt x="383" y="0"/>
                      <a:pt x="247" y="0"/>
                    </a:cubicBezTo>
                    <a:cubicBezTo>
                      <a:pt x="112" y="0"/>
                      <a:pt x="2" y="111"/>
                      <a:pt x="2" y="246"/>
                    </a:cubicBezTo>
                    <a:cubicBezTo>
                      <a:pt x="2" y="298"/>
                      <a:pt x="18" y="347"/>
                      <a:pt x="48" y="389"/>
                    </a:cubicBezTo>
                    <a:cubicBezTo>
                      <a:pt x="3" y="539"/>
                      <a:pt x="3" y="539"/>
                      <a:pt x="3" y="539"/>
                    </a:cubicBezTo>
                    <a:cubicBezTo>
                      <a:pt x="0" y="546"/>
                      <a:pt x="3" y="554"/>
                      <a:pt x="9" y="558"/>
                    </a:cubicBezTo>
                    <a:cubicBezTo>
                      <a:pt x="12" y="560"/>
                      <a:pt x="16" y="562"/>
                      <a:pt x="19" y="562"/>
                    </a:cubicBezTo>
                    <a:cubicBezTo>
                      <a:pt x="22" y="562"/>
                      <a:pt x="26" y="561"/>
                      <a:pt x="28" y="559"/>
                    </a:cubicBezTo>
                    <a:cubicBezTo>
                      <a:pt x="163" y="477"/>
                      <a:pt x="163" y="477"/>
                      <a:pt x="163" y="477"/>
                    </a:cubicBezTo>
                    <a:cubicBezTo>
                      <a:pt x="190" y="487"/>
                      <a:pt x="218" y="492"/>
                      <a:pt x="247" y="492"/>
                    </a:cubicBezTo>
                    <a:cubicBezTo>
                      <a:pt x="265" y="492"/>
                      <a:pt x="282" y="490"/>
                      <a:pt x="298" y="486"/>
                    </a:cubicBezTo>
                    <a:cubicBezTo>
                      <a:pt x="322" y="531"/>
                      <a:pt x="369" y="562"/>
                      <a:pt x="423" y="562"/>
                    </a:cubicBezTo>
                    <a:cubicBezTo>
                      <a:pt x="500" y="562"/>
                      <a:pt x="563" y="499"/>
                      <a:pt x="563" y="421"/>
                    </a:cubicBezTo>
                    <a:cubicBezTo>
                      <a:pt x="563" y="367"/>
                      <a:pt x="532" y="320"/>
                      <a:pt x="487" y="297"/>
                    </a:cubicBezTo>
                    <a:close/>
                    <a:moveTo>
                      <a:pt x="286" y="453"/>
                    </a:moveTo>
                    <a:cubicBezTo>
                      <a:pt x="273" y="455"/>
                      <a:pt x="261" y="456"/>
                      <a:pt x="247" y="456"/>
                    </a:cubicBezTo>
                    <a:cubicBezTo>
                      <a:pt x="220" y="456"/>
                      <a:pt x="193" y="451"/>
                      <a:pt x="168" y="441"/>
                    </a:cubicBezTo>
                    <a:cubicBezTo>
                      <a:pt x="163" y="439"/>
                      <a:pt x="157" y="439"/>
                      <a:pt x="152" y="442"/>
                    </a:cubicBezTo>
                    <a:cubicBezTo>
                      <a:pt x="49" y="505"/>
                      <a:pt x="49" y="505"/>
                      <a:pt x="49" y="505"/>
                    </a:cubicBezTo>
                    <a:cubicBezTo>
                      <a:pt x="84" y="390"/>
                      <a:pt x="84" y="390"/>
                      <a:pt x="84" y="390"/>
                    </a:cubicBezTo>
                    <a:cubicBezTo>
                      <a:pt x="85" y="385"/>
                      <a:pt x="84" y="379"/>
                      <a:pt x="81" y="375"/>
                    </a:cubicBezTo>
                    <a:cubicBezTo>
                      <a:pt x="52" y="337"/>
                      <a:pt x="37" y="293"/>
                      <a:pt x="37" y="246"/>
                    </a:cubicBezTo>
                    <a:cubicBezTo>
                      <a:pt x="37" y="130"/>
                      <a:pt x="131" y="36"/>
                      <a:pt x="247" y="36"/>
                    </a:cubicBezTo>
                    <a:cubicBezTo>
                      <a:pt x="363" y="36"/>
                      <a:pt x="458" y="130"/>
                      <a:pt x="458" y="246"/>
                    </a:cubicBezTo>
                    <a:cubicBezTo>
                      <a:pt x="458" y="259"/>
                      <a:pt x="456" y="272"/>
                      <a:pt x="454" y="285"/>
                    </a:cubicBezTo>
                    <a:cubicBezTo>
                      <a:pt x="444" y="282"/>
                      <a:pt x="433" y="281"/>
                      <a:pt x="423" y="281"/>
                    </a:cubicBezTo>
                    <a:cubicBezTo>
                      <a:pt x="345" y="281"/>
                      <a:pt x="282" y="344"/>
                      <a:pt x="282" y="421"/>
                    </a:cubicBezTo>
                    <a:cubicBezTo>
                      <a:pt x="282" y="432"/>
                      <a:pt x="284" y="443"/>
                      <a:pt x="286" y="453"/>
                    </a:cubicBezTo>
                    <a:close/>
                    <a:moveTo>
                      <a:pt x="423" y="527"/>
                    </a:moveTo>
                    <a:cubicBezTo>
                      <a:pt x="365" y="527"/>
                      <a:pt x="317" y="479"/>
                      <a:pt x="317" y="421"/>
                    </a:cubicBezTo>
                    <a:cubicBezTo>
                      <a:pt x="317" y="363"/>
                      <a:pt x="365" y="316"/>
                      <a:pt x="423" y="316"/>
                    </a:cubicBezTo>
                    <a:cubicBezTo>
                      <a:pt x="481" y="316"/>
                      <a:pt x="528" y="363"/>
                      <a:pt x="528" y="421"/>
                    </a:cubicBezTo>
                    <a:cubicBezTo>
                      <a:pt x="528" y="479"/>
                      <a:pt x="481" y="527"/>
                      <a:pt x="423" y="527"/>
                    </a:cubicBezTo>
                    <a:close/>
                  </a:path>
                </a:pathLst>
              </a:custGeom>
              <a:grpFill/>
              <a:ln w="3175">
                <a:noFill/>
              </a:ln>
              <a:extLst/>
            </p:spPr>
            <p:txBody>
              <a:bodyPr vert="horz" wrap="square" lIns="68580" tIns="34290" rIns="68580" bIns="34290" numCol="1" anchor="t" anchorCtr="0" compatLnSpc="1">
                <a:prstTxWarp prst="textNoShape">
                  <a:avLst/>
                </a:prstTxWarp>
              </a:bodyPr>
              <a:lstStyle/>
              <a:p>
                <a:endParaRPr lang="en-US"/>
              </a:p>
            </p:txBody>
          </p:sp>
        </p:grpSp>
        <p:sp>
          <p:nvSpPr>
            <p:cNvPr id="433" name="Rectangle 432"/>
            <p:cNvSpPr/>
            <p:nvPr/>
          </p:nvSpPr>
          <p:spPr>
            <a:xfrm rot="126514">
              <a:off x="1853065" y="2560927"/>
              <a:ext cx="95395" cy="50140"/>
            </a:xfrm>
            <a:prstGeom prst="rect">
              <a:avLst/>
            </a:prstGeom>
            <a:grpFill/>
            <a:ln w="3175">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7" name="Group 6"/>
          <p:cNvGrpSpPr/>
          <p:nvPr/>
        </p:nvGrpSpPr>
        <p:grpSpPr>
          <a:xfrm>
            <a:off x="4846052" y="2308168"/>
            <a:ext cx="3716057" cy="338554"/>
            <a:chOff x="4846052" y="2308168"/>
            <a:chExt cx="3716057" cy="338554"/>
          </a:xfrm>
        </p:grpSpPr>
        <p:sp>
          <p:nvSpPr>
            <p:cNvPr id="425" name="Rectangle 424"/>
            <p:cNvSpPr/>
            <p:nvPr/>
          </p:nvSpPr>
          <p:spPr>
            <a:xfrm>
              <a:off x="5111584" y="2308168"/>
              <a:ext cx="3450525" cy="338554"/>
            </a:xfrm>
            <a:prstGeom prst="rect">
              <a:avLst/>
            </a:prstGeom>
          </p:spPr>
          <p:txBody>
            <a:bodyPr wrap="square">
              <a:spAutoFit/>
            </a:bodyPr>
            <a:lstStyle/>
            <a:p>
              <a:pPr>
                <a:buClr>
                  <a:schemeClr val="accent5"/>
                </a:buClr>
              </a:pPr>
              <a:r>
                <a:rPr lang="en-US" sz="1600" dirty="0"/>
                <a:t>Automate </a:t>
              </a:r>
              <a:r>
                <a:rPr lang="en-US" sz="1600" dirty="0" smtClean="0"/>
                <a:t>Workloads</a:t>
              </a:r>
              <a:endParaRPr lang="en-US" sz="1600" dirty="0"/>
            </a:p>
          </p:txBody>
        </p:sp>
        <p:sp>
          <p:nvSpPr>
            <p:cNvPr id="49" name="Oval 48"/>
            <p:cNvSpPr/>
            <p:nvPr/>
          </p:nvSpPr>
          <p:spPr>
            <a:xfrm>
              <a:off x="4846052" y="2357391"/>
              <a:ext cx="265531" cy="265531"/>
            </a:xfrm>
            <a:prstGeom prst="ellipse">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8" name="Group 7"/>
          <p:cNvGrpSpPr/>
          <p:nvPr/>
        </p:nvGrpSpPr>
        <p:grpSpPr>
          <a:xfrm>
            <a:off x="4846052" y="3442496"/>
            <a:ext cx="3716057" cy="338554"/>
            <a:chOff x="4846052" y="2869178"/>
            <a:chExt cx="3716057" cy="338554"/>
          </a:xfrm>
        </p:grpSpPr>
        <p:sp>
          <p:nvSpPr>
            <p:cNvPr id="426" name="Rectangle 425"/>
            <p:cNvSpPr/>
            <p:nvPr/>
          </p:nvSpPr>
          <p:spPr>
            <a:xfrm>
              <a:off x="5111584" y="2869178"/>
              <a:ext cx="3450525" cy="338554"/>
            </a:xfrm>
            <a:prstGeom prst="rect">
              <a:avLst/>
            </a:prstGeom>
          </p:spPr>
          <p:txBody>
            <a:bodyPr wrap="square">
              <a:spAutoFit/>
            </a:bodyPr>
            <a:lstStyle/>
            <a:p>
              <a:r>
                <a:rPr lang="en-US" sz="1600" dirty="0"/>
                <a:t>Provision </a:t>
              </a:r>
              <a:r>
                <a:rPr lang="en-US" sz="1600" dirty="0" smtClean="0"/>
                <a:t>Infrastructure</a:t>
              </a:r>
              <a:endParaRPr lang="en-US" sz="1600" dirty="0"/>
            </a:p>
          </p:txBody>
        </p:sp>
        <p:sp>
          <p:nvSpPr>
            <p:cNvPr id="50" name="Oval 49"/>
            <p:cNvSpPr/>
            <p:nvPr/>
          </p:nvSpPr>
          <p:spPr>
            <a:xfrm>
              <a:off x="4846052" y="2918249"/>
              <a:ext cx="265531" cy="265531"/>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9" name="Group 8"/>
          <p:cNvGrpSpPr/>
          <p:nvPr/>
        </p:nvGrpSpPr>
        <p:grpSpPr>
          <a:xfrm>
            <a:off x="4846052" y="2872835"/>
            <a:ext cx="2240953" cy="338554"/>
            <a:chOff x="4846052" y="3430188"/>
            <a:chExt cx="2240953" cy="338554"/>
          </a:xfrm>
        </p:grpSpPr>
        <p:sp>
          <p:nvSpPr>
            <p:cNvPr id="427" name="Rectangle 426"/>
            <p:cNvSpPr/>
            <p:nvPr/>
          </p:nvSpPr>
          <p:spPr>
            <a:xfrm>
              <a:off x="5111584" y="3430188"/>
              <a:ext cx="1975421" cy="338554"/>
            </a:xfrm>
            <a:prstGeom prst="rect">
              <a:avLst/>
            </a:prstGeom>
          </p:spPr>
          <p:txBody>
            <a:bodyPr wrap="none">
              <a:spAutoFit/>
            </a:bodyPr>
            <a:lstStyle/>
            <a:p>
              <a:pPr>
                <a:buClr>
                  <a:schemeClr val="accent2"/>
                </a:buClr>
              </a:pPr>
              <a:r>
                <a:rPr lang="en-US" sz="1600" dirty="0"/>
                <a:t>Deploy Applications</a:t>
              </a:r>
            </a:p>
          </p:txBody>
        </p:sp>
        <p:sp>
          <p:nvSpPr>
            <p:cNvPr id="51" name="Oval 50"/>
            <p:cNvSpPr/>
            <p:nvPr/>
          </p:nvSpPr>
          <p:spPr>
            <a:xfrm>
              <a:off x="4846052" y="3472423"/>
              <a:ext cx="265531" cy="26553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61" name="Group 60"/>
          <p:cNvGrpSpPr/>
          <p:nvPr/>
        </p:nvGrpSpPr>
        <p:grpSpPr>
          <a:xfrm>
            <a:off x="4846052" y="1747158"/>
            <a:ext cx="2537007" cy="338554"/>
            <a:chOff x="4846052" y="1747158"/>
            <a:chExt cx="2537007" cy="338554"/>
          </a:xfrm>
        </p:grpSpPr>
        <p:sp>
          <p:nvSpPr>
            <p:cNvPr id="62" name="Rectangle 61"/>
            <p:cNvSpPr/>
            <p:nvPr/>
          </p:nvSpPr>
          <p:spPr>
            <a:xfrm>
              <a:off x="5111584" y="1747158"/>
              <a:ext cx="2271475" cy="338554"/>
            </a:xfrm>
            <a:prstGeom prst="rect">
              <a:avLst/>
            </a:prstGeom>
          </p:spPr>
          <p:txBody>
            <a:bodyPr wrap="none">
              <a:spAutoFit/>
            </a:bodyPr>
            <a:lstStyle/>
            <a:p>
              <a:pPr>
                <a:buClr>
                  <a:schemeClr val="accent3"/>
                </a:buClr>
              </a:pPr>
              <a:r>
                <a:rPr lang="en-US" sz="1600" dirty="0"/>
                <a:t>Orchestrate Processes</a:t>
              </a:r>
            </a:p>
          </p:txBody>
        </p:sp>
        <p:sp>
          <p:nvSpPr>
            <p:cNvPr id="63" name="Oval 62"/>
            <p:cNvSpPr/>
            <p:nvPr/>
          </p:nvSpPr>
          <p:spPr>
            <a:xfrm>
              <a:off x="4846052" y="1783670"/>
              <a:ext cx="265531" cy="265531"/>
            </a:xfrm>
            <a:prstGeom prst="ellipse">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79531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Freeform 262"/>
          <p:cNvSpPr>
            <a:spLocks/>
          </p:cNvSpPr>
          <p:nvPr/>
        </p:nvSpPr>
        <p:spPr bwMode="auto">
          <a:xfrm>
            <a:off x="2120080" y="126999"/>
            <a:ext cx="4859261" cy="4545003"/>
          </a:xfrm>
          <a:custGeom>
            <a:avLst/>
            <a:gdLst>
              <a:gd name="T0" fmla="*/ 88 w 496"/>
              <a:gd name="T1" fmla="*/ 408 h 496"/>
              <a:gd name="T2" fmla="*/ 88 w 496"/>
              <a:gd name="T3" fmla="*/ 88 h 496"/>
              <a:gd name="T4" fmla="*/ 408 w 496"/>
              <a:gd name="T5" fmla="*/ 89 h 496"/>
              <a:gd name="T6" fmla="*/ 408 w 496"/>
              <a:gd name="T7" fmla="*/ 408 h 496"/>
              <a:gd name="T8" fmla="*/ 88 w 496"/>
              <a:gd name="T9" fmla="*/ 408 h 496"/>
            </a:gdLst>
            <a:ahLst/>
            <a:cxnLst>
              <a:cxn ang="0">
                <a:pos x="T0" y="T1"/>
              </a:cxn>
              <a:cxn ang="0">
                <a:pos x="T2" y="T3"/>
              </a:cxn>
              <a:cxn ang="0">
                <a:pos x="T4" y="T5"/>
              </a:cxn>
              <a:cxn ang="0">
                <a:pos x="T6" y="T7"/>
              </a:cxn>
              <a:cxn ang="0">
                <a:pos x="T8" y="T9"/>
              </a:cxn>
            </a:cxnLst>
            <a:rect l="0" t="0" r="r" b="b"/>
            <a:pathLst>
              <a:path w="496" h="496">
                <a:moveTo>
                  <a:pt x="88" y="408"/>
                </a:moveTo>
                <a:cubicBezTo>
                  <a:pt x="0" y="320"/>
                  <a:pt x="0" y="177"/>
                  <a:pt x="88" y="88"/>
                </a:cubicBezTo>
                <a:cubicBezTo>
                  <a:pt x="177" y="0"/>
                  <a:pt x="320" y="0"/>
                  <a:pt x="408" y="89"/>
                </a:cubicBezTo>
                <a:cubicBezTo>
                  <a:pt x="496" y="177"/>
                  <a:pt x="496" y="320"/>
                  <a:pt x="408" y="408"/>
                </a:cubicBezTo>
                <a:cubicBezTo>
                  <a:pt x="320" y="496"/>
                  <a:pt x="177" y="496"/>
                  <a:pt x="88" y="408"/>
                </a:cubicBezTo>
                <a:close/>
              </a:path>
            </a:pathLst>
          </a:custGeom>
          <a:noFill/>
          <a:ln w="57150" cmpd="sng">
            <a:solidFill>
              <a:schemeClr val="bg1">
                <a:lumMod val="75000"/>
              </a:schemeClr>
            </a:solidFill>
            <a:prstDash val="dash"/>
          </a:ln>
        </p:spPr>
        <p:txBody>
          <a:bodyPr vert="horz" wrap="square" lIns="46632" tIns="23316" rIns="46632" bIns="23316" numCol="1" anchor="ctr" anchorCtr="0" compatLnSpc="1">
            <a:prstTxWarp prst="textNoShape">
              <a:avLst/>
            </a:prstTxWarp>
          </a:bodyPr>
          <a:lstStyle/>
          <a:p>
            <a:pPr algn="ctr" defTabSz="466344"/>
            <a:endParaRPr lang="fr-FR" sz="800" b="1" kern="0" dirty="0">
              <a:solidFill>
                <a:srgbClr val="0A0A0A"/>
              </a:solidFill>
              <a:latin typeface="+mj-lt"/>
            </a:endParaRPr>
          </a:p>
        </p:txBody>
      </p:sp>
      <p:grpSp>
        <p:nvGrpSpPr>
          <p:cNvPr id="7" name="Group 6"/>
          <p:cNvGrpSpPr/>
          <p:nvPr/>
        </p:nvGrpSpPr>
        <p:grpSpPr>
          <a:xfrm>
            <a:off x="4952488" y="1447687"/>
            <a:ext cx="1763571" cy="1054493"/>
            <a:chOff x="5834274" y="1447687"/>
            <a:chExt cx="1763571" cy="1054493"/>
          </a:xfrm>
        </p:grpSpPr>
        <p:sp>
          <p:nvSpPr>
            <p:cNvPr id="964"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5" name="Picture 4" descr="amazon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160" y="1993287"/>
              <a:ext cx="1026432" cy="399510"/>
            </a:xfrm>
            <a:prstGeom prst="rect">
              <a:avLst/>
            </a:prstGeom>
          </p:spPr>
        </p:pic>
        <p:pic>
          <p:nvPicPr>
            <p:cNvPr id="294" name="Picture 2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160" y="1479551"/>
              <a:ext cx="523521" cy="519574"/>
            </a:xfrm>
            <a:prstGeom prst="rect">
              <a:avLst/>
            </a:prstGeom>
          </p:spPr>
        </p:pic>
        <p:pic>
          <p:nvPicPr>
            <p:cNvPr id="6" name="Picture 5" descr="BUIL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8756" y="1447687"/>
              <a:ext cx="523521" cy="654132"/>
            </a:xfrm>
            <a:prstGeom prst="rect">
              <a:avLst/>
            </a:prstGeom>
          </p:spPr>
        </p:pic>
      </p:grpSp>
      <p:grpSp>
        <p:nvGrpSpPr>
          <p:cNvPr id="298" name="Group 297"/>
          <p:cNvGrpSpPr/>
          <p:nvPr/>
        </p:nvGrpSpPr>
        <p:grpSpPr>
          <a:xfrm>
            <a:off x="4952133" y="820913"/>
            <a:ext cx="1007200" cy="592574"/>
            <a:chOff x="5834274" y="1464603"/>
            <a:chExt cx="1763571" cy="1037577"/>
          </a:xfrm>
        </p:grpSpPr>
        <p:sp>
          <p:nvSpPr>
            <p:cNvPr id="299"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00" name="Picture 29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6808" y="1993287"/>
              <a:ext cx="654956" cy="324240"/>
            </a:xfrm>
            <a:prstGeom prst="rect">
              <a:avLst/>
            </a:prstGeom>
          </p:spPr>
        </p:pic>
        <p:pic>
          <p:nvPicPr>
            <p:cNvPr id="302" name="Picture 30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5337" y="1464603"/>
              <a:ext cx="635583" cy="827895"/>
            </a:xfrm>
            <a:prstGeom prst="rect">
              <a:avLst/>
            </a:prstGeom>
          </p:spPr>
        </p:pic>
      </p:grpSp>
      <p:grpSp>
        <p:nvGrpSpPr>
          <p:cNvPr id="303" name="Group 302"/>
          <p:cNvGrpSpPr/>
          <p:nvPr/>
        </p:nvGrpSpPr>
        <p:grpSpPr>
          <a:xfrm>
            <a:off x="3944933" y="1085458"/>
            <a:ext cx="1007200" cy="565347"/>
            <a:chOff x="5834274" y="1512278"/>
            <a:chExt cx="1763571" cy="989902"/>
          </a:xfrm>
        </p:grpSpPr>
        <p:sp>
          <p:nvSpPr>
            <p:cNvPr id="304"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05" name="Picture 30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6680" y="1967140"/>
              <a:ext cx="852240" cy="355098"/>
            </a:xfrm>
            <a:prstGeom prst="rect">
              <a:avLst/>
            </a:prstGeom>
          </p:spPr>
        </p:pic>
        <p:pic>
          <p:nvPicPr>
            <p:cNvPr id="306" name="Picture 3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7348" y="1512278"/>
              <a:ext cx="683572" cy="733136"/>
            </a:xfrm>
            <a:prstGeom prst="rect">
              <a:avLst/>
            </a:prstGeom>
          </p:spPr>
        </p:pic>
      </p:grpSp>
      <p:grpSp>
        <p:nvGrpSpPr>
          <p:cNvPr id="307" name="Group 306"/>
          <p:cNvGrpSpPr/>
          <p:nvPr/>
        </p:nvGrpSpPr>
        <p:grpSpPr>
          <a:xfrm>
            <a:off x="3037171" y="1413487"/>
            <a:ext cx="1007200" cy="651433"/>
            <a:chOff x="5834274" y="1361544"/>
            <a:chExt cx="1763571" cy="1140636"/>
          </a:xfrm>
        </p:grpSpPr>
        <p:sp>
          <p:nvSpPr>
            <p:cNvPr id="308"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09" name="Picture 30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8080" y="2078069"/>
              <a:ext cx="1190073" cy="277330"/>
            </a:xfrm>
            <a:prstGeom prst="rect">
              <a:avLst/>
            </a:prstGeom>
          </p:spPr>
        </p:pic>
        <p:pic>
          <p:nvPicPr>
            <p:cNvPr id="310" name="Picture 30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8828" y="1361544"/>
              <a:ext cx="683572" cy="733135"/>
            </a:xfrm>
            <a:prstGeom prst="rect">
              <a:avLst/>
            </a:prstGeom>
          </p:spPr>
        </p:pic>
      </p:grpSp>
      <p:grpSp>
        <p:nvGrpSpPr>
          <p:cNvPr id="311" name="Group 310"/>
          <p:cNvGrpSpPr/>
          <p:nvPr/>
        </p:nvGrpSpPr>
        <p:grpSpPr>
          <a:xfrm>
            <a:off x="2989999" y="771086"/>
            <a:ext cx="1007200" cy="606887"/>
            <a:chOff x="5834274" y="1439542"/>
            <a:chExt cx="1763571" cy="1062638"/>
          </a:xfrm>
        </p:grpSpPr>
        <p:sp>
          <p:nvSpPr>
            <p:cNvPr id="312"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13" name="Picture 3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8080" y="2089694"/>
              <a:ext cx="1190073" cy="254080"/>
            </a:xfrm>
            <a:prstGeom prst="rect">
              <a:avLst/>
            </a:prstGeom>
          </p:spPr>
        </p:pic>
        <p:pic>
          <p:nvPicPr>
            <p:cNvPr id="314" name="Picture 3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828" y="1439542"/>
              <a:ext cx="683572" cy="678419"/>
            </a:xfrm>
            <a:prstGeom prst="rect">
              <a:avLst/>
            </a:prstGeom>
          </p:spPr>
        </p:pic>
      </p:grpSp>
      <p:grpSp>
        <p:nvGrpSpPr>
          <p:cNvPr id="315" name="Group 314"/>
          <p:cNvGrpSpPr/>
          <p:nvPr/>
        </p:nvGrpSpPr>
        <p:grpSpPr>
          <a:xfrm>
            <a:off x="2374841" y="1790616"/>
            <a:ext cx="1007200" cy="704401"/>
            <a:chOff x="5834274" y="1268798"/>
            <a:chExt cx="1763571" cy="1233382"/>
          </a:xfrm>
        </p:grpSpPr>
        <p:sp>
          <p:nvSpPr>
            <p:cNvPr id="316"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17" name="Picture 3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2183" y="2143219"/>
              <a:ext cx="1382036" cy="179663"/>
            </a:xfrm>
            <a:prstGeom prst="rect">
              <a:avLst/>
            </a:prstGeom>
          </p:spPr>
        </p:pic>
        <p:pic>
          <p:nvPicPr>
            <p:cNvPr id="318" name="Picture 3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7375" y="1268798"/>
              <a:ext cx="635583" cy="827895"/>
            </a:xfrm>
            <a:prstGeom prst="rect">
              <a:avLst/>
            </a:prstGeom>
          </p:spPr>
        </p:pic>
      </p:grpSp>
      <p:grpSp>
        <p:nvGrpSpPr>
          <p:cNvPr id="319" name="Group 318"/>
          <p:cNvGrpSpPr/>
          <p:nvPr/>
        </p:nvGrpSpPr>
        <p:grpSpPr>
          <a:xfrm>
            <a:off x="3944933" y="410832"/>
            <a:ext cx="1007200" cy="536290"/>
            <a:chOff x="5834274" y="1563154"/>
            <a:chExt cx="1763571" cy="939026"/>
          </a:xfrm>
        </p:grpSpPr>
        <p:sp>
          <p:nvSpPr>
            <p:cNvPr id="320"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21" name="Picture 3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1334" y="1870021"/>
              <a:ext cx="744897" cy="521688"/>
            </a:xfrm>
            <a:prstGeom prst="rect">
              <a:avLst/>
            </a:prstGeom>
          </p:spPr>
        </p:pic>
        <p:pic>
          <p:nvPicPr>
            <p:cNvPr id="322" name="Picture 3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337" y="1563154"/>
              <a:ext cx="635583" cy="630792"/>
            </a:xfrm>
            <a:prstGeom prst="rect">
              <a:avLst/>
            </a:prstGeom>
          </p:spPr>
        </p:pic>
      </p:grpSp>
      <p:grpSp>
        <p:nvGrpSpPr>
          <p:cNvPr id="3" name="Group 2"/>
          <p:cNvGrpSpPr/>
          <p:nvPr/>
        </p:nvGrpSpPr>
        <p:grpSpPr>
          <a:xfrm>
            <a:off x="897186" y="1165609"/>
            <a:ext cx="3124480" cy="3078744"/>
            <a:chOff x="897186" y="1165609"/>
            <a:chExt cx="3124480" cy="3078744"/>
          </a:xfrm>
        </p:grpSpPr>
        <p:pic>
          <p:nvPicPr>
            <p:cNvPr id="285" name="Picture 284" descr="GLOB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7186" y="1165609"/>
              <a:ext cx="3124480" cy="3078744"/>
            </a:xfrm>
            <a:prstGeom prst="rect">
              <a:avLst/>
            </a:prstGeom>
          </p:spPr>
        </p:pic>
        <p:sp>
          <p:nvSpPr>
            <p:cNvPr id="286" name="TextBox 285"/>
            <p:cNvSpPr txBox="1"/>
            <p:nvPr/>
          </p:nvSpPr>
          <p:spPr>
            <a:xfrm>
              <a:off x="1279928" y="3274902"/>
              <a:ext cx="2296116" cy="369332"/>
            </a:xfrm>
            <a:prstGeom prst="rect">
              <a:avLst/>
            </a:prstGeom>
            <a:noFill/>
          </p:spPr>
          <p:txBody>
            <a:bodyPr wrap="square" lIns="0" tIns="0" rIns="0" bIns="0" rtlCol="0">
              <a:spAutoFit/>
            </a:bodyPr>
            <a:lstStyle/>
            <a:p>
              <a:pPr algn="ctr"/>
              <a:r>
                <a:rPr lang="en-US" sz="2400" b="1" dirty="0" smtClean="0">
                  <a:solidFill>
                    <a:srgbClr val="FFFFFF"/>
                  </a:solidFill>
                  <a:cs typeface="Helvetica Light"/>
                </a:rPr>
                <a:t>Planet Earth</a:t>
              </a:r>
            </a:p>
          </p:txBody>
        </p:sp>
        <p:pic>
          <p:nvPicPr>
            <p:cNvPr id="287" name="Picture 2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68618">
              <a:off x="2881515" y="1451984"/>
              <a:ext cx="587729" cy="583298"/>
            </a:xfrm>
            <a:prstGeom prst="rect">
              <a:avLst/>
            </a:prstGeom>
          </p:spPr>
        </p:pic>
        <p:pic>
          <p:nvPicPr>
            <p:cNvPr id="288" name="Picture 2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37705">
              <a:off x="3156265" y="1677192"/>
              <a:ext cx="587729" cy="684361"/>
            </a:xfrm>
            <a:prstGeom prst="rect">
              <a:avLst/>
            </a:prstGeom>
          </p:spPr>
        </p:pic>
        <p:pic>
          <p:nvPicPr>
            <p:cNvPr id="289" name="Picture 2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97939">
              <a:off x="1272424" y="1202429"/>
              <a:ext cx="587729" cy="684361"/>
            </a:xfrm>
            <a:prstGeom prst="rect">
              <a:avLst/>
            </a:prstGeom>
          </p:spPr>
        </p:pic>
        <p:pic>
          <p:nvPicPr>
            <p:cNvPr id="290" name="Picture 2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200">
              <a:off x="1547598" y="1257879"/>
              <a:ext cx="587729" cy="583298"/>
            </a:xfrm>
            <a:prstGeom prst="rect">
              <a:avLst/>
            </a:prstGeom>
          </p:spPr>
        </p:pic>
      </p:grpSp>
    </p:spTree>
    <p:extLst>
      <p:ext uri="{BB962C8B-B14F-4D97-AF65-F5344CB8AC3E}">
        <p14:creationId xmlns:p14="http://schemas.microsoft.com/office/powerpoint/2010/main" val="1883806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3"/>
                                        </p:tgtEl>
                                      </p:cBhvr>
                                      <p:by x="50000" y="50000"/>
                                    </p:animScale>
                                  </p:childTnLst>
                                </p:cTn>
                              </p:par>
                              <p:par>
                                <p:cTn id="7" presetID="0" presetClass="path" presetSubtype="0" accel="50000" decel="50000" fill="hold" nodeType="withEffect">
                                  <p:stCondLst>
                                    <p:cond delay="0"/>
                                  </p:stCondLst>
                                  <p:childTnLst>
                                    <p:animMotion origin="layout" path="M 0.00087 5.92044E-7 L 0.22084 0.17792 " pathEditMode="relative" rAng="0" ptsTypes="AA">
                                      <p:cBhvr>
                                        <p:cTn id="8" dur="2000" fill="hold"/>
                                        <p:tgtEl>
                                          <p:spTgt spid="3"/>
                                        </p:tgtEl>
                                        <p:attrNameLst>
                                          <p:attrName>ppt_x</p:attrName>
                                          <p:attrName>ppt_y</p:attrName>
                                        </p:attrNameLst>
                                      </p:cBhvr>
                                      <p:rCtr x="10990" y="8881"/>
                                    </p:animMotion>
                                  </p:childTnLst>
                                </p:cTn>
                              </p:par>
                            </p:childTnLst>
                          </p:cTn>
                        </p:par>
                        <p:par>
                          <p:cTn id="9" fill="hold">
                            <p:stCondLst>
                              <p:cond delay="2000"/>
                            </p:stCondLst>
                            <p:childTnLst>
                              <p:par>
                                <p:cTn id="10" presetID="10" presetClass="entr" presetSubtype="0" fill="hold" grpId="0" nodeType="afterEffect">
                                  <p:stCondLst>
                                    <p:cond delay="500"/>
                                  </p:stCondLst>
                                  <p:childTnLst>
                                    <p:set>
                                      <p:cBhvr>
                                        <p:cTn id="11" dur="1" fill="hold">
                                          <p:stCondLst>
                                            <p:cond delay="0"/>
                                          </p:stCondLst>
                                        </p:cTn>
                                        <p:tgtEl>
                                          <p:spTgt spid="263"/>
                                        </p:tgtEl>
                                        <p:attrNameLst>
                                          <p:attrName>style.visibility</p:attrName>
                                        </p:attrNameLst>
                                      </p:cBhvr>
                                      <p:to>
                                        <p:strVal val="visible"/>
                                      </p:to>
                                    </p:set>
                                    <p:animEffect transition="in" filter="fade">
                                      <p:cBhvr>
                                        <p:cTn id="12" dur="500"/>
                                        <p:tgtEl>
                                          <p:spTgt spid="263"/>
                                        </p:tgtEl>
                                      </p:cBhvr>
                                    </p:animEffect>
                                  </p:childTnLst>
                                </p:cTn>
                              </p:par>
                            </p:childTnLst>
                          </p:cTn>
                        </p:par>
                        <p:par>
                          <p:cTn id="13" fill="hold">
                            <p:stCondLst>
                              <p:cond delay="3000"/>
                            </p:stCondLst>
                            <p:childTnLst>
                              <p:par>
                                <p:cTn id="14" presetID="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98"/>
                                        </p:tgtEl>
                                        <p:attrNameLst>
                                          <p:attrName>style.visibility</p:attrName>
                                        </p:attrNameLst>
                                      </p:cBhvr>
                                      <p:to>
                                        <p:strVal val="visible"/>
                                      </p:to>
                                    </p:set>
                                    <p:animEffect transition="in" filter="fade">
                                      <p:cBhvr>
                                        <p:cTn id="19" dur="500"/>
                                        <p:tgtEl>
                                          <p:spTgt spid="298"/>
                                        </p:tgtEl>
                                      </p:cBhvr>
                                    </p:animEffect>
                                  </p:childTnLst>
                                </p:cTn>
                              </p:par>
                            </p:childTnLst>
                          </p:cTn>
                        </p:par>
                        <p:par>
                          <p:cTn id="20" fill="hold">
                            <p:stCondLst>
                              <p:cond delay="3500"/>
                            </p:stCondLst>
                            <p:childTnLst>
                              <p:par>
                                <p:cTn id="21" presetID="10" presetClass="entr" presetSubtype="0" fill="hold" nodeType="afterEffect">
                                  <p:stCondLst>
                                    <p:cond delay="300"/>
                                  </p:stCondLst>
                                  <p:childTnLst>
                                    <p:set>
                                      <p:cBhvr>
                                        <p:cTn id="22" dur="1" fill="hold">
                                          <p:stCondLst>
                                            <p:cond delay="0"/>
                                          </p:stCondLst>
                                        </p:cTn>
                                        <p:tgtEl>
                                          <p:spTgt spid="303"/>
                                        </p:tgtEl>
                                        <p:attrNameLst>
                                          <p:attrName>style.visibility</p:attrName>
                                        </p:attrNameLst>
                                      </p:cBhvr>
                                      <p:to>
                                        <p:strVal val="visible"/>
                                      </p:to>
                                    </p:set>
                                    <p:animEffect transition="in" filter="fade">
                                      <p:cBhvr>
                                        <p:cTn id="23" dur="500"/>
                                        <p:tgtEl>
                                          <p:spTgt spid="303"/>
                                        </p:tgtEl>
                                      </p:cBhvr>
                                    </p:animEffect>
                                  </p:childTnLst>
                                </p:cTn>
                              </p:par>
                            </p:childTnLst>
                          </p:cTn>
                        </p:par>
                        <p:par>
                          <p:cTn id="24" fill="hold">
                            <p:stCondLst>
                              <p:cond delay="4300"/>
                            </p:stCondLst>
                            <p:childTnLst>
                              <p:par>
                                <p:cTn id="25" presetID="10" presetClass="entr" presetSubtype="0" fill="hold" nodeType="afterEffect">
                                  <p:stCondLst>
                                    <p:cond delay="300"/>
                                  </p:stCondLst>
                                  <p:childTnLst>
                                    <p:set>
                                      <p:cBhvr>
                                        <p:cTn id="26" dur="1" fill="hold">
                                          <p:stCondLst>
                                            <p:cond delay="0"/>
                                          </p:stCondLst>
                                        </p:cTn>
                                        <p:tgtEl>
                                          <p:spTgt spid="307"/>
                                        </p:tgtEl>
                                        <p:attrNameLst>
                                          <p:attrName>style.visibility</p:attrName>
                                        </p:attrNameLst>
                                      </p:cBhvr>
                                      <p:to>
                                        <p:strVal val="visible"/>
                                      </p:to>
                                    </p:set>
                                    <p:animEffect transition="in" filter="fade">
                                      <p:cBhvr>
                                        <p:cTn id="27" dur="500"/>
                                        <p:tgtEl>
                                          <p:spTgt spid="307"/>
                                        </p:tgtEl>
                                      </p:cBhvr>
                                    </p:animEffect>
                                  </p:childTnLst>
                                </p:cTn>
                              </p:par>
                            </p:childTnLst>
                          </p:cTn>
                        </p:par>
                        <p:par>
                          <p:cTn id="28" fill="hold">
                            <p:stCondLst>
                              <p:cond delay="5100"/>
                            </p:stCondLst>
                            <p:childTnLst>
                              <p:par>
                                <p:cTn id="29" presetID="10" presetClass="entr" presetSubtype="0" fill="hold" nodeType="afterEffect">
                                  <p:stCondLst>
                                    <p:cond delay="300"/>
                                  </p:stCondLst>
                                  <p:childTnLst>
                                    <p:set>
                                      <p:cBhvr>
                                        <p:cTn id="30" dur="1" fill="hold">
                                          <p:stCondLst>
                                            <p:cond delay="0"/>
                                          </p:stCondLst>
                                        </p:cTn>
                                        <p:tgtEl>
                                          <p:spTgt spid="311"/>
                                        </p:tgtEl>
                                        <p:attrNameLst>
                                          <p:attrName>style.visibility</p:attrName>
                                        </p:attrNameLst>
                                      </p:cBhvr>
                                      <p:to>
                                        <p:strVal val="visible"/>
                                      </p:to>
                                    </p:set>
                                    <p:animEffect transition="in" filter="fade">
                                      <p:cBhvr>
                                        <p:cTn id="31" dur="500"/>
                                        <p:tgtEl>
                                          <p:spTgt spid="311"/>
                                        </p:tgtEl>
                                      </p:cBhvr>
                                    </p:animEffect>
                                  </p:childTnLst>
                                </p:cTn>
                              </p:par>
                            </p:childTnLst>
                          </p:cTn>
                        </p:par>
                        <p:par>
                          <p:cTn id="32" fill="hold">
                            <p:stCondLst>
                              <p:cond delay="5900"/>
                            </p:stCondLst>
                            <p:childTnLst>
                              <p:par>
                                <p:cTn id="33" presetID="10" presetClass="entr" presetSubtype="0" fill="hold" nodeType="afterEffect">
                                  <p:stCondLst>
                                    <p:cond delay="300"/>
                                  </p:stCondLst>
                                  <p:childTnLst>
                                    <p:set>
                                      <p:cBhvr>
                                        <p:cTn id="34" dur="1" fill="hold">
                                          <p:stCondLst>
                                            <p:cond delay="0"/>
                                          </p:stCondLst>
                                        </p:cTn>
                                        <p:tgtEl>
                                          <p:spTgt spid="315"/>
                                        </p:tgtEl>
                                        <p:attrNameLst>
                                          <p:attrName>style.visibility</p:attrName>
                                        </p:attrNameLst>
                                      </p:cBhvr>
                                      <p:to>
                                        <p:strVal val="visible"/>
                                      </p:to>
                                    </p:set>
                                    <p:animEffect transition="in" filter="fade">
                                      <p:cBhvr>
                                        <p:cTn id="35" dur="500"/>
                                        <p:tgtEl>
                                          <p:spTgt spid="315"/>
                                        </p:tgtEl>
                                      </p:cBhvr>
                                    </p:animEffect>
                                  </p:childTnLst>
                                </p:cTn>
                              </p:par>
                            </p:childTnLst>
                          </p:cTn>
                        </p:par>
                        <p:par>
                          <p:cTn id="36" fill="hold">
                            <p:stCondLst>
                              <p:cond delay="6700"/>
                            </p:stCondLst>
                            <p:childTnLst>
                              <p:par>
                                <p:cTn id="37" presetID="10" presetClass="entr" presetSubtype="0" fill="hold" nodeType="afterEffect">
                                  <p:stCondLst>
                                    <p:cond delay="300"/>
                                  </p:stCondLst>
                                  <p:childTnLst>
                                    <p:set>
                                      <p:cBhvr>
                                        <p:cTn id="38" dur="1" fill="hold">
                                          <p:stCondLst>
                                            <p:cond delay="0"/>
                                          </p:stCondLst>
                                        </p:cTn>
                                        <p:tgtEl>
                                          <p:spTgt spid="319"/>
                                        </p:tgtEl>
                                        <p:attrNameLst>
                                          <p:attrName>style.visibility</p:attrName>
                                        </p:attrNameLst>
                                      </p:cBhvr>
                                      <p:to>
                                        <p:strVal val="visible"/>
                                      </p:to>
                                    </p:set>
                                    <p:animEffect transition="in" filter="fade">
                                      <p:cBhvr>
                                        <p:cTn id="39"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30590" y="126999"/>
            <a:ext cx="4859261" cy="4545003"/>
            <a:chOff x="2120080" y="126999"/>
            <a:chExt cx="4859261" cy="4545003"/>
          </a:xfrm>
        </p:grpSpPr>
        <p:grpSp>
          <p:nvGrpSpPr>
            <p:cNvPr id="3" name="Group 2"/>
            <p:cNvGrpSpPr>
              <a:grpSpLocks noChangeAspect="1"/>
            </p:cNvGrpSpPr>
            <p:nvPr/>
          </p:nvGrpSpPr>
          <p:grpSpPr>
            <a:xfrm>
              <a:off x="3697111" y="2833520"/>
              <a:ext cx="1570996" cy="1548000"/>
              <a:chOff x="897186" y="1165609"/>
              <a:chExt cx="3124480" cy="3078744"/>
            </a:xfrm>
          </p:grpSpPr>
          <p:pic>
            <p:nvPicPr>
              <p:cNvPr id="285" name="Picture 284" descr="GLOB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86" y="1165609"/>
                <a:ext cx="3124480" cy="3078744"/>
              </a:xfrm>
              <a:prstGeom prst="rect">
                <a:avLst/>
              </a:prstGeom>
            </p:spPr>
          </p:pic>
          <p:sp>
            <p:nvSpPr>
              <p:cNvPr id="286" name="TextBox 285"/>
              <p:cNvSpPr txBox="1"/>
              <p:nvPr/>
            </p:nvSpPr>
            <p:spPr>
              <a:xfrm>
                <a:off x="1279927" y="3274901"/>
                <a:ext cx="2296116" cy="352554"/>
              </a:xfrm>
              <a:prstGeom prst="rect">
                <a:avLst/>
              </a:prstGeom>
              <a:noFill/>
            </p:spPr>
            <p:txBody>
              <a:bodyPr wrap="square" lIns="0" tIns="0" rIns="0" bIns="0" rtlCol="0">
                <a:spAutoFit/>
              </a:bodyPr>
              <a:lstStyle/>
              <a:p>
                <a:pPr algn="ctr"/>
                <a:r>
                  <a:rPr lang="en-US" sz="1200" b="1" dirty="0" smtClean="0">
                    <a:solidFill>
                      <a:srgbClr val="FFFFFF"/>
                    </a:solidFill>
                    <a:cs typeface="Helvetica Light"/>
                  </a:rPr>
                  <a:t>Planet Earth</a:t>
                </a:r>
              </a:p>
            </p:txBody>
          </p:sp>
          <p:pic>
            <p:nvPicPr>
              <p:cNvPr id="287" name="Picture 2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68618">
                <a:off x="2881515" y="1451984"/>
                <a:ext cx="587729" cy="583298"/>
              </a:xfrm>
              <a:prstGeom prst="rect">
                <a:avLst/>
              </a:prstGeom>
            </p:spPr>
          </p:pic>
          <p:pic>
            <p:nvPicPr>
              <p:cNvPr id="288" name="Picture 2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37705">
                <a:off x="3156265" y="1677192"/>
                <a:ext cx="587729" cy="684361"/>
              </a:xfrm>
              <a:prstGeom prst="rect">
                <a:avLst/>
              </a:prstGeom>
            </p:spPr>
          </p:pic>
          <p:pic>
            <p:nvPicPr>
              <p:cNvPr id="289" name="Picture 2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97939">
                <a:off x="1272424" y="1202429"/>
                <a:ext cx="587729" cy="684361"/>
              </a:xfrm>
              <a:prstGeom prst="rect">
                <a:avLst/>
              </a:prstGeom>
            </p:spPr>
          </p:pic>
          <p:pic>
            <p:nvPicPr>
              <p:cNvPr id="290" name="Picture 2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95200">
                <a:off x="1547598" y="1257879"/>
                <a:ext cx="587729" cy="583298"/>
              </a:xfrm>
              <a:prstGeom prst="rect">
                <a:avLst/>
              </a:prstGeom>
            </p:spPr>
          </p:pic>
        </p:grpSp>
        <p:sp>
          <p:nvSpPr>
            <p:cNvPr id="263" name="Freeform 262"/>
            <p:cNvSpPr>
              <a:spLocks/>
            </p:cNvSpPr>
            <p:nvPr/>
          </p:nvSpPr>
          <p:spPr bwMode="auto">
            <a:xfrm>
              <a:off x="2120080" y="126999"/>
              <a:ext cx="4859261" cy="4545003"/>
            </a:xfrm>
            <a:custGeom>
              <a:avLst/>
              <a:gdLst>
                <a:gd name="T0" fmla="*/ 88 w 496"/>
                <a:gd name="T1" fmla="*/ 408 h 496"/>
                <a:gd name="T2" fmla="*/ 88 w 496"/>
                <a:gd name="T3" fmla="*/ 88 h 496"/>
                <a:gd name="T4" fmla="*/ 408 w 496"/>
                <a:gd name="T5" fmla="*/ 89 h 496"/>
                <a:gd name="T6" fmla="*/ 408 w 496"/>
                <a:gd name="T7" fmla="*/ 408 h 496"/>
                <a:gd name="T8" fmla="*/ 88 w 496"/>
                <a:gd name="T9" fmla="*/ 408 h 496"/>
              </a:gdLst>
              <a:ahLst/>
              <a:cxnLst>
                <a:cxn ang="0">
                  <a:pos x="T0" y="T1"/>
                </a:cxn>
                <a:cxn ang="0">
                  <a:pos x="T2" y="T3"/>
                </a:cxn>
                <a:cxn ang="0">
                  <a:pos x="T4" y="T5"/>
                </a:cxn>
                <a:cxn ang="0">
                  <a:pos x="T6" y="T7"/>
                </a:cxn>
                <a:cxn ang="0">
                  <a:pos x="T8" y="T9"/>
                </a:cxn>
              </a:cxnLst>
              <a:rect l="0" t="0" r="r" b="b"/>
              <a:pathLst>
                <a:path w="496" h="496">
                  <a:moveTo>
                    <a:pt x="88" y="408"/>
                  </a:moveTo>
                  <a:cubicBezTo>
                    <a:pt x="0" y="320"/>
                    <a:pt x="0" y="177"/>
                    <a:pt x="88" y="88"/>
                  </a:cubicBezTo>
                  <a:cubicBezTo>
                    <a:pt x="177" y="0"/>
                    <a:pt x="320" y="0"/>
                    <a:pt x="408" y="89"/>
                  </a:cubicBezTo>
                  <a:cubicBezTo>
                    <a:pt x="496" y="177"/>
                    <a:pt x="496" y="320"/>
                    <a:pt x="408" y="408"/>
                  </a:cubicBezTo>
                  <a:cubicBezTo>
                    <a:pt x="320" y="496"/>
                    <a:pt x="177" y="496"/>
                    <a:pt x="88" y="408"/>
                  </a:cubicBezTo>
                  <a:close/>
                </a:path>
              </a:pathLst>
            </a:custGeom>
            <a:noFill/>
            <a:ln w="57150" cmpd="sng">
              <a:solidFill>
                <a:schemeClr val="bg1">
                  <a:lumMod val="75000"/>
                </a:schemeClr>
              </a:solidFill>
              <a:prstDash val="dash"/>
            </a:ln>
          </p:spPr>
          <p:txBody>
            <a:bodyPr vert="horz" wrap="square" lIns="46632" tIns="23316" rIns="46632" bIns="23316" numCol="1" anchor="ctr" anchorCtr="0" compatLnSpc="1">
              <a:prstTxWarp prst="textNoShape">
                <a:avLst/>
              </a:prstTxWarp>
            </a:bodyPr>
            <a:lstStyle/>
            <a:p>
              <a:pPr algn="ctr" defTabSz="466344"/>
              <a:endParaRPr lang="fr-FR" sz="800" b="1" kern="0" dirty="0">
                <a:solidFill>
                  <a:srgbClr val="0A0A0A"/>
                </a:solidFill>
                <a:latin typeface="+mj-lt"/>
              </a:endParaRPr>
            </a:p>
          </p:txBody>
        </p:sp>
        <p:grpSp>
          <p:nvGrpSpPr>
            <p:cNvPr id="7" name="Group 6"/>
            <p:cNvGrpSpPr/>
            <p:nvPr/>
          </p:nvGrpSpPr>
          <p:grpSpPr>
            <a:xfrm>
              <a:off x="4952133" y="1447687"/>
              <a:ext cx="1763571" cy="1054493"/>
              <a:chOff x="5834274" y="1447687"/>
              <a:chExt cx="1763571" cy="1054493"/>
            </a:xfrm>
          </p:grpSpPr>
          <p:sp>
            <p:nvSpPr>
              <p:cNvPr id="964"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5" name="Picture 4" descr="amazon 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9160" y="1993287"/>
                <a:ext cx="1026432" cy="399510"/>
              </a:xfrm>
              <a:prstGeom prst="rect">
                <a:avLst/>
              </a:prstGeom>
            </p:spPr>
          </p:pic>
          <p:pic>
            <p:nvPicPr>
              <p:cNvPr id="294" name="Picture 2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9160" y="1479551"/>
                <a:ext cx="523521" cy="519574"/>
              </a:xfrm>
              <a:prstGeom prst="rect">
                <a:avLst/>
              </a:prstGeom>
            </p:spPr>
          </p:pic>
          <p:pic>
            <p:nvPicPr>
              <p:cNvPr id="6" name="Picture 5" descr="BUILD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8756" y="1447687"/>
                <a:ext cx="523521" cy="654132"/>
              </a:xfrm>
              <a:prstGeom prst="rect">
                <a:avLst/>
              </a:prstGeom>
            </p:spPr>
          </p:pic>
        </p:grpSp>
        <p:grpSp>
          <p:nvGrpSpPr>
            <p:cNvPr id="298" name="Group 297"/>
            <p:cNvGrpSpPr/>
            <p:nvPr/>
          </p:nvGrpSpPr>
          <p:grpSpPr>
            <a:xfrm>
              <a:off x="4952133" y="820913"/>
              <a:ext cx="1007200" cy="592574"/>
              <a:chOff x="5834274" y="1464603"/>
              <a:chExt cx="1763571" cy="1037577"/>
            </a:xfrm>
          </p:grpSpPr>
          <p:sp>
            <p:nvSpPr>
              <p:cNvPr id="299"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00" name="Picture 29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6808" y="1993287"/>
                <a:ext cx="654956" cy="324240"/>
              </a:xfrm>
              <a:prstGeom prst="rect">
                <a:avLst/>
              </a:prstGeom>
            </p:spPr>
          </p:pic>
          <p:pic>
            <p:nvPicPr>
              <p:cNvPr id="302" name="Picture 3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337" y="1464603"/>
                <a:ext cx="635583" cy="827895"/>
              </a:xfrm>
              <a:prstGeom prst="rect">
                <a:avLst/>
              </a:prstGeom>
            </p:spPr>
          </p:pic>
        </p:grpSp>
        <p:grpSp>
          <p:nvGrpSpPr>
            <p:cNvPr id="303" name="Group 302"/>
            <p:cNvGrpSpPr/>
            <p:nvPr/>
          </p:nvGrpSpPr>
          <p:grpSpPr>
            <a:xfrm>
              <a:off x="3944933" y="1085458"/>
              <a:ext cx="1007200" cy="565347"/>
              <a:chOff x="5834274" y="1512278"/>
              <a:chExt cx="1763571" cy="989902"/>
            </a:xfrm>
          </p:grpSpPr>
          <p:sp>
            <p:nvSpPr>
              <p:cNvPr id="304"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05" name="Picture 30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6680" y="1967140"/>
                <a:ext cx="852240" cy="355098"/>
              </a:xfrm>
              <a:prstGeom prst="rect">
                <a:avLst/>
              </a:prstGeom>
            </p:spPr>
          </p:pic>
          <p:pic>
            <p:nvPicPr>
              <p:cNvPr id="306" name="Picture 30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7348" y="1512278"/>
                <a:ext cx="683572" cy="733136"/>
              </a:xfrm>
              <a:prstGeom prst="rect">
                <a:avLst/>
              </a:prstGeom>
            </p:spPr>
          </p:pic>
        </p:grpSp>
        <p:grpSp>
          <p:nvGrpSpPr>
            <p:cNvPr id="307" name="Group 306"/>
            <p:cNvGrpSpPr/>
            <p:nvPr/>
          </p:nvGrpSpPr>
          <p:grpSpPr>
            <a:xfrm>
              <a:off x="3037171" y="1413487"/>
              <a:ext cx="1007200" cy="651433"/>
              <a:chOff x="5834274" y="1361544"/>
              <a:chExt cx="1763571" cy="1140636"/>
            </a:xfrm>
          </p:grpSpPr>
          <p:sp>
            <p:nvSpPr>
              <p:cNvPr id="308"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09" name="Picture 3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8080" y="2078069"/>
                <a:ext cx="1190073" cy="277330"/>
              </a:xfrm>
              <a:prstGeom prst="rect">
                <a:avLst/>
              </a:prstGeom>
            </p:spPr>
          </p:pic>
          <p:pic>
            <p:nvPicPr>
              <p:cNvPr id="310" name="Picture 30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8828" y="1361544"/>
                <a:ext cx="683572" cy="733135"/>
              </a:xfrm>
              <a:prstGeom prst="rect">
                <a:avLst/>
              </a:prstGeom>
            </p:spPr>
          </p:pic>
        </p:grpSp>
        <p:grpSp>
          <p:nvGrpSpPr>
            <p:cNvPr id="311" name="Group 310"/>
            <p:cNvGrpSpPr/>
            <p:nvPr/>
          </p:nvGrpSpPr>
          <p:grpSpPr>
            <a:xfrm>
              <a:off x="2989999" y="771086"/>
              <a:ext cx="1007200" cy="606887"/>
              <a:chOff x="5834274" y="1439542"/>
              <a:chExt cx="1763571" cy="1062638"/>
            </a:xfrm>
          </p:grpSpPr>
          <p:sp>
            <p:nvSpPr>
              <p:cNvPr id="312"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13" name="Picture 3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48080" y="2089694"/>
                <a:ext cx="1190073" cy="254080"/>
              </a:xfrm>
              <a:prstGeom prst="rect">
                <a:avLst/>
              </a:prstGeom>
            </p:spPr>
          </p:pic>
          <p:pic>
            <p:nvPicPr>
              <p:cNvPr id="314" name="Picture 3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828" y="1439542"/>
                <a:ext cx="683572" cy="678419"/>
              </a:xfrm>
              <a:prstGeom prst="rect">
                <a:avLst/>
              </a:prstGeom>
            </p:spPr>
          </p:pic>
        </p:grpSp>
        <p:grpSp>
          <p:nvGrpSpPr>
            <p:cNvPr id="315" name="Group 314"/>
            <p:cNvGrpSpPr/>
            <p:nvPr/>
          </p:nvGrpSpPr>
          <p:grpSpPr>
            <a:xfrm>
              <a:off x="2374841" y="1790616"/>
              <a:ext cx="1007200" cy="704401"/>
              <a:chOff x="5834274" y="1268798"/>
              <a:chExt cx="1763571" cy="1233382"/>
            </a:xfrm>
          </p:grpSpPr>
          <p:sp>
            <p:nvSpPr>
              <p:cNvPr id="316"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17" name="Picture 3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22183" y="2143219"/>
                <a:ext cx="1382036" cy="179663"/>
              </a:xfrm>
              <a:prstGeom prst="rect">
                <a:avLst/>
              </a:prstGeom>
            </p:spPr>
          </p:pic>
          <p:pic>
            <p:nvPicPr>
              <p:cNvPr id="318" name="Picture 3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375" y="1268798"/>
                <a:ext cx="635583" cy="827895"/>
              </a:xfrm>
              <a:prstGeom prst="rect">
                <a:avLst/>
              </a:prstGeom>
            </p:spPr>
          </p:pic>
        </p:grpSp>
        <p:grpSp>
          <p:nvGrpSpPr>
            <p:cNvPr id="319" name="Group 318"/>
            <p:cNvGrpSpPr/>
            <p:nvPr/>
          </p:nvGrpSpPr>
          <p:grpSpPr>
            <a:xfrm>
              <a:off x="3944933" y="410832"/>
              <a:ext cx="1007200" cy="536290"/>
              <a:chOff x="5834274" y="1563154"/>
              <a:chExt cx="1763571" cy="939026"/>
            </a:xfrm>
          </p:grpSpPr>
          <p:sp>
            <p:nvSpPr>
              <p:cNvPr id="320"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321" name="Picture 3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21334" y="1870021"/>
                <a:ext cx="744897" cy="521688"/>
              </a:xfrm>
              <a:prstGeom prst="rect">
                <a:avLst/>
              </a:prstGeom>
            </p:spPr>
          </p:pic>
          <p:pic>
            <p:nvPicPr>
              <p:cNvPr id="322" name="Picture 3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337" y="1563154"/>
                <a:ext cx="635583" cy="630792"/>
              </a:xfrm>
              <a:prstGeom prst="rect">
                <a:avLst/>
              </a:prstGeom>
            </p:spPr>
          </p:pic>
        </p:grpSp>
      </p:grpSp>
      <p:grpSp>
        <p:nvGrpSpPr>
          <p:cNvPr id="8" name="Group 7"/>
          <p:cNvGrpSpPr/>
          <p:nvPr/>
        </p:nvGrpSpPr>
        <p:grpSpPr>
          <a:xfrm>
            <a:off x="6457219" y="1890499"/>
            <a:ext cx="2258197" cy="881783"/>
            <a:chOff x="6179946" y="1914794"/>
            <a:chExt cx="2258197" cy="881783"/>
          </a:xfrm>
        </p:grpSpPr>
        <p:sp>
          <p:nvSpPr>
            <p:cNvPr id="41" name="Rectangle 40"/>
            <p:cNvSpPr/>
            <p:nvPr/>
          </p:nvSpPr>
          <p:spPr>
            <a:xfrm>
              <a:off x="6793015" y="2331645"/>
              <a:ext cx="1645126" cy="464932"/>
            </a:xfrm>
            <a:prstGeom prst="rect">
              <a:avLst/>
            </a:prstGeom>
          </p:spPr>
          <p:txBody>
            <a:bodyPr wrap="square" lIns="24478" tIns="24478" rIns="24478" bIns="24478">
              <a:spAutoFit/>
            </a:bodyPr>
            <a:lstStyle/>
            <a:p>
              <a:pPr algn="r" defTabSz="466344"/>
              <a:r>
                <a:rPr lang="en-GB" sz="900" dirty="0" smtClean="0">
                  <a:latin typeface="+mj-lt"/>
                </a:rPr>
                <a:t>Automating &amp; Orchestrating ETL, MFT, </a:t>
              </a:r>
              <a:r>
                <a:rPr lang="en-GB" sz="900" dirty="0" err="1" smtClean="0">
                  <a:latin typeface="+mj-lt"/>
                </a:rPr>
                <a:t>Datawarehousing</a:t>
              </a:r>
              <a:r>
                <a:rPr lang="en-GB" sz="900" dirty="0" smtClean="0">
                  <a:latin typeface="+mj-lt"/>
                </a:rPr>
                <a:t>, Big Data, Analytics</a:t>
              </a:r>
              <a:endParaRPr lang="en-GB" sz="900" dirty="0">
                <a:latin typeface="+mj-lt"/>
              </a:endParaRPr>
            </a:p>
          </p:txBody>
        </p:sp>
        <p:cxnSp>
          <p:nvCxnSpPr>
            <p:cNvPr id="42" name="Straight Connector 41"/>
            <p:cNvCxnSpPr/>
            <p:nvPr/>
          </p:nvCxnSpPr>
          <p:spPr>
            <a:xfrm>
              <a:off x="6804473" y="2315855"/>
              <a:ext cx="1633668" cy="0"/>
            </a:xfrm>
            <a:prstGeom prst="line">
              <a:avLst/>
            </a:prstGeom>
            <a:noFill/>
            <a:ln w="19050" cap="flat" cmpd="sng" algn="ctr">
              <a:solidFill>
                <a:schemeClr val="bg1">
                  <a:lumMod val="50000"/>
                </a:schemeClr>
              </a:solidFill>
              <a:prstDash val="solid"/>
              <a:miter lim="800000"/>
            </a:ln>
            <a:effectLst/>
          </p:spPr>
        </p:cxnSp>
        <p:grpSp>
          <p:nvGrpSpPr>
            <p:cNvPr id="43" name="Group 42"/>
            <p:cNvGrpSpPr/>
            <p:nvPr/>
          </p:nvGrpSpPr>
          <p:grpSpPr>
            <a:xfrm>
              <a:off x="6179946" y="1956347"/>
              <a:ext cx="674977" cy="673121"/>
              <a:chOff x="5986329" y="1880873"/>
              <a:chExt cx="792460" cy="790281"/>
            </a:xfrm>
          </p:grpSpPr>
          <p:sp>
            <p:nvSpPr>
              <p:cNvPr id="45" name="Oval 41"/>
              <p:cNvSpPr>
                <a:spLocks noChangeArrowheads="1"/>
              </p:cNvSpPr>
              <p:nvPr/>
            </p:nvSpPr>
            <p:spPr bwMode="auto">
              <a:xfrm>
                <a:off x="5986329" y="1880873"/>
                <a:ext cx="792460" cy="790281"/>
              </a:xfrm>
              <a:prstGeom prst="ellipse">
                <a:avLst/>
              </a:prstGeom>
              <a:solidFill>
                <a:srgbClr val="FFFFFF"/>
              </a:solidFill>
              <a:ln w="12700">
                <a:solidFill>
                  <a:srgbClr val="7F7F7F"/>
                </a:solidFill>
                <a:round/>
                <a:headEnd/>
                <a:tailEnd/>
              </a:ln>
            </p:spPr>
            <p:txBody>
              <a:bodyPr lIns="0" tIns="0" rIns="0" bIns="0" anchor="ctr"/>
              <a:lstStyle/>
              <a:p>
                <a:pPr algn="ctr"/>
                <a:endParaRPr lang="en-GB" sz="300" dirty="0">
                  <a:latin typeface="+mj-lt"/>
                </a:endParaRPr>
              </a:p>
            </p:txBody>
          </p:sp>
          <p:pic>
            <p:nvPicPr>
              <p:cNvPr id="4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6234884" y="2108953"/>
                <a:ext cx="345562" cy="34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sp>
          <p:nvSpPr>
            <p:cNvPr id="44" name="TextBox 43"/>
            <p:cNvSpPr txBox="1"/>
            <p:nvPr/>
          </p:nvSpPr>
          <p:spPr>
            <a:xfrm>
              <a:off x="6908891" y="1914794"/>
              <a:ext cx="1529252" cy="338554"/>
            </a:xfrm>
            <a:prstGeom prst="rect">
              <a:avLst/>
            </a:prstGeom>
            <a:noFill/>
          </p:spPr>
          <p:txBody>
            <a:bodyPr wrap="square" lIns="0" tIns="0" rIns="0" bIns="0" rtlCol="0">
              <a:spAutoFit/>
            </a:bodyPr>
            <a:lstStyle/>
            <a:p>
              <a:pPr algn="r"/>
              <a:r>
                <a:rPr lang="en-US" sz="1100" b="1" dirty="0" smtClean="0">
                  <a:solidFill>
                    <a:srgbClr val="333333"/>
                  </a:solidFill>
                  <a:cs typeface="Helvetica Light"/>
                </a:rPr>
                <a:t>Driving </a:t>
              </a:r>
            </a:p>
            <a:p>
              <a:pPr algn="r"/>
              <a:r>
                <a:rPr lang="en-US" sz="1100" b="1" dirty="0" smtClean="0">
                  <a:solidFill>
                    <a:srgbClr val="333333"/>
                  </a:solidFill>
                  <a:cs typeface="Helvetica Light"/>
                </a:rPr>
                <a:t>Intelligent Analytics</a:t>
              </a:r>
            </a:p>
          </p:txBody>
        </p:sp>
      </p:grpSp>
      <p:grpSp>
        <p:nvGrpSpPr>
          <p:cNvPr id="4" name="Group 3"/>
          <p:cNvGrpSpPr/>
          <p:nvPr/>
        </p:nvGrpSpPr>
        <p:grpSpPr>
          <a:xfrm>
            <a:off x="5721338" y="3548401"/>
            <a:ext cx="2994220" cy="691352"/>
            <a:chOff x="5401338" y="3202570"/>
            <a:chExt cx="2994220" cy="691352"/>
          </a:xfrm>
        </p:grpSpPr>
        <p:sp>
          <p:nvSpPr>
            <p:cNvPr id="48" name="Rectangle 47"/>
            <p:cNvSpPr/>
            <p:nvPr/>
          </p:nvSpPr>
          <p:spPr>
            <a:xfrm>
              <a:off x="5997099" y="3567489"/>
              <a:ext cx="2398459" cy="326433"/>
            </a:xfrm>
            <a:prstGeom prst="rect">
              <a:avLst/>
            </a:prstGeom>
          </p:spPr>
          <p:txBody>
            <a:bodyPr wrap="square" lIns="24478" tIns="24478" rIns="24478" bIns="24478">
              <a:spAutoFit/>
            </a:bodyPr>
            <a:lstStyle/>
            <a:p>
              <a:pPr algn="r" defTabSz="466344"/>
              <a:r>
                <a:rPr lang="en-GB" sz="900" dirty="0">
                  <a:latin typeface="+mj-lt"/>
                </a:rPr>
                <a:t>P</a:t>
              </a:r>
              <a:r>
                <a:rPr lang="en-GB" sz="900" dirty="0" smtClean="0">
                  <a:latin typeface="+mj-lt"/>
                </a:rPr>
                <a:t>rovisioning</a:t>
              </a:r>
              <a:r>
                <a:rPr lang="en-GB" sz="900" dirty="0">
                  <a:latin typeface="+mj-lt"/>
                </a:rPr>
                <a:t>, orchestration and </a:t>
              </a:r>
              <a:r>
                <a:rPr lang="en-GB" sz="900" dirty="0" smtClean="0">
                  <a:latin typeface="+mj-lt"/>
                </a:rPr>
                <a:t>automation across and within hybrid cloud environments</a:t>
              </a:r>
              <a:endParaRPr lang="en-GB" sz="900" dirty="0">
                <a:latin typeface="+mj-lt"/>
              </a:endParaRPr>
            </a:p>
          </p:txBody>
        </p:sp>
        <p:cxnSp>
          <p:nvCxnSpPr>
            <p:cNvPr id="49" name="Straight Connector 48"/>
            <p:cNvCxnSpPr/>
            <p:nvPr/>
          </p:nvCxnSpPr>
          <p:spPr>
            <a:xfrm flipV="1">
              <a:off x="6076316" y="3515150"/>
              <a:ext cx="2304772" cy="23982"/>
            </a:xfrm>
            <a:prstGeom prst="line">
              <a:avLst/>
            </a:prstGeom>
            <a:noFill/>
            <a:ln w="19050" cap="flat" cmpd="sng" algn="ctr">
              <a:solidFill>
                <a:schemeClr val="bg1">
                  <a:lumMod val="50000"/>
                </a:schemeClr>
              </a:solidFill>
              <a:prstDash val="solid"/>
              <a:miter lim="800000"/>
            </a:ln>
            <a:effectLst/>
          </p:spPr>
        </p:cxnSp>
        <p:grpSp>
          <p:nvGrpSpPr>
            <p:cNvPr id="50" name="Group 49"/>
            <p:cNvGrpSpPr/>
            <p:nvPr/>
          </p:nvGrpSpPr>
          <p:grpSpPr>
            <a:xfrm>
              <a:off x="5401338" y="3202570"/>
              <a:ext cx="674978" cy="673122"/>
              <a:chOff x="5149929" y="3480710"/>
              <a:chExt cx="792460" cy="790281"/>
            </a:xfrm>
          </p:grpSpPr>
          <p:sp>
            <p:nvSpPr>
              <p:cNvPr id="52" name="Oval 37"/>
              <p:cNvSpPr>
                <a:spLocks noChangeArrowheads="1"/>
              </p:cNvSpPr>
              <p:nvPr/>
            </p:nvSpPr>
            <p:spPr bwMode="auto">
              <a:xfrm>
                <a:off x="5149929" y="3480710"/>
                <a:ext cx="792460" cy="790281"/>
              </a:xfrm>
              <a:prstGeom prst="ellipse">
                <a:avLst/>
              </a:prstGeom>
              <a:solidFill>
                <a:srgbClr val="FFFFFF"/>
              </a:solidFill>
              <a:ln w="12700">
                <a:solidFill>
                  <a:srgbClr val="7F7F7F"/>
                </a:solidFill>
                <a:round/>
                <a:headEnd/>
                <a:tailEnd/>
              </a:ln>
            </p:spPr>
            <p:txBody>
              <a:bodyPr lIns="0" tIns="0" rIns="0" bIns="0" anchor="ctr"/>
              <a:lstStyle/>
              <a:p>
                <a:pPr algn="ctr"/>
                <a:endParaRPr lang="en-GB" sz="300" dirty="0">
                  <a:latin typeface="+mj-lt"/>
                </a:endParaRPr>
              </a:p>
            </p:txBody>
          </p:sp>
          <p:pic>
            <p:nvPicPr>
              <p:cNvPr id="53" name="Picture 2"/>
              <p:cNvPicPr>
                <a:picLocks noChangeAspect="1" noChangeArrowheads="1"/>
              </p:cNvPicPr>
              <p:nvPr/>
            </p:nvPicPr>
            <p:blipFill>
              <a:blip r:embed="rId15" cstate="print">
                <a:extLst>
                  <a:ext uri="{28A0092B-C50C-407E-A947-70E740481C1C}">
                    <a14:useLocalDpi xmlns:a14="http://schemas.microsoft.com/office/drawing/2010/main"/>
                  </a:ext>
                </a:extLst>
              </a:blip>
              <a:stretch>
                <a:fillRect/>
              </a:stretch>
            </p:blipFill>
            <p:spPr bwMode="auto">
              <a:xfrm>
                <a:off x="5338059" y="3689732"/>
                <a:ext cx="462409" cy="372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sp>
          <p:nvSpPr>
            <p:cNvPr id="51" name="TextBox 50"/>
            <p:cNvSpPr txBox="1"/>
            <p:nvPr/>
          </p:nvSpPr>
          <p:spPr>
            <a:xfrm>
              <a:off x="5895762" y="3312549"/>
              <a:ext cx="2499796" cy="169277"/>
            </a:xfrm>
            <a:prstGeom prst="rect">
              <a:avLst/>
            </a:prstGeom>
            <a:noFill/>
          </p:spPr>
          <p:txBody>
            <a:bodyPr wrap="square" lIns="0" tIns="0" rIns="0" bIns="0" rtlCol="0">
              <a:spAutoFit/>
            </a:bodyPr>
            <a:lstStyle/>
            <a:p>
              <a:pPr algn="r"/>
              <a:r>
                <a:rPr lang="en-US" sz="1100" b="1" dirty="0" smtClean="0">
                  <a:solidFill>
                    <a:srgbClr val="333333"/>
                  </a:solidFill>
                  <a:cs typeface="Helvetica Light"/>
                </a:rPr>
                <a:t>Managing the Hybrid Cloud</a:t>
              </a:r>
            </a:p>
          </p:txBody>
        </p:sp>
      </p:grpSp>
      <p:grpSp>
        <p:nvGrpSpPr>
          <p:cNvPr id="10" name="Group 9"/>
          <p:cNvGrpSpPr/>
          <p:nvPr/>
        </p:nvGrpSpPr>
        <p:grpSpPr>
          <a:xfrm>
            <a:off x="408054" y="396903"/>
            <a:ext cx="2826428" cy="848020"/>
            <a:chOff x="804689" y="754871"/>
            <a:chExt cx="2826428" cy="848020"/>
          </a:xfrm>
        </p:grpSpPr>
        <p:sp>
          <p:nvSpPr>
            <p:cNvPr id="55" name="Rectangle 54"/>
            <p:cNvSpPr/>
            <p:nvPr/>
          </p:nvSpPr>
          <p:spPr>
            <a:xfrm>
              <a:off x="804689" y="1137960"/>
              <a:ext cx="1968814" cy="464931"/>
            </a:xfrm>
            <a:prstGeom prst="rect">
              <a:avLst/>
            </a:prstGeom>
          </p:spPr>
          <p:txBody>
            <a:bodyPr wrap="square" lIns="24478" tIns="24478" rIns="24478" bIns="24478">
              <a:spAutoFit/>
            </a:bodyPr>
            <a:lstStyle/>
            <a:p>
              <a:pPr defTabSz="466344"/>
              <a:r>
                <a:rPr lang="en-GB" sz="900" dirty="0" smtClean="0">
                  <a:latin typeface="+mj-lt"/>
                </a:rPr>
                <a:t>Integrating Applications with </a:t>
              </a:r>
              <a:r>
                <a:rPr lang="en-GB" sz="900" dirty="0">
                  <a:latin typeface="+mj-lt"/>
                </a:rPr>
                <a:t>the rest of the company </a:t>
              </a:r>
              <a:r>
                <a:rPr lang="en-GB" sz="900" dirty="0" smtClean="0">
                  <a:latin typeface="+mj-lt"/>
                </a:rPr>
                <a:t>processes, including building, deploying &amp; updating</a:t>
              </a:r>
              <a:endParaRPr lang="en-GB" sz="900" dirty="0">
                <a:latin typeface="+mj-lt"/>
              </a:endParaRPr>
            </a:p>
          </p:txBody>
        </p:sp>
        <p:cxnSp>
          <p:nvCxnSpPr>
            <p:cNvPr id="56" name="Straight Connector 55"/>
            <p:cNvCxnSpPr>
              <a:endCxn id="59" idx="2"/>
            </p:cNvCxnSpPr>
            <p:nvPr/>
          </p:nvCxnSpPr>
          <p:spPr>
            <a:xfrm flipV="1">
              <a:off x="830884" y="1132587"/>
              <a:ext cx="2125255" cy="3496"/>
            </a:xfrm>
            <a:prstGeom prst="line">
              <a:avLst/>
            </a:prstGeom>
            <a:noFill/>
            <a:ln w="19050" cap="flat" cmpd="sng" algn="ctr">
              <a:solidFill>
                <a:schemeClr val="bg1">
                  <a:lumMod val="50000"/>
                </a:schemeClr>
              </a:solidFill>
              <a:prstDash val="solid"/>
              <a:miter lim="800000"/>
            </a:ln>
            <a:effectLst/>
          </p:spPr>
        </p:cxnSp>
        <p:sp>
          <p:nvSpPr>
            <p:cNvPr id="57" name="TextBox 56"/>
            <p:cNvSpPr txBox="1"/>
            <p:nvPr/>
          </p:nvSpPr>
          <p:spPr>
            <a:xfrm>
              <a:off x="834933" y="754871"/>
              <a:ext cx="2378101" cy="338554"/>
            </a:xfrm>
            <a:prstGeom prst="rect">
              <a:avLst/>
            </a:prstGeom>
            <a:noFill/>
          </p:spPr>
          <p:txBody>
            <a:bodyPr wrap="square" lIns="0" tIns="0" rIns="0" bIns="0" rtlCol="0">
              <a:spAutoFit/>
            </a:bodyPr>
            <a:lstStyle/>
            <a:p>
              <a:r>
                <a:rPr lang="en-US" sz="1100" b="1" dirty="0" smtClean="0">
                  <a:solidFill>
                    <a:srgbClr val="333333"/>
                  </a:solidFill>
                  <a:cs typeface="Helvetica Light"/>
                </a:rPr>
                <a:t>New Agility</a:t>
              </a:r>
            </a:p>
            <a:p>
              <a:r>
                <a:rPr lang="en-US" sz="1100" b="1" dirty="0" smtClean="0">
                  <a:solidFill>
                    <a:srgbClr val="333333"/>
                  </a:solidFill>
                  <a:cs typeface="Helvetica Light"/>
                </a:rPr>
                <a:t>across Core Apps</a:t>
              </a:r>
            </a:p>
          </p:txBody>
        </p:sp>
        <p:grpSp>
          <p:nvGrpSpPr>
            <p:cNvPr id="58" name="Group 57"/>
            <p:cNvGrpSpPr/>
            <p:nvPr/>
          </p:nvGrpSpPr>
          <p:grpSpPr>
            <a:xfrm>
              <a:off x="2956139" y="796026"/>
              <a:ext cx="674978" cy="673121"/>
              <a:chOff x="3010086" y="270614"/>
              <a:chExt cx="792460" cy="790281"/>
            </a:xfrm>
          </p:grpSpPr>
          <p:sp>
            <p:nvSpPr>
              <p:cNvPr id="59" name="Oval 43"/>
              <p:cNvSpPr>
                <a:spLocks noChangeArrowheads="1"/>
              </p:cNvSpPr>
              <p:nvPr/>
            </p:nvSpPr>
            <p:spPr bwMode="auto">
              <a:xfrm>
                <a:off x="3010086" y="270614"/>
                <a:ext cx="792460" cy="790281"/>
              </a:xfrm>
              <a:prstGeom prst="ellipse">
                <a:avLst/>
              </a:prstGeom>
              <a:solidFill>
                <a:srgbClr val="FFFFFF"/>
              </a:solidFill>
              <a:ln w="12700">
                <a:solidFill>
                  <a:srgbClr val="7F7F7F"/>
                </a:solidFill>
                <a:round/>
                <a:headEnd/>
                <a:tailEnd/>
              </a:ln>
            </p:spPr>
            <p:txBody>
              <a:bodyPr lIns="0" tIns="0" rIns="0" bIns="0" anchor="ctr"/>
              <a:lstStyle/>
              <a:p>
                <a:pPr algn="ctr"/>
                <a:endParaRPr lang="en-GB" sz="300" dirty="0">
                  <a:latin typeface="+mj-lt"/>
                </a:endParaRPr>
              </a:p>
            </p:txBody>
          </p:sp>
          <p:grpSp>
            <p:nvGrpSpPr>
              <p:cNvPr id="60" name="Group 59"/>
              <p:cNvGrpSpPr/>
              <p:nvPr/>
            </p:nvGrpSpPr>
            <p:grpSpPr>
              <a:xfrm>
                <a:off x="3221557" y="477291"/>
                <a:ext cx="383637" cy="383636"/>
                <a:chOff x="6386752" y="1199541"/>
                <a:chExt cx="567362" cy="567362"/>
              </a:xfrm>
              <a:solidFill>
                <a:schemeClr val="accent1"/>
              </a:solidFill>
            </p:grpSpPr>
            <p:sp>
              <p:nvSpPr>
                <p:cNvPr id="61" name="Freeform 53"/>
                <p:cNvSpPr>
                  <a:spLocks noEditPoints="1"/>
                </p:cNvSpPr>
                <p:nvPr/>
              </p:nvSpPr>
              <p:spPr bwMode="auto">
                <a:xfrm>
                  <a:off x="6579783" y="1398083"/>
                  <a:ext cx="175793" cy="177172"/>
                </a:xfrm>
                <a:custGeom>
                  <a:avLst/>
                  <a:gdLst>
                    <a:gd name="T0" fmla="*/ 104 w 208"/>
                    <a:gd name="T1" fmla="*/ 0 h 209"/>
                    <a:gd name="T2" fmla="*/ 0 w 208"/>
                    <a:gd name="T3" fmla="*/ 105 h 209"/>
                    <a:gd name="T4" fmla="*/ 104 w 208"/>
                    <a:gd name="T5" fmla="*/ 209 h 209"/>
                    <a:gd name="T6" fmla="*/ 208 w 208"/>
                    <a:gd name="T7" fmla="*/ 105 h 209"/>
                    <a:gd name="T8" fmla="*/ 104 w 208"/>
                    <a:gd name="T9" fmla="*/ 0 h 209"/>
                    <a:gd name="T10" fmla="*/ 104 w 208"/>
                    <a:gd name="T11" fmla="*/ 164 h 209"/>
                    <a:gd name="T12" fmla="*/ 44 w 208"/>
                    <a:gd name="T13" fmla="*/ 105 h 209"/>
                    <a:gd name="T14" fmla="*/ 104 w 208"/>
                    <a:gd name="T15" fmla="*/ 45 h 209"/>
                    <a:gd name="T16" fmla="*/ 164 w 208"/>
                    <a:gd name="T17" fmla="*/ 105 h 209"/>
                    <a:gd name="T18" fmla="*/ 104 w 208"/>
                    <a:gd name="T19" fmla="*/ 16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9">
                      <a:moveTo>
                        <a:pt x="104" y="0"/>
                      </a:moveTo>
                      <a:cubicBezTo>
                        <a:pt x="46" y="0"/>
                        <a:pt x="0" y="47"/>
                        <a:pt x="0" y="105"/>
                      </a:cubicBezTo>
                      <a:cubicBezTo>
                        <a:pt x="0" y="162"/>
                        <a:pt x="46" y="209"/>
                        <a:pt x="104" y="209"/>
                      </a:cubicBezTo>
                      <a:cubicBezTo>
                        <a:pt x="161" y="209"/>
                        <a:pt x="208" y="162"/>
                        <a:pt x="208" y="105"/>
                      </a:cubicBezTo>
                      <a:cubicBezTo>
                        <a:pt x="208" y="47"/>
                        <a:pt x="161" y="0"/>
                        <a:pt x="104" y="0"/>
                      </a:cubicBezTo>
                      <a:close/>
                      <a:moveTo>
                        <a:pt x="104" y="164"/>
                      </a:moveTo>
                      <a:cubicBezTo>
                        <a:pt x="71" y="164"/>
                        <a:pt x="44" y="138"/>
                        <a:pt x="44" y="105"/>
                      </a:cubicBezTo>
                      <a:cubicBezTo>
                        <a:pt x="44" y="71"/>
                        <a:pt x="71" y="45"/>
                        <a:pt x="104" y="45"/>
                      </a:cubicBezTo>
                      <a:cubicBezTo>
                        <a:pt x="137" y="45"/>
                        <a:pt x="164" y="71"/>
                        <a:pt x="164" y="105"/>
                      </a:cubicBezTo>
                      <a:cubicBezTo>
                        <a:pt x="164" y="138"/>
                        <a:pt x="137" y="164"/>
                        <a:pt x="104" y="164"/>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1400"/>
                </a:p>
              </p:txBody>
            </p:sp>
            <p:sp>
              <p:nvSpPr>
                <p:cNvPr id="62" name="Freeform 54"/>
                <p:cNvSpPr>
                  <a:spLocks/>
                </p:cNvSpPr>
                <p:nvPr/>
              </p:nvSpPr>
              <p:spPr bwMode="auto">
                <a:xfrm>
                  <a:off x="6387442" y="1558708"/>
                  <a:ext cx="210951" cy="208195"/>
                </a:xfrm>
                <a:custGeom>
                  <a:avLst/>
                  <a:gdLst>
                    <a:gd name="T0" fmla="*/ 223 w 249"/>
                    <a:gd name="T1" fmla="*/ 0 h 246"/>
                    <a:gd name="T2" fmla="*/ 223 w 249"/>
                    <a:gd name="T3" fmla="*/ 0 h 246"/>
                    <a:gd name="T4" fmla="*/ 68 w 249"/>
                    <a:gd name="T5" fmla="*/ 0 h 246"/>
                    <a:gd name="T6" fmla="*/ 42 w 249"/>
                    <a:gd name="T7" fmla="*/ 26 h 246"/>
                    <a:gd name="T8" fmla="*/ 68 w 249"/>
                    <a:gd name="T9" fmla="*/ 52 h 246"/>
                    <a:gd name="T10" fmla="*/ 162 w 249"/>
                    <a:gd name="T11" fmla="*/ 52 h 246"/>
                    <a:gd name="T12" fmla="*/ 10 w 249"/>
                    <a:gd name="T13" fmla="*/ 203 h 246"/>
                    <a:gd name="T14" fmla="*/ 10 w 249"/>
                    <a:gd name="T15" fmla="*/ 239 h 246"/>
                    <a:gd name="T16" fmla="*/ 29 w 249"/>
                    <a:gd name="T17" fmla="*/ 246 h 246"/>
                    <a:gd name="T18" fmla="*/ 47 w 249"/>
                    <a:gd name="T19" fmla="*/ 239 h 246"/>
                    <a:gd name="T20" fmla="*/ 198 w 249"/>
                    <a:gd name="T21" fmla="*/ 88 h 246"/>
                    <a:gd name="T22" fmla="*/ 198 w 249"/>
                    <a:gd name="T23" fmla="*/ 182 h 246"/>
                    <a:gd name="T24" fmla="*/ 223 w 249"/>
                    <a:gd name="T25" fmla="*/ 207 h 246"/>
                    <a:gd name="T26" fmla="*/ 249 w 249"/>
                    <a:gd name="T27" fmla="*/ 182 h 246"/>
                    <a:gd name="T28" fmla="*/ 249 w 249"/>
                    <a:gd name="T29" fmla="*/ 26 h 246"/>
                    <a:gd name="T30" fmla="*/ 223 w 249"/>
                    <a:gd name="T3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246">
                      <a:moveTo>
                        <a:pt x="223" y="0"/>
                      </a:moveTo>
                      <a:cubicBezTo>
                        <a:pt x="223" y="0"/>
                        <a:pt x="223" y="0"/>
                        <a:pt x="223" y="0"/>
                      </a:cubicBezTo>
                      <a:cubicBezTo>
                        <a:pt x="68" y="0"/>
                        <a:pt x="68" y="0"/>
                        <a:pt x="68" y="0"/>
                      </a:cubicBezTo>
                      <a:cubicBezTo>
                        <a:pt x="53" y="0"/>
                        <a:pt x="42" y="12"/>
                        <a:pt x="42" y="26"/>
                      </a:cubicBezTo>
                      <a:cubicBezTo>
                        <a:pt x="42" y="40"/>
                        <a:pt x="53" y="52"/>
                        <a:pt x="68" y="52"/>
                      </a:cubicBezTo>
                      <a:cubicBezTo>
                        <a:pt x="162" y="52"/>
                        <a:pt x="162" y="52"/>
                        <a:pt x="162" y="52"/>
                      </a:cubicBezTo>
                      <a:cubicBezTo>
                        <a:pt x="10" y="203"/>
                        <a:pt x="10" y="203"/>
                        <a:pt x="10" y="203"/>
                      </a:cubicBezTo>
                      <a:cubicBezTo>
                        <a:pt x="0" y="213"/>
                        <a:pt x="0" y="229"/>
                        <a:pt x="10" y="239"/>
                      </a:cubicBezTo>
                      <a:cubicBezTo>
                        <a:pt x="15" y="244"/>
                        <a:pt x="22" y="246"/>
                        <a:pt x="29" y="246"/>
                      </a:cubicBezTo>
                      <a:cubicBezTo>
                        <a:pt x="35" y="246"/>
                        <a:pt x="42" y="244"/>
                        <a:pt x="47" y="239"/>
                      </a:cubicBezTo>
                      <a:cubicBezTo>
                        <a:pt x="198" y="88"/>
                        <a:pt x="198" y="88"/>
                        <a:pt x="198" y="88"/>
                      </a:cubicBezTo>
                      <a:cubicBezTo>
                        <a:pt x="198" y="182"/>
                        <a:pt x="198" y="182"/>
                        <a:pt x="198" y="182"/>
                      </a:cubicBezTo>
                      <a:cubicBezTo>
                        <a:pt x="198" y="196"/>
                        <a:pt x="209" y="207"/>
                        <a:pt x="223" y="207"/>
                      </a:cubicBezTo>
                      <a:cubicBezTo>
                        <a:pt x="238" y="207"/>
                        <a:pt x="249" y="196"/>
                        <a:pt x="249" y="182"/>
                      </a:cubicBezTo>
                      <a:cubicBezTo>
                        <a:pt x="249" y="26"/>
                        <a:pt x="249" y="26"/>
                        <a:pt x="249" y="26"/>
                      </a:cubicBezTo>
                      <a:cubicBezTo>
                        <a:pt x="249" y="12"/>
                        <a:pt x="238" y="0"/>
                        <a:pt x="22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3" name="Freeform 55"/>
                <p:cNvSpPr>
                  <a:spLocks/>
                </p:cNvSpPr>
                <p:nvPr/>
              </p:nvSpPr>
              <p:spPr bwMode="auto">
                <a:xfrm>
                  <a:off x="6741093" y="1202298"/>
                  <a:ext cx="213021" cy="210263"/>
                </a:xfrm>
                <a:custGeom>
                  <a:avLst/>
                  <a:gdLst>
                    <a:gd name="T0" fmla="*/ 25 w 252"/>
                    <a:gd name="T1" fmla="*/ 248 h 248"/>
                    <a:gd name="T2" fmla="*/ 25 w 252"/>
                    <a:gd name="T3" fmla="*/ 248 h 248"/>
                    <a:gd name="T4" fmla="*/ 181 w 252"/>
                    <a:gd name="T5" fmla="*/ 248 h 248"/>
                    <a:gd name="T6" fmla="*/ 207 w 252"/>
                    <a:gd name="T7" fmla="*/ 223 h 248"/>
                    <a:gd name="T8" fmla="*/ 181 w 252"/>
                    <a:gd name="T9" fmla="*/ 197 h 248"/>
                    <a:gd name="T10" fmla="*/ 87 w 252"/>
                    <a:gd name="T11" fmla="*/ 197 h 248"/>
                    <a:gd name="T12" fmla="*/ 242 w 252"/>
                    <a:gd name="T13" fmla="*/ 46 h 248"/>
                    <a:gd name="T14" fmla="*/ 242 w 252"/>
                    <a:gd name="T15" fmla="*/ 10 h 248"/>
                    <a:gd name="T16" fmla="*/ 206 w 252"/>
                    <a:gd name="T17" fmla="*/ 10 h 248"/>
                    <a:gd name="T18" fmla="*/ 51 w 252"/>
                    <a:gd name="T19" fmla="*/ 161 h 248"/>
                    <a:gd name="T20" fmla="*/ 51 w 252"/>
                    <a:gd name="T21" fmla="*/ 71 h 248"/>
                    <a:gd name="T22" fmla="*/ 25 w 252"/>
                    <a:gd name="T23" fmla="*/ 45 h 248"/>
                    <a:gd name="T24" fmla="*/ 0 w 252"/>
                    <a:gd name="T25" fmla="*/ 71 h 248"/>
                    <a:gd name="T26" fmla="*/ 0 w 252"/>
                    <a:gd name="T27" fmla="*/ 223 h 248"/>
                    <a:gd name="T28" fmla="*/ 25 w 252"/>
                    <a:gd name="T29"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48">
                      <a:moveTo>
                        <a:pt x="25" y="248"/>
                      </a:moveTo>
                      <a:cubicBezTo>
                        <a:pt x="25" y="248"/>
                        <a:pt x="25" y="248"/>
                        <a:pt x="25" y="248"/>
                      </a:cubicBezTo>
                      <a:cubicBezTo>
                        <a:pt x="181" y="248"/>
                        <a:pt x="181" y="248"/>
                        <a:pt x="181" y="248"/>
                      </a:cubicBezTo>
                      <a:cubicBezTo>
                        <a:pt x="195" y="248"/>
                        <a:pt x="207" y="237"/>
                        <a:pt x="207" y="223"/>
                      </a:cubicBezTo>
                      <a:cubicBezTo>
                        <a:pt x="207" y="209"/>
                        <a:pt x="195" y="197"/>
                        <a:pt x="181" y="197"/>
                      </a:cubicBezTo>
                      <a:cubicBezTo>
                        <a:pt x="87" y="197"/>
                        <a:pt x="87" y="197"/>
                        <a:pt x="87" y="197"/>
                      </a:cubicBezTo>
                      <a:cubicBezTo>
                        <a:pt x="242" y="46"/>
                        <a:pt x="242" y="46"/>
                        <a:pt x="242" y="46"/>
                      </a:cubicBezTo>
                      <a:cubicBezTo>
                        <a:pt x="252" y="36"/>
                        <a:pt x="252" y="20"/>
                        <a:pt x="242" y="10"/>
                      </a:cubicBezTo>
                      <a:cubicBezTo>
                        <a:pt x="232" y="0"/>
                        <a:pt x="216" y="0"/>
                        <a:pt x="206" y="10"/>
                      </a:cubicBezTo>
                      <a:cubicBezTo>
                        <a:pt x="51" y="161"/>
                        <a:pt x="51" y="161"/>
                        <a:pt x="51" y="161"/>
                      </a:cubicBezTo>
                      <a:cubicBezTo>
                        <a:pt x="51" y="71"/>
                        <a:pt x="51" y="71"/>
                        <a:pt x="51" y="71"/>
                      </a:cubicBezTo>
                      <a:cubicBezTo>
                        <a:pt x="51" y="57"/>
                        <a:pt x="39" y="45"/>
                        <a:pt x="25" y="45"/>
                      </a:cubicBezTo>
                      <a:cubicBezTo>
                        <a:pt x="11" y="45"/>
                        <a:pt x="0" y="57"/>
                        <a:pt x="0" y="71"/>
                      </a:cubicBezTo>
                      <a:cubicBezTo>
                        <a:pt x="0" y="223"/>
                        <a:pt x="0" y="223"/>
                        <a:pt x="0" y="223"/>
                      </a:cubicBezTo>
                      <a:cubicBezTo>
                        <a:pt x="0" y="237"/>
                        <a:pt x="11" y="248"/>
                        <a:pt x="25" y="2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4" name="Freeform 56"/>
                <p:cNvSpPr>
                  <a:spLocks/>
                </p:cNvSpPr>
                <p:nvPr/>
              </p:nvSpPr>
              <p:spPr bwMode="auto">
                <a:xfrm>
                  <a:off x="6386752" y="1199541"/>
                  <a:ext cx="213710" cy="214399"/>
                </a:xfrm>
                <a:custGeom>
                  <a:avLst/>
                  <a:gdLst>
                    <a:gd name="T0" fmla="*/ 253 w 253"/>
                    <a:gd name="T1" fmla="*/ 71 h 253"/>
                    <a:gd name="T2" fmla="*/ 227 w 253"/>
                    <a:gd name="T3" fmla="*/ 45 h 253"/>
                    <a:gd name="T4" fmla="*/ 201 w 253"/>
                    <a:gd name="T5" fmla="*/ 71 h 253"/>
                    <a:gd name="T6" fmla="*/ 201 w 253"/>
                    <a:gd name="T7" fmla="*/ 165 h 253"/>
                    <a:gd name="T8" fmla="*/ 46 w 253"/>
                    <a:gd name="T9" fmla="*/ 10 h 253"/>
                    <a:gd name="T10" fmla="*/ 10 w 253"/>
                    <a:gd name="T11" fmla="*/ 10 h 253"/>
                    <a:gd name="T12" fmla="*/ 10 w 253"/>
                    <a:gd name="T13" fmla="*/ 46 h 253"/>
                    <a:gd name="T14" fmla="*/ 165 w 253"/>
                    <a:gd name="T15" fmla="*/ 201 h 253"/>
                    <a:gd name="T16" fmla="*/ 71 w 253"/>
                    <a:gd name="T17" fmla="*/ 201 h 253"/>
                    <a:gd name="T18" fmla="*/ 45 w 253"/>
                    <a:gd name="T19" fmla="*/ 227 h 253"/>
                    <a:gd name="T20" fmla="*/ 71 w 253"/>
                    <a:gd name="T21" fmla="*/ 253 h 253"/>
                    <a:gd name="T22" fmla="*/ 227 w 253"/>
                    <a:gd name="T23" fmla="*/ 253 h 253"/>
                    <a:gd name="T24" fmla="*/ 253 w 253"/>
                    <a:gd name="T25" fmla="*/ 227 h 253"/>
                    <a:gd name="T26" fmla="*/ 253 w 253"/>
                    <a:gd name="T27" fmla="*/ 227 h 253"/>
                    <a:gd name="T28" fmla="*/ 253 w 253"/>
                    <a:gd name="T29" fmla="*/ 7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53">
                      <a:moveTo>
                        <a:pt x="253" y="71"/>
                      </a:moveTo>
                      <a:cubicBezTo>
                        <a:pt x="253" y="57"/>
                        <a:pt x="241" y="45"/>
                        <a:pt x="227" y="45"/>
                      </a:cubicBezTo>
                      <a:cubicBezTo>
                        <a:pt x="213" y="45"/>
                        <a:pt x="201" y="57"/>
                        <a:pt x="201" y="71"/>
                      </a:cubicBezTo>
                      <a:cubicBezTo>
                        <a:pt x="201" y="165"/>
                        <a:pt x="201" y="165"/>
                        <a:pt x="201" y="165"/>
                      </a:cubicBezTo>
                      <a:cubicBezTo>
                        <a:pt x="46" y="10"/>
                        <a:pt x="46" y="10"/>
                        <a:pt x="46" y="10"/>
                      </a:cubicBezTo>
                      <a:cubicBezTo>
                        <a:pt x="36" y="0"/>
                        <a:pt x="20" y="0"/>
                        <a:pt x="10" y="10"/>
                      </a:cubicBezTo>
                      <a:cubicBezTo>
                        <a:pt x="0" y="20"/>
                        <a:pt x="0" y="36"/>
                        <a:pt x="10" y="46"/>
                      </a:cubicBezTo>
                      <a:cubicBezTo>
                        <a:pt x="165" y="201"/>
                        <a:pt x="165" y="201"/>
                        <a:pt x="165" y="201"/>
                      </a:cubicBezTo>
                      <a:cubicBezTo>
                        <a:pt x="71" y="201"/>
                        <a:pt x="71" y="201"/>
                        <a:pt x="71" y="201"/>
                      </a:cubicBezTo>
                      <a:cubicBezTo>
                        <a:pt x="57" y="201"/>
                        <a:pt x="45" y="213"/>
                        <a:pt x="45" y="227"/>
                      </a:cubicBezTo>
                      <a:cubicBezTo>
                        <a:pt x="45" y="241"/>
                        <a:pt x="57" y="253"/>
                        <a:pt x="71" y="253"/>
                      </a:cubicBezTo>
                      <a:cubicBezTo>
                        <a:pt x="227" y="253"/>
                        <a:pt x="227" y="253"/>
                        <a:pt x="227" y="253"/>
                      </a:cubicBezTo>
                      <a:cubicBezTo>
                        <a:pt x="241" y="253"/>
                        <a:pt x="253" y="241"/>
                        <a:pt x="253" y="227"/>
                      </a:cubicBezTo>
                      <a:cubicBezTo>
                        <a:pt x="253" y="227"/>
                        <a:pt x="253" y="227"/>
                        <a:pt x="253" y="227"/>
                      </a:cubicBezTo>
                      <a:lnTo>
                        <a:pt x="253" y="7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5" name="Freeform 57"/>
                <p:cNvSpPr>
                  <a:spLocks/>
                </p:cNvSpPr>
                <p:nvPr/>
              </p:nvSpPr>
              <p:spPr bwMode="auto">
                <a:xfrm>
                  <a:off x="6744540" y="1558021"/>
                  <a:ext cx="209572" cy="207505"/>
                </a:xfrm>
                <a:custGeom>
                  <a:avLst/>
                  <a:gdLst>
                    <a:gd name="T0" fmla="*/ 238 w 248"/>
                    <a:gd name="T1" fmla="*/ 201 h 245"/>
                    <a:gd name="T2" fmla="*/ 88 w 248"/>
                    <a:gd name="T3" fmla="*/ 51 h 245"/>
                    <a:gd name="T4" fmla="*/ 182 w 248"/>
                    <a:gd name="T5" fmla="*/ 51 h 245"/>
                    <a:gd name="T6" fmla="*/ 207 w 248"/>
                    <a:gd name="T7" fmla="*/ 26 h 245"/>
                    <a:gd name="T8" fmla="*/ 182 w 248"/>
                    <a:gd name="T9" fmla="*/ 0 h 245"/>
                    <a:gd name="T10" fmla="*/ 26 w 248"/>
                    <a:gd name="T11" fmla="*/ 0 h 245"/>
                    <a:gd name="T12" fmla="*/ 0 w 248"/>
                    <a:gd name="T13" fmla="*/ 26 h 245"/>
                    <a:gd name="T14" fmla="*/ 0 w 248"/>
                    <a:gd name="T15" fmla="*/ 26 h 245"/>
                    <a:gd name="T16" fmla="*/ 0 w 248"/>
                    <a:gd name="T17" fmla="*/ 182 h 245"/>
                    <a:gd name="T18" fmla="*/ 26 w 248"/>
                    <a:gd name="T19" fmla="*/ 207 h 245"/>
                    <a:gd name="T20" fmla="*/ 51 w 248"/>
                    <a:gd name="T21" fmla="*/ 182 h 245"/>
                    <a:gd name="T22" fmla="*/ 51 w 248"/>
                    <a:gd name="T23" fmla="*/ 88 h 245"/>
                    <a:gd name="T24" fmla="*/ 201 w 248"/>
                    <a:gd name="T25" fmla="*/ 238 h 245"/>
                    <a:gd name="T26" fmla="*/ 220 w 248"/>
                    <a:gd name="T27" fmla="*/ 245 h 245"/>
                    <a:gd name="T28" fmla="*/ 238 w 248"/>
                    <a:gd name="T29" fmla="*/ 238 h 245"/>
                    <a:gd name="T30" fmla="*/ 238 w 248"/>
                    <a:gd name="T31" fmla="*/ 20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 h="245">
                      <a:moveTo>
                        <a:pt x="238" y="201"/>
                      </a:moveTo>
                      <a:cubicBezTo>
                        <a:pt x="88" y="51"/>
                        <a:pt x="88" y="51"/>
                        <a:pt x="88" y="51"/>
                      </a:cubicBezTo>
                      <a:cubicBezTo>
                        <a:pt x="182" y="51"/>
                        <a:pt x="182" y="51"/>
                        <a:pt x="182" y="51"/>
                      </a:cubicBezTo>
                      <a:cubicBezTo>
                        <a:pt x="196" y="51"/>
                        <a:pt x="207" y="40"/>
                        <a:pt x="207" y="26"/>
                      </a:cubicBezTo>
                      <a:cubicBezTo>
                        <a:pt x="207" y="12"/>
                        <a:pt x="196" y="0"/>
                        <a:pt x="182" y="0"/>
                      </a:cubicBezTo>
                      <a:cubicBezTo>
                        <a:pt x="26" y="0"/>
                        <a:pt x="26" y="0"/>
                        <a:pt x="26" y="0"/>
                      </a:cubicBezTo>
                      <a:cubicBezTo>
                        <a:pt x="12" y="0"/>
                        <a:pt x="0" y="12"/>
                        <a:pt x="0" y="26"/>
                      </a:cubicBezTo>
                      <a:cubicBezTo>
                        <a:pt x="0" y="26"/>
                        <a:pt x="0" y="26"/>
                        <a:pt x="0" y="26"/>
                      </a:cubicBezTo>
                      <a:cubicBezTo>
                        <a:pt x="0" y="182"/>
                        <a:pt x="0" y="182"/>
                        <a:pt x="0" y="182"/>
                      </a:cubicBezTo>
                      <a:cubicBezTo>
                        <a:pt x="0" y="196"/>
                        <a:pt x="12" y="207"/>
                        <a:pt x="26" y="207"/>
                      </a:cubicBezTo>
                      <a:cubicBezTo>
                        <a:pt x="40" y="207"/>
                        <a:pt x="51" y="196"/>
                        <a:pt x="51" y="182"/>
                      </a:cubicBezTo>
                      <a:cubicBezTo>
                        <a:pt x="51" y="88"/>
                        <a:pt x="51" y="88"/>
                        <a:pt x="51" y="88"/>
                      </a:cubicBezTo>
                      <a:cubicBezTo>
                        <a:pt x="201" y="238"/>
                        <a:pt x="201" y="238"/>
                        <a:pt x="201" y="238"/>
                      </a:cubicBezTo>
                      <a:cubicBezTo>
                        <a:pt x="206" y="243"/>
                        <a:pt x="213" y="245"/>
                        <a:pt x="220" y="245"/>
                      </a:cubicBezTo>
                      <a:cubicBezTo>
                        <a:pt x="226" y="245"/>
                        <a:pt x="233" y="243"/>
                        <a:pt x="238" y="238"/>
                      </a:cubicBezTo>
                      <a:cubicBezTo>
                        <a:pt x="248" y="228"/>
                        <a:pt x="248" y="211"/>
                        <a:pt x="238" y="2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grpSp>
      <p:grpSp>
        <p:nvGrpSpPr>
          <p:cNvPr id="9" name="Group 8"/>
          <p:cNvGrpSpPr/>
          <p:nvPr/>
        </p:nvGrpSpPr>
        <p:grpSpPr>
          <a:xfrm>
            <a:off x="5651682" y="396903"/>
            <a:ext cx="3032604" cy="859680"/>
            <a:chOff x="5297992" y="755073"/>
            <a:chExt cx="3032604" cy="859680"/>
          </a:xfrm>
        </p:grpSpPr>
        <p:sp>
          <p:nvSpPr>
            <p:cNvPr id="67" name="Rectangle 66"/>
            <p:cNvSpPr/>
            <p:nvPr/>
          </p:nvSpPr>
          <p:spPr>
            <a:xfrm>
              <a:off x="6415140" y="1149821"/>
              <a:ext cx="1915456" cy="464932"/>
            </a:xfrm>
            <a:prstGeom prst="rect">
              <a:avLst/>
            </a:prstGeom>
          </p:spPr>
          <p:txBody>
            <a:bodyPr wrap="square" lIns="24478" tIns="24478" rIns="24478" bIns="24478">
              <a:spAutoFit/>
            </a:bodyPr>
            <a:lstStyle/>
            <a:p>
              <a:pPr algn="r" defTabSz="466344"/>
              <a:r>
                <a:rPr lang="en-GB" sz="900" dirty="0">
                  <a:latin typeface="+mj-lt"/>
                </a:rPr>
                <a:t>R</a:t>
              </a:r>
              <a:r>
                <a:rPr lang="en-GB" sz="900" dirty="0" smtClean="0">
                  <a:latin typeface="+mj-lt"/>
                </a:rPr>
                <a:t>elease</a:t>
              </a:r>
              <a:r>
                <a:rPr lang="en-GB" sz="900" dirty="0">
                  <a:latin typeface="+mj-lt"/>
                </a:rPr>
                <a:t>, provisioning, and on-going orchestration of customer-facing web and mobile </a:t>
              </a:r>
              <a:r>
                <a:rPr lang="en-GB" sz="900" dirty="0" smtClean="0">
                  <a:latin typeface="+mj-lt"/>
                </a:rPr>
                <a:t>services</a:t>
              </a:r>
              <a:endParaRPr lang="en-GB" sz="900" dirty="0">
                <a:latin typeface="+mj-lt"/>
              </a:endParaRPr>
            </a:p>
          </p:txBody>
        </p:sp>
        <p:cxnSp>
          <p:nvCxnSpPr>
            <p:cNvPr id="68" name="Straight Connector 67"/>
            <p:cNvCxnSpPr>
              <a:stCxn id="71" idx="6"/>
            </p:cNvCxnSpPr>
            <p:nvPr/>
          </p:nvCxnSpPr>
          <p:spPr>
            <a:xfrm flipV="1">
              <a:off x="5972970" y="1137054"/>
              <a:ext cx="2312893" cy="1"/>
            </a:xfrm>
            <a:prstGeom prst="line">
              <a:avLst/>
            </a:prstGeom>
            <a:noFill/>
            <a:ln w="19050" cap="flat" cmpd="sng" algn="ctr">
              <a:solidFill>
                <a:schemeClr val="bg1">
                  <a:lumMod val="50000"/>
                </a:schemeClr>
              </a:solidFill>
              <a:prstDash val="solid"/>
              <a:miter lim="800000"/>
            </a:ln>
            <a:effectLst/>
          </p:spPr>
        </p:cxnSp>
        <p:sp>
          <p:nvSpPr>
            <p:cNvPr id="69" name="TextBox 68"/>
            <p:cNvSpPr txBox="1"/>
            <p:nvPr/>
          </p:nvSpPr>
          <p:spPr>
            <a:xfrm>
              <a:off x="6215307" y="755073"/>
              <a:ext cx="2115289" cy="338554"/>
            </a:xfrm>
            <a:prstGeom prst="rect">
              <a:avLst/>
            </a:prstGeom>
            <a:noFill/>
          </p:spPr>
          <p:txBody>
            <a:bodyPr wrap="square" lIns="0" tIns="0" rIns="0" bIns="0" rtlCol="0">
              <a:spAutoFit/>
            </a:bodyPr>
            <a:lstStyle/>
            <a:p>
              <a:pPr algn="r"/>
              <a:r>
                <a:rPr lang="en-US" sz="1100" b="1" dirty="0" smtClean="0">
                  <a:solidFill>
                    <a:srgbClr val="333333"/>
                  </a:solidFill>
                  <a:cs typeface="Helvetica Light"/>
                </a:rPr>
                <a:t>Empower DevOps </a:t>
              </a:r>
            </a:p>
            <a:p>
              <a:pPr algn="r"/>
              <a:r>
                <a:rPr lang="en-US" sz="1100" b="1" dirty="0" smtClean="0">
                  <a:solidFill>
                    <a:srgbClr val="333333"/>
                  </a:solidFill>
                  <a:cs typeface="Helvetica Light"/>
                </a:rPr>
                <a:t>for new Web &amp; Mobile Apps</a:t>
              </a:r>
            </a:p>
          </p:txBody>
        </p:sp>
        <p:grpSp>
          <p:nvGrpSpPr>
            <p:cNvPr id="70" name="Group 69"/>
            <p:cNvGrpSpPr/>
            <p:nvPr/>
          </p:nvGrpSpPr>
          <p:grpSpPr>
            <a:xfrm>
              <a:off x="5297992" y="800493"/>
              <a:ext cx="674978" cy="673122"/>
              <a:chOff x="5040585" y="274719"/>
              <a:chExt cx="792460" cy="790281"/>
            </a:xfrm>
          </p:grpSpPr>
          <p:sp>
            <p:nvSpPr>
              <p:cNvPr id="71" name="Oval 35"/>
              <p:cNvSpPr>
                <a:spLocks noChangeArrowheads="1"/>
              </p:cNvSpPr>
              <p:nvPr/>
            </p:nvSpPr>
            <p:spPr bwMode="auto">
              <a:xfrm>
                <a:off x="5040585" y="274719"/>
                <a:ext cx="792460" cy="790281"/>
              </a:xfrm>
              <a:prstGeom prst="ellipse">
                <a:avLst/>
              </a:prstGeom>
              <a:solidFill>
                <a:srgbClr val="FFFFFF"/>
              </a:solidFill>
              <a:ln w="12700">
                <a:solidFill>
                  <a:srgbClr val="7F7F7F"/>
                </a:solidFill>
                <a:round/>
                <a:headEnd/>
                <a:tailEnd/>
              </a:ln>
            </p:spPr>
            <p:txBody>
              <a:bodyPr lIns="0" tIns="0" rIns="0" bIns="0" anchor="ctr"/>
              <a:lstStyle/>
              <a:p>
                <a:pPr algn="ctr"/>
                <a:endParaRPr lang="en-US" sz="300" dirty="0">
                  <a:latin typeface="+mj-lt"/>
                </a:endParaRPr>
              </a:p>
            </p:txBody>
          </p:sp>
          <p:pic>
            <p:nvPicPr>
              <p:cNvPr id="72" name="Picture 2"/>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bwMode="auto">
              <a:xfrm>
                <a:off x="5465054" y="552171"/>
                <a:ext cx="237291" cy="2353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grpSp>
            <p:nvGrpSpPr>
              <p:cNvPr id="73" name="Group 72"/>
              <p:cNvGrpSpPr/>
              <p:nvPr/>
            </p:nvGrpSpPr>
            <p:grpSpPr>
              <a:xfrm>
                <a:off x="5229790" y="502478"/>
                <a:ext cx="184066" cy="293526"/>
                <a:chOff x="2978341" y="1673269"/>
                <a:chExt cx="239931" cy="382613"/>
              </a:xfrm>
              <a:solidFill>
                <a:schemeClr val="accent1"/>
              </a:solidFill>
            </p:grpSpPr>
            <p:sp>
              <p:nvSpPr>
                <p:cNvPr id="74" name="Freeform 73"/>
                <p:cNvSpPr>
                  <a:spLocks/>
                </p:cNvSpPr>
                <p:nvPr/>
              </p:nvSpPr>
              <p:spPr bwMode="auto">
                <a:xfrm>
                  <a:off x="3056458" y="1725879"/>
                  <a:ext cx="83697" cy="24711"/>
                </a:xfrm>
                <a:custGeom>
                  <a:avLst/>
                  <a:gdLst>
                    <a:gd name="T0" fmla="*/ 106 w 123"/>
                    <a:gd name="T1" fmla="*/ 0 h 36"/>
                    <a:gd name="T2" fmla="*/ 106 w 123"/>
                    <a:gd name="T3" fmla="*/ 0 h 36"/>
                    <a:gd name="T4" fmla="*/ 18 w 123"/>
                    <a:gd name="T5" fmla="*/ 0 h 36"/>
                    <a:gd name="T6" fmla="*/ 18 w 123"/>
                    <a:gd name="T7" fmla="*/ 0 h 36"/>
                    <a:gd name="T8" fmla="*/ 0 w 123"/>
                    <a:gd name="T9" fmla="*/ 18 h 36"/>
                    <a:gd name="T10" fmla="*/ 18 w 123"/>
                    <a:gd name="T11" fmla="*/ 36 h 36"/>
                    <a:gd name="T12" fmla="*/ 106 w 123"/>
                    <a:gd name="T13" fmla="*/ 36 h 36"/>
                    <a:gd name="T14" fmla="*/ 123 w 123"/>
                    <a:gd name="T15" fmla="*/ 18 h 36"/>
                    <a:gd name="T16" fmla="*/ 106 w 123"/>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6">
                      <a:moveTo>
                        <a:pt x="106" y="0"/>
                      </a:moveTo>
                      <a:cubicBezTo>
                        <a:pt x="106" y="0"/>
                        <a:pt x="106" y="0"/>
                        <a:pt x="106" y="0"/>
                      </a:cubicBezTo>
                      <a:cubicBezTo>
                        <a:pt x="18" y="0"/>
                        <a:pt x="18" y="0"/>
                        <a:pt x="18" y="0"/>
                      </a:cubicBezTo>
                      <a:cubicBezTo>
                        <a:pt x="18" y="0"/>
                        <a:pt x="18" y="0"/>
                        <a:pt x="18" y="0"/>
                      </a:cubicBezTo>
                      <a:cubicBezTo>
                        <a:pt x="8" y="0"/>
                        <a:pt x="0" y="8"/>
                        <a:pt x="0" y="18"/>
                      </a:cubicBezTo>
                      <a:cubicBezTo>
                        <a:pt x="0" y="28"/>
                        <a:pt x="8" y="36"/>
                        <a:pt x="18" y="36"/>
                      </a:cubicBezTo>
                      <a:cubicBezTo>
                        <a:pt x="106" y="36"/>
                        <a:pt x="106" y="36"/>
                        <a:pt x="106" y="36"/>
                      </a:cubicBezTo>
                      <a:cubicBezTo>
                        <a:pt x="115" y="36"/>
                        <a:pt x="123" y="28"/>
                        <a:pt x="123" y="18"/>
                      </a:cubicBezTo>
                      <a:cubicBezTo>
                        <a:pt x="123" y="8"/>
                        <a:pt x="115" y="0"/>
                        <a:pt x="10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400"/>
                </a:p>
              </p:txBody>
            </p:sp>
            <p:sp>
              <p:nvSpPr>
                <p:cNvPr id="75" name="Freeform 74"/>
                <p:cNvSpPr>
                  <a:spLocks noEditPoints="1"/>
                </p:cNvSpPr>
                <p:nvPr/>
              </p:nvSpPr>
              <p:spPr bwMode="auto">
                <a:xfrm>
                  <a:off x="2978341" y="1673269"/>
                  <a:ext cx="239931" cy="382613"/>
                </a:xfrm>
                <a:custGeom>
                  <a:avLst/>
                  <a:gdLst>
                    <a:gd name="T0" fmla="*/ 299 w 351"/>
                    <a:gd name="T1" fmla="*/ 0 h 561"/>
                    <a:gd name="T2" fmla="*/ 53 w 351"/>
                    <a:gd name="T3" fmla="*/ 0 h 561"/>
                    <a:gd name="T4" fmla="*/ 0 w 351"/>
                    <a:gd name="T5" fmla="*/ 52 h 561"/>
                    <a:gd name="T6" fmla="*/ 0 w 351"/>
                    <a:gd name="T7" fmla="*/ 508 h 561"/>
                    <a:gd name="T8" fmla="*/ 53 w 351"/>
                    <a:gd name="T9" fmla="*/ 561 h 561"/>
                    <a:gd name="T10" fmla="*/ 299 w 351"/>
                    <a:gd name="T11" fmla="*/ 561 h 561"/>
                    <a:gd name="T12" fmla="*/ 351 w 351"/>
                    <a:gd name="T13" fmla="*/ 508 h 561"/>
                    <a:gd name="T14" fmla="*/ 351 w 351"/>
                    <a:gd name="T15" fmla="*/ 52 h 561"/>
                    <a:gd name="T16" fmla="*/ 299 w 351"/>
                    <a:gd name="T17" fmla="*/ 0 h 561"/>
                    <a:gd name="T18" fmla="*/ 316 w 351"/>
                    <a:gd name="T19" fmla="*/ 508 h 561"/>
                    <a:gd name="T20" fmla="*/ 299 w 351"/>
                    <a:gd name="T21" fmla="*/ 526 h 561"/>
                    <a:gd name="T22" fmla="*/ 53 w 351"/>
                    <a:gd name="T23" fmla="*/ 526 h 561"/>
                    <a:gd name="T24" fmla="*/ 36 w 351"/>
                    <a:gd name="T25" fmla="*/ 508 h 561"/>
                    <a:gd name="T26" fmla="*/ 36 w 351"/>
                    <a:gd name="T27" fmla="*/ 52 h 561"/>
                    <a:gd name="T28" fmla="*/ 53 w 351"/>
                    <a:gd name="T29" fmla="*/ 35 h 561"/>
                    <a:gd name="T30" fmla="*/ 299 w 351"/>
                    <a:gd name="T31" fmla="*/ 35 h 561"/>
                    <a:gd name="T32" fmla="*/ 316 w 351"/>
                    <a:gd name="T33" fmla="*/ 52 h 561"/>
                    <a:gd name="T34" fmla="*/ 316 w 351"/>
                    <a:gd name="T35" fmla="*/ 50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561">
                      <a:moveTo>
                        <a:pt x="299" y="0"/>
                      </a:moveTo>
                      <a:cubicBezTo>
                        <a:pt x="53" y="0"/>
                        <a:pt x="53" y="0"/>
                        <a:pt x="53" y="0"/>
                      </a:cubicBezTo>
                      <a:cubicBezTo>
                        <a:pt x="24" y="0"/>
                        <a:pt x="0" y="23"/>
                        <a:pt x="0" y="52"/>
                      </a:cubicBezTo>
                      <a:cubicBezTo>
                        <a:pt x="0" y="508"/>
                        <a:pt x="0" y="508"/>
                        <a:pt x="0" y="508"/>
                      </a:cubicBezTo>
                      <a:cubicBezTo>
                        <a:pt x="0" y="537"/>
                        <a:pt x="24" y="561"/>
                        <a:pt x="53" y="561"/>
                      </a:cubicBezTo>
                      <a:cubicBezTo>
                        <a:pt x="299" y="561"/>
                        <a:pt x="299" y="561"/>
                        <a:pt x="299" y="561"/>
                      </a:cubicBezTo>
                      <a:cubicBezTo>
                        <a:pt x="328" y="561"/>
                        <a:pt x="351" y="537"/>
                        <a:pt x="351" y="508"/>
                      </a:cubicBezTo>
                      <a:cubicBezTo>
                        <a:pt x="351" y="52"/>
                        <a:pt x="351" y="52"/>
                        <a:pt x="351" y="52"/>
                      </a:cubicBezTo>
                      <a:cubicBezTo>
                        <a:pt x="351" y="23"/>
                        <a:pt x="328" y="0"/>
                        <a:pt x="299" y="0"/>
                      </a:cubicBezTo>
                      <a:close/>
                      <a:moveTo>
                        <a:pt x="316" y="508"/>
                      </a:moveTo>
                      <a:cubicBezTo>
                        <a:pt x="316" y="518"/>
                        <a:pt x="308" y="526"/>
                        <a:pt x="299" y="526"/>
                      </a:cubicBezTo>
                      <a:cubicBezTo>
                        <a:pt x="53" y="526"/>
                        <a:pt x="53" y="526"/>
                        <a:pt x="53" y="526"/>
                      </a:cubicBezTo>
                      <a:cubicBezTo>
                        <a:pt x="43" y="526"/>
                        <a:pt x="36" y="518"/>
                        <a:pt x="36" y="508"/>
                      </a:cubicBezTo>
                      <a:cubicBezTo>
                        <a:pt x="36" y="52"/>
                        <a:pt x="36" y="52"/>
                        <a:pt x="36" y="52"/>
                      </a:cubicBezTo>
                      <a:cubicBezTo>
                        <a:pt x="36" y="43"/>
                        <a:pt x="43" y="35"/>
                        <a:pt x="53" y="35"/>
                      </a:cubicBezTo>
                      <a:cubicBezTo>
                        <a:pt x="299" y="35"/>
                        <a:pt x="299" y="35"/>
                        <a:pt x="299" y="35"/>
                      </a:cubicBezTo>
                      <a:cubicBezTo>
                        <a:pt x="308" y="35"/>
                        <a:pt x="316" y="43"/>
                        <a:pt x="316" y="52"/>
                      </a:cubicBezTo>
                      <a:lnTo>
                        <a:pt x="316" y="50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400"/>
                </a:p>
              </p:txBody>
            </p:sp>
            <p:sp>
              <p:nvSpPr>
                <p:cNvPr id="76" name="Oval 75"/>
                <p:cNvSpPr>
                  <a:spLocks noChangeArrowheads="1"/>
                </p:cNvSpPr>
                <p:nvPr/>
              </p:nvSpPr>
              <p:spPr bwMode="auto">
                <a:xfrm>
                  <a:off x="3081168" y="1965810"/>
                  <a:ext cx="35073" cy="35871"/>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400"/>
                </a:p>
              </p:txBody>
            </p:sp>
          </p:grpSp>
        </p:grpSp>
      </p:grpSp>
      <p:grpSp>
        <p:nvGrpSpPr>
          <p:cNvPr id="12" name="Group 11"/>
          <p:cNvGrpSpPr/>
          <p:nvPr/>
        </p:nvGrpSpPr>
        <p:grpSpPr>
          <a:xfrm>
            <a:off x="391423" y="3519158"/>
            <a:ext cx="2826821" cy="762229"/>
            <a:chOff x="755960" y="3233907"/>
            <a:chExt cx="2826821" cy="762229"/>
          </a:xfrm>
        </p:grpSpPr>
        <p:sp>
          <p:nvSpPr>
            <p:cNvPr id="78" name="Rectangle 77"/>
            <p:cNvSpPr/>
            <p:nvPr/>
          </p:nvSpPr>
          <p:spPr>
            <a:xfrm>
              <a:off x="755960" y="3669703"/>
              <a:ext cx="1841641" cy="326433"/>
            </a:xfrm>
            <a:prstGeom prst="rect">
              <a:avLst/>
            </a:prstGeom>
          </p:spPr>
          <p:txBody>
            <a:bodyPr wrap="square" lIns="24478" tIns="24478" rIns="24478" bIns="24478">
              <a:spAutoFit/>
            </a:bodyPr>
            <a:lstStyle/>
            <a:p>
              <a:pPr defTabSz="466344"/>
              <a:r>
                <a:rPr lang="en-GB" sz="900" dirty="0">
                  <a:latin typeface="+mj-lt"/>
                </a:rPr>
                <a:t>F</a:t>
              </a:r>
              <a:r>
                <a:rPr lang="en-GB" sz="900" dirty="0" smtClean="0">
                  <a:latin typeface="+mj-lt"/>
                </a:rPr>
                <a:t>ulfilment </a:t>
              </a:r>
              <a:r>
                <a:rPr lang="en-GB" sz="900" dirty="0">
                  <a:latin typeface="+mj-lt"/>
                </a:rPr>
                <a:t>of service management requests and procedures</a:t>
              </a:r>
            </a:p>
          </p:txBody>
        </p:sp>
        <p:cxnSp>
          <p:nvCxnSpPr>
            <p:cNvPr id="79" name="Straight Connector 78"/>
            <p:cNvCxnSpPr>
              <a:endCxn id="82" idx="2"/>
            </p:cNvCxnSpPr>
            <p:nvPr/>
          </p:nvCxnSpPr>
          <p:spPr>
            <a:xfrm flipV="1">
              <a:off x="773217" y="3623773"/>
              <a:ext cx="2134586" cy="524"/>
            </a:xfrm>
            <a:prstGeom prst="line">
              <a:avLst/>
            </a:prstGeom>
            <a:noFill/>
            <a:ln w="19050" cap="flat" cmpd="sng" algn="ctr">
              <a:solidFill>
                <a:schemeClr val="bg1">
                  <a:lumMod val="50000"/>
                </a:schemeClr>
              </a:solidFill>
              <a:prstDash val="solid"/>
              <a:miter lim="800000"/>
            </a:ln>
            <a:effectLst/>
          </p:spPr>
        </p:cxnSp>
        <p:sp>
          <p:nvSpPr>
            <p:cNvPr id="80" name="TextBox 79"/>
            <p:cNvSpPr txBox="1"/>
            <p:nvPr/>
          </p:nvSpPr>
          <p:spPr>
            <a:xfrm>
              <a:off x="755960" y="3233907"/>
              <a:ext cx="2127280" cy="338554"/>
            </a:xfrm>
            <a:prstGeom prst="rect">
              <a:avLst/>
            </a:prstGeom>
            <a:noFill/>
          </p:spPr>
          <p:txBody>
            <a:bodyPr wrap="square" lIns="0" tIns="0" rIns="0" bIns="0" rtlCol="0">
              <a:spAutoFit/>
            </a:bodyPr>
            <a:lstStyle/>
            <a:p>
              <a:r>
                <a:rPr lang="en-US" sz="1100" b="1" dirty="0" smtClean="0">
                  <a:solidFill>
                    <a:srgbClr val="333333"/>
                  </a:solidFill>
                  <a:cs typeface="Helvetica Light"/>
                </a:rPr>
                <a:t>Enabling</a:t>
              </a:r>
            </a:p>
            <a:p>
              <a:r>
                <a:rPr lang="en-US" sz="1100" b="1" dirty="0" smtClean="0">
                  <a:solidFill>
                    <a:srgbClr val="333333"/>
                  </a:solidFill>
                  <a:cs typeface="Helvetica Light"/>
                </a:rPr>
                <a:t>IT-as-a-Service</a:t>
              </a:r>
            </a:p>
          </p:txBody>
        </p:sp>
        <p:grpSp>
          <p:nvGrpSpPr>
            <p:cNvPr id="81" name="Group 80"/>
            <p:cNvGrpSpPr/>
            <p:nvPr/>
          </p:nvGrpSpPr>
          <p:grpSpPr>
            <a:xfrm>
              <a:off x="2907803" y="3287212"/>
              <a:ext cx="674978" cy="673122"/>
              <a:chOff x="2959975" y="3563596"/>
              <a:chExt cx="792460" cy="790281"/>
            </a:xfrm>
          </p:grpSpPr>
          <p:sp>
            <p:nvSpPr>
              <p:cNvPr id="82" name="Oval 39"/>
              <p:cNvSpPr>
                <a:spLocks noChangeArrowheads="1"/>
              </p:cNvSpPr>
              <p:nvPr/>
            </p:nvSpPr>
            <p:spPr bwMode="auto">
              <a:xfrm>
                <a:off x="2959975" y="3563596"/>
                <a:ext cx="792460" cy="790281"/>
              </a:xfrm>
              <a:prstGeom prst="ellipse">
                <a:avLst/>
              </a:prstGeom>
              <a:solidFill>
                <a:srgbClr val="FFFFFF"/>
              </a:solidFill>
              <a:ln w="12700">
                <a:solidFill>
                  <a:srgbClr val="7F7F7F"/>
                </a:solidFill>
                <a:round/>
                <a:headEnd/>
                <a:tailEnd/>
              </a:ln>
            </p:spPr>
            <p:txBody>
              <a:bodyPr lIns="0" tIns="0" rIns="0" bIns="0" anchor="ctr"/>
              <a:lstStyle/>
              <a:p>
                <a:pPr algn="ctr"/>
                <a:endParaRPr lang="en-GB" sz="300" dirty="0">
                  <a:latin typeface="+mj-lt"/>
                </a:endParaRPr>
              </a:p>
            </p:txBody>
          </p:sp>
          <p:sp>
            <p:nvSpPr>
              <p:cNvPr id="83" name="Freeform 82"/>
              <p:cNvSpPr>
                <a:spLocks noEditPoints="1"/>
              </p:cNvSpPr>
              <p:nvPr/>
            </p:nvSpPr>
            <p:spPr bwMode="auto">
              <a:xfrm>
                <a:off x="3155949" y="3732395"/>
                <a:ext cx="428924" cy="420897"/>
              </a:xfrm>
              <a:custGeom>
                <a:avLst/>
                <a:gdLst>
                  <a:gd name="T0" fmla="*/ 281 w 562"/>
                  <a:gd name="T1" fmla="*/ 0 h 552"/>
                  <a:gd name="T2" fmla="*/ 0 w 562"/>
                  <a:gd name="T3" fmla="*/ 280 h 552"/>
                  <a:gd name="T4" fmla="*/ 0 w 562"/>
                  <a:gd name="T5" fmla="*/ 333 h 552"/>
                  <a:gd name="T6" fmla="*/ 0 w 562"/>
                  <a:gd name="T7" fmla="*/ 420 h 552"/>
                  <a:gd name="T8" fmla="*/ 53 w 562"/>
                  <a:gd name="T9" fmla="*/ 473 h 552"/>
                  <a:gd name="T10" fmla="*/ 79 w 562"/>
                  <a:gd name="T11" fmla="*/ 473 h 552"/>
                  <a:gd name="T12" fmla="*/ 132 w 562"/>
                  <a:gd name="T13" fmla="*/ 420 h 552"/>
                  <a:gd name="T14" fmla="*/ 132 w 562"/>
                  <a:gd name="T15" fmla="*/ 333 h 552"/>
                  <a:gd name="T16" fmla="*/ 79 w 562"/>
                  <a:gd name="T17" fmla="*/ 280 h 552"/>
                  <a:gd name="T18" fmla="*/ 53 w 562"/>
                  <a:gd name="T19" fmla="*/ 280 h 552"/>
                  <a:gd name="T20" fmla="*/ 36 w 562"/>
                  <a:gd name="T21" fmla="*/ 280 h 552"/>
                  <a:gd name="T22" fmla="*/ 281 w 562"/>
                  <a:gd name="T23" fmla="*/ 35 h 552"/>
                  <a:gd name="T24" fmla="*/ 527 w 562"/>
                  <a:gd name="T25" fmla="*/ 280 h 552"/>
                  <a:gd name="T26" fmla="*/ 509 w 562"/>
                  <a:gd name="T27" fmla="*/ 280 h 552"/>
                  <a:gd name="T28" fmla="*/ 483 w 562"/>
                  <a:gd name="T29" fmla="*/ 280 h 552"/>
                  <a:gd name="T30" fmla="*/ 430 w 562"/>
                  <a:gd name="T31" fmla="*/ 333 h 552"/>
                  <a:gd name="T32" fmla="*/ 430 w 562"/>
                  <a:gd name="T33" fmla="*/ 420 h 552"/>
                  <a:gd name="T34" fmla="*/ 433 w 562"/>
                  <a:gd name="T35" fmla="*/ 438 h 552"/>
                  <a:gd name="T36" fmla="*/ 322 w 562"/>
                  <a:gd name="T37" fmla="*/ 485 h 552"/>
                  <a:gd name="T38" fmla="*/ 307 w 562"/>
                  <a:gd name="T39" fmla="*/ 482 h 552"/>
                  <a:gd name="T40" fmla="*/ 255 w 562"/>
                  <a:gd name="T41" fmla="*/ 482 h 552"/>
                  <a:gd name="T42" fmla="*/ 220 w 562"/>
                  <a:gd name="T43" fmla="*/ 517 h 552"/>
                  <a:gd name="T44" fmla="*/ 255 w 562"/>
                  <a:gd name="T45" fmla="*/ 552 h 552"/>
                  <a:gd name="T46" fmla="*/ 307 w 562"/>
                  <a:gd name="T47" fmla="*/ 552 h 552"/>
                  <a:gd name="T48" fmla="*/ 342 w 562"/>
                  <a:gd name="T49" fmla="*/ 517 h 552"/>
                  <a:gd name="T50" fmla="*/ 342 w 562"/>
                  <a:gd name="T51" fmla="*/ 515 h 552"/>
                  <a:gd name="T52" fmla="*/ 456 w 562"/>
                  <a:gd name="T53" fmla="*/ 466 h 552"/>
                  <a:gd name="T54" fmla="*/ 483 w 562"/>
                  <a:gd name="T55" fmla="*/ 473 h 552"/>
                  <a:gd name="T56" fmla="*/ 509 w 562"/>
                  <a:gd name="T57" fmla="*/ 473 h 552"/>
                  <a:gd name="T58" fmla="*/ 562 w 562"/>
                  <a:gd name="T59" fmla="*/ 420 h 552"/>
                  <a:gd name="T60" fmla="*/ 562 w 562"/>
                  <a:gd name="T61" fmla="*/ 333 h 552"/>
                  <a:gd name="T62" fmla="*/ 562 w 562"/>
                  <a:gd name="T63" fmla="*/ 280 h 552"/>
                  <a:gd name="T64" fmla="*/ 281 w 562"/>
                  <a:gd name="T65" fmla="*/ 0 h 552"/>
                  <a:gd name="T66" fmla="*/ 79 w 562"/>
                  <a:gd name="T67" fmla="*/ 315 h 552"/>
                  <a:gd name="T68" fmla="*/ 97 w 562"/>
                  <a:gd name="T69" fmla="*/ 333 h 552"/>
                  <a:gd name="T70" fmla="*/ 97 w 562"/>
                  <a:gd name="T71" fmla="*/ 420 h 552"/>
                  <a:gd name="T72" fmla="*/ 79 w 562"/>
                  <a:gd name="T73" fmla="*/ 438 h 552"/>
                  <a:gd name="T74" fmla="*/ 53 w 562"/>
                  <a:gd name="T75" fmla="*/ 438 h 552"/>
                  <a:gd name="T76" fmla="*/ 36 w 562"/>
                  <a:gd name="T77" fmla="*/ 420 h 552"/>
                  <a:gd name="T78" fmla="*/ 36 w 562"/>
                  <a:gd name="T79" fmla="*/ 333 h 552"/>
                  <a:gd name="T80" fmla="*/ 53 w 562"/>
                  <a:gd name="T81" fmla="*/ 315 h 552"/>
                  <a:gd name="T82" fmla="*/ 79 w 562"/>
                  <a:gd name="T83" fmla="*/ 315 h 552"/>
                  <a:gd name="T84" fmla="*/ 527 w 562"/>
                  <a:gd name="T85" fmla="*/ 420 h 552"/>
                  <a:gd name="T86" fmla="*/ 509 w 562"/>
                  <a:gd name="T87" fmla="*/ 438 h 552"/>
                  <a:gd name="T88" fmla="*/ 483 w 562"/>
                  <a:gd name="T89" fmla="*/ 438 h 552"/>
                  <a:gd name="T90" fmla="*/ 465 w 562"/>
                  <a:gd name="T91" fmla="*/ 420 h 552"/>
                  <a:gd name="T92" fmla="*/ 465 w 562"/>
                  <a:gd name="T93" fmla="*/ 333 h 552"/>
                  <a:gd name="T94" fmla="*/ 483 w 562"/>
                  <a:gd name="T95" fmla="*/ 315 h 552"/>
                  <a:gd name="T96" fmla="*/ 509 w 562"/>
                  <a:gd name="T97" fmla="*/ 315 h 552"/>
                  <a:gd name="T98" fmla="*/ 527 w 562"/>
                  <a:gd name="T99" fmla="*/ 333 h 552"/>
                  <a:gd name="T100" fmla="*/ 527 w 562"/>
                  <a:gd name="T101" fmla="*/ 42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2" h="552">
                    <a:moveTo>
                      <a:pt x="281" y="0"/>
                    </a:moveTo>
                    <a:cubicBezTo>
                      <a:pt x="126" y="0"/>
                      <a:pt x="0" y="125"/>
                      <a:pt x="0" y="280"/>
                    </a:cubicBezTo>
                    <a:cubicBezTo>
                      <a:pt x="0" y="333"/>
                      <a:pt x="0" y="333"/>
                      <a:pt x="0" y="333"/>
                    </a:cubicBezTo>
                    <a:cubicBezTo>
                      <a:pt x="0" y="420"/>
                      <a:pt x="0" y="420"/>
                      <a:pt x="0" y="420"/>
                    </a:cubicBezTo>
                    <a:cubicBezTo>
                      <a:pt x="0" y="449"/>
                      <a:pt x="24" y="473"/>
                      <a:pt x="53" y="473"/>
                    </a:cubicBezTo>
                    <a:cubicBezTo>
                      <a:pt x="79" y="473"/>
                      <a:pt x="79" y="473"/>
                      <a:pt x="79" y="473"/>
                    </a:cubicBezTo>
                    <a:cubicBezTo>
                      <a:pt x="108" y="473"/>
                      <a:pt x="132" y="449"/>
                      <a:pt x="132" y="420"/>
                    </a:cubicBezTo>
                    <a:cubicBezTo>
                      <a:pt x="132" y="333"/>
                      <a:pt x="132" y="333"/>
                      <a:pt x="132" y="333"/>
                    </a:cubicBezTo>
                    <a:cubicBezTo>
                      <a:pt x="132" y="304"/>
                      <a:pt x="108" y="280"/>
                      <a:pt x="79" y="280"/>
                    </a:cubicBezTo>
                    <a:cubicBezTo>
                      <a:pt x="53" y="280"/>
                      <a:pt x="53" y="280"/>
                      <a:pt x="53" y="280"/>
                    </a:cubicBezTo>
                    <a:cubicBezTo>
                      <a:pt x="36" y="280"/>
                      <a:pt x="36" y="280"/>
                      <a:pt x="36" y="280"/>
                    </a:cubicBezTo>
                    <a:cubicBezTo>
                      <a:pt x="36" y="145"/>
                      <a:pt x="145" y="35"/>
                      <a:pt x="281" y="35"/>
                    </a:cubicBezTo>
                    <a:cubicBezTo>
                      <a:pt x="417" y="35"/>
                      <a:pt x="527" y="145"/>
                      <a:pt x="527" y="280"/>
                    </a:cubicBezTo>
                    <a:cubicBezTo>
                      <a:pt x="509" y="280"/>
                      <a:pt x="509" y="280"/>
                      <a:pt x="509" y="280"/>
                    </a:cubicBezTo>
                    <a:cubicBezTo>
                      <a:pt x="483" y="280"/>
                      <a:pt x="483" y="280"/>
                      <a:pt x="483" y="280"/>
                    </a:cubicBezTo>
                    <a:cubicBezTo>
                      <a:pt x="454" y="280"/>
                      <a:pt x="430" y="304"/>
                      <a:pt x="430" y="333"/>
                    </a:cubicBezTo>
                    <a:cubicBezTo>
                      <a:pt x="430" y="420"/>
                      <a:pt x="430" y="420"/>
                      <a:pt x="430" y="420"/>
                    </a:cubicBezTo>
                    <a:cubicBezTo>
                      <a:pt x="430" y="426"/>
                      <a:pt x="431" y="432"/>
                      <a:pt x="433" y="438"/>
                    </a:cubicBezTo>
                    <a:cubicBezTo>
                      <a:pt x="322" y="485"/>
                      <a:pt x="322" y="485"/>
                      <a:pt x="322" y="485"/>
                    </a:cubicBezTo>
                    <a:cubicBezTo>
                      <a:pt x="318" y="483"/>
                      <a:pt x="313" y="482"/>
                      <a:pt x="307" y="482"/>
                    </a:cubicBezTo>
                    <a:cubicBezTo>
                      <a:pt x="255" y="482"/>
                      <a:pt x="255" y="482"/>
                      <a:pt x="255" y="482"/>
                    </a:cubicBezTo>
                    <a:cubicBezTo>
                      <a:pt x="235" y="482"/>
                      <a:pt x="220" y="498"/>
                      <a:pt x="220" y="517"/>
                    </a:cubicBezTo>
                    <a:cubicBezTo>
                      <a:pt x="220" y="536"/>
                      <a:pt x="235" y="552"/>
                      <a:pt x="255" y="552"/>
                    </a:cubicBezTo>
                    <a:cubicBezTo>
                      <a:pt x="307" y="552"/>
                      <a:pt x="307" y="552"/>
                      <a:pt x="307" y="552"/>
                    </a:cubicBezTo>
                    <a:cubicBezTo>
                      <a:pt x="327" y="552"/>
                      <a:pt x="342" y="536"/>
                      <a:pt x="342" y="517"/>
                    </a:cubicBezTo>
                    <a:cubicBezTo>
                      <a:pt x="342" y="516"/>
                      <a:pt x="342" y="515"/>
                      <a:pt x="342" y="515"/>
                    </a:cubicBezTo>
                    <a:cubicBezTo>
                      <a:pt x="456" y="466"/>
                      <a:pt x="456" y="466"/>
                      <a:pt x="456" y="466"/>
                    </a:cubicBezTo>
                    <a:cubicBezTo>
                      <a:pt x="464" y="470"/>
                      <a:pt x="473" y="473"/>
                      <a:pt x="483" y="473"/>
                    </a:cubicBezTo>
                    <a:cubicBezTo>
                      <a:pt x="509" y="473"/>
                      <a:pt x="509" y="473"/>
                      <a:pt x="509" y="473"/>
                    </a:cubicBezTo>
                    <a:cubicBezTo>
                      <a:pt x="538" y="473"/>
                      <a:pt x="562" y="449"/>
                      <a:pt x="562" y="420"/>
                    </a:cubicBezTo>
                    <a:cubicBezTo>
                      <a:pt x="562" y="333"/>
                      <a:pt x="562" y="333"/>
                      <a:pt x="562" y="333"/>
                    </a:cubicBezTo>
                    <a:cubicBezTo>
                      <a:pt x="562" y="280"/>
                      <a:pt x="562" y="280"/>
                      <a:pt x="562" y="280"/>
                    </a:cubicBezTo>
                    <a:cubicBezTo>
                      <a:pt x="562" y="125"/>
                      <a:pt x="436" y="0"/>
                      <a:pt x="281" y="0"/>
                    </a:cubicBezTo>
                    <a:close/>
                    <a:moveTo>
                      <a:pt x="79" y="315"/>
                    </a:moveTo>
                    <a:cubicBezTo>
                      <a:pt x="89" y="315"/>
                      <a:pt x="97" y="323"/>
                      <a:pt x="97" y="333"/>
                    </a:cubicBezTo>
                    <a:cubicBezTo>
                      <a:pt x="97" y="420"/>
                      <a:pt x="97" y="420"/>
                      <a:pt x="97" y="420"/>
                    </a:cubicBezTo>
                    <a:cubicBezTo>
                      <a:pt x="97" y="430"/>
                      <a:pt x="89" y="438"/>
                      <a:pt x="79" y="438"/>
                    </a:cubicBezTo>
                    <a:cubicBezTo>
                      <a:pt x="53" y="438"/>
                      <a:pt x="53" y="438"/>
                      <a:pt x="53" y="438"/>
                    </a:cubicBezTo>
                    <a:cubicBezTo>
                      <a:pt x="43" y="438"/>
                      <a:pt x="36" y="430"/>
                      <a:pt x="36" y="420"/>
                    </a:cubicBezTo>
                    <a:cubicBezTo>
                      <a:pt x="36" y="333"/>
                      <a:pt x="36" y="333"/>
                      <a:pt x="36" y="333"/>
                    </a:cubicBezTo>
                    <a:cubicBezTo>
                      <a:pt x="36" y="323"/>
                      <a:pt x="43" y="315"/>
                      <a:pt x="53" y="315"/>
                    </a:cubicBezTo>
                    <a:lnTo>
                      <a:pt x="79" y="315"/>
                    </a:lnTo>
                    <a:close/>
                    <a:moveTo>
                      <a:pt x="527" y="420"/>
                    </a:moveTo>
                    <a:cubicBezTo>
                      <a:pt x="527" y="430"/>
                      <a:pt x="519" y="438"/>
                      <a:pt x="509" y="438"/>
                    </a:cubicBezTo>
                    <a:cubicBezTo>
                      <a:pt x="483" y="438"/>
                      <a:pt x="483" y="438"/>
                      <a:pt x="483" y="438"/>
                    </a:cubicBezTo>
                    <a:cubicBezTo>
                      <a:pt x="473" y="438"/>
                      <a:pt x="465" y="430"/>
                      <a:pt x="465" y="420"/>
                    </a:cubicBezTo>
                    <a:cubicBezTo>
                      <a:pt x="465" y="333"/>
                      <a:pt x="465" y="333"/>
                      <a:pt x="465" y="333"/>
                    </a:cubicBezTo>
                    <a:cubicBezTo>
                      <a:pt x="465" y="323"/>
                      <a:pt x="473" y="315"/>
                      <a:pt x="483" y="315"/>
                    </a:cubicBezTo>
                    <a:cubicBezTo>
                      <a:pt x="509" y="315"/>
                      <a:pt x="509" y="315"/>
                      <a:pt x="509" y="315"/>
                    </a:cubicBezTo>
                    <a:cubicBezTo>
                      <a:pt x="519" y="315"/>
                      <a:pt x="527" y="323"/>
                      <a:pt x="527" y="333"/>
                    </a:cubicBezTo>
                    <a:lnTo>
                      <a:pt x="527" y="420"/>
                    </a:ln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sz="1400"/>
              </a:p>
            </p:txBody>
          </p:sp>
        </p:grpSp>
      </p:grpSp>
      <p:grpSp>
        <p:nvGrpSpPr>
          <p:cNvPr id="11" name="Group 10"/>
          <p:cNvGrpSpPr/>
          <p:nvPr/>
        </p:nvGrpSpPr>
        <p:grpSpPr>
          <a:xfrm>
            <a:off x="395602" y="1923123"/>
            <a:ext cx="2118323" cy="849159"/>
            <a:chOff x="792237" y="1958487"/>
            <a:chExt cx="2118323" cy="849159"/>
          </a:xfrm>
        </p:grpSpPr>
        <p:sp>
          <p:nvSpPr>
            <p:cNvPr id="85" name="Rectangle 84"/>
            <p:cNvSpPr/>
            <p:nvPr/>
          </p:nvSpPr>
          <p:spPr>
            <a:xfrm>
              <a:off x="792237" y="2342714"/>
              <a:ext cx="1391670" cy="464932"/>
            </a:xfrm>
            <a:prstGeom prst="rect">
              <a:avLst/>
            </a:prstGeom>
          </p:spPr>
          <p:txBody>
            <a:bodyPr wrap="square" lIns="24478" tIns="24478" rIns="24478" bIns="24478">
              <a:spAutoFit/>
            </a:bodyPr>
            <a:lstStyle/>
            <a:p>
              <a:pPr defTabSz="466344"/>
              <a:r>
                <a:rPr lang="en-GB" sz="900" dirty="0" smtClean="0">
                  <a:latin typeface="+mj-lt"/>
                </a:rPr>
                <a:t>Customer </a:t>
              </a:r>
              <a:r>
                <a:rPr lang="en-GB" sz="900" dirty="0">
                  <a:latin typeface="+mj-lt"/>
                </a:rPr>
                <a:t>on-boarding, </a:t>
              </a:r>
              <a:r>
                <a:rPr lang="en-GB" sz="900" dirty="0" smtClean="0">
                  <a:latin typeface="+mj-lt"/>
                </a:rPr>
                <a:t>Financial close, </a:t>
              </a:r>
            </a:p>
            <a:p>
              <a:pPr defTabSz="466344"/>
              <a:r>
                <a:rPr lang="en-GB" sz="900" dirty="0" smtClean="0">
                  <a:latin typeface="+mj-lt"/>
                </a:rPr>
                <a:t>Retail optimisation</a:t>
              </a:r>
              <a:endParaRPr lang="en-GB" sz="900" dirty="0">
                <a:latin typeface="+mj-lt"/>
              </a:endParaRPr>
            </a:p>
          </p:txBody>
        </p:sp>
        <p:cxnSp>
          <p:nvCxnSpPr>
            <p:cNvPr id="86" name="Straight Connector 85"/>
            <p:cNvCxnSpPr>
              <a:endCxn id="89" idx="2"/>
            </p:cNvCxnSpPr>
            <p:nvPr/>
          </p:nvCxnSpPr>
          <p:spPr>
            <a:xfrm flipV="1">
              <a:off x="834933" y="2330362"/>
              <a:ext cx="1400648" cy="3169"/>
            </a:xfrm>
            <a:prstGeom prst="line">
              <a:avLst/>
            </a:prstGeom>
            <a:noFill/>
            <a:ln w="19050" cap="flat" cmpd="sng" algn="ctr">
              <a:solidFill>
                <a:srgbClr val="7F7F7F"/>
              </a:solidFill>
              <a:prstDash val="solid"/>
              <a:miter lim="800000"/>
            </a:ln>
            <a:effectLst/>
          </p:spPr>
        </p:cxnSp>
        <p:sp>
          <p:nvSpPr>
            <p:cNvPr id="87" name="TextBox 86"/>
            <p:cNvSpPr txBox="1"/>
            <p:nvPr/>
          </p:nvSpPr>
          <p:spPr>
            <a:xfrm>
              <a:off x="812716" y="1958487"/>
              <a:ext cx="1367219" cy="338554"/>
            </a:xfrm>
            <a:prstGeom prst="rect">
              <a:avLst/>
            </a:prstGeom>
            <a:noFill/>
          </p:spPr>
          <p:txBody>
            <a:bodyPr wrap="square" lIns="0" tIns="0" rIns="0" bIns="0" rtlCol="0">
              <a:spAutoFit/>
            </a:bodyPr>
            <a:lstStyle/>
            <a:p>
              <a:r>
                <a:rPr lang="en-US" sz="1100" b="1" smtClean="0">
                  <a:solidFill>
                    <a:srgbClr val="333333"/>
                  </a:solidFill>
                  <a:cs typeface="Helvetica Light"/>
                </a:rPr>
                <a:t>Simplifying </a:t>
              </a:r>
              <a:r>
                <a:rPr lang="en-US" sz="1100" b="1" dirty="0" smtClean="0">
                  <a:solidFill>
                    <a:srgbClr val="333333"/>
                  </a:solidFill>
                  <a:cs typeface="Helvetica Light"/>
                </a:rPr>
                <a:t>Business Process</a:t>
              </a:r>
            </a:p>
          </p:txBody>
        </p:sp>
        <p:grpSp>
          <p:nvGrpSpPr>
            <p:cNvPr id="88" name="Group 87"/>
            <p:cNvGrpSpPr/>
            <p:nvPr/>
          </p:nvGrpSpPr>
          <p:grpSpPr>
            <a:xfrm>
              <a:off x="2235581" y="1993801"/>
              <a:ext cx="674979" cy="673122"/>
              <a:chOff x="2170751" y="1920333"/>
              <a:chExt cx="792461" cy="790281"/>
            </a:xfrm>
          </p:grpSpPr>
          <p:sp>
            <p:nvSpPr>
              <p:cNvPr id="89" name="Oval 43"/>
              <p:cNvSpPr>
                <a:spLocks noChangeArrowheads="1"/>
              </p:cNvSpPr>
              <p:nvPr/>
            </p:nvSpPr>
            <p:spPr bwMode="auto">
              <a:xfrm>
                <a:off x="2170751" y="1920333"/>
                <a:ext cx="792461" cy="790281"/>
              </a:xfrm>
              <a:prstGeom prst="ellipse">
                <a:avLst/>
              </a:prstGeom>
              <a:solidFill>
                <a:srgbClr val="FFFFFF"/>
              </a:solidFill>
              <a:ln w="12700">
                <a:solidFill>
                  <a:srgbClr val="7F7F7F"/>
                </a:solidFill>
                <a:round/>
                <a:headEnd/>
                <a:tailEnd/>
              </a:ln>
            </p:spPr>
            <p:txBody>
              <a:bodyPr lIns="0" tIns="0" rIns="0" bIns="0" anchor="ctr"/>
              <a:lstStyle/>
              <a:p>
                <a:pPr algn="ctr"/>
                <a:endParaRPr lang="en-GB" sz="300" dirty="0">
                  <a:latin typeface="+mj-lt"/>
                </a:endParaRPr>
              </a:p>
            </p:txBody>
          </p:sp>
          <p:grpSp>
            <p:nvGrpSpPr>
              <p:cNvPr id="90" name="Group 89"/>
              <p:cNvGrpSpPr/>
              <p:nvPr/>
            </p:nvGrpSpPr>
            <p:grpSpPr>
              <a:xfrm>
                <a:off x="2285215" y="2108839"/>
                <a:ext cx="514204" cy="430273"/>
                <a:chOff x="6162221" y="1081765"/>
                <a:chExt cx="459642" cy="384617"/>
              </a:xfrm>
              <a:solidFill>
                <a:schemeClr val="accent1"/>
              </a:solidFill>
            </p:grpSpPr>
            <p:sp>
              <p:nvSpPr>
                <p:cNvPr id="91" name="Freeform 40"/>
                <p:cNvSpPr>
                  <a:spLocks/>
                </p:cNvSpPr>
                <p:nvPr/>
              </p:nvSpPr>
              <p:spPr bwMode="auto">
                <a:xfrm>
                  <a:off x="6214453" y="1269800"/>
                  <a:ext cx="407410" cy="196582"/>
                </a:xfrm>
                <a:custGeom>
                  <a:avLst/>
                  <a:gdLst>
                    <a:gd name="T0" fmla="*/ 498 w 502"/>
                    <a:gd name="T1" fmla="*/ 103 h 242"/>
                    <a:gd name="T2" fmla="*/ 449 w 502"/>
                    <a:gd name="T3" fmla="*/ 11 h 242"/>
                    <a:gd name="T4" fmla="*/ 449 w 502"/>
                    <a:gd name="T5" fmla="*/ 11 h 242"/>
                    <a:gd name="T6" fmla="*/ 447 w 502"/>
                    <a:gd name="T7" fmla="*/ 8 h 242"/>
                    <a:gd name="T8" fmla="*/ 422 w 502"/>
                    <a:gd name="T9" fmla="*/ 7 h 242"/>
                    <a:gd name="T10" fmla="*/ 345 w 502"/>
                    <a:gd name="T11" fmla="*/ 75 h 242"/>
                    <a:gd name="T12" fmla="*/ 344 w 502"/>
                    <a:gd name="T13" fmla="*/ 100 h 242"/>
                    <a:gd name="T14" fmla="*/ 357 w 502"/>
                    <a:gd name="T15" fmla="*/ 106 h 242"/>
                    <a:gd name="T16" fmla="*/ 369 w 502"/>
                    <a:gd name="T17" fmla="*/ 101 h 242"/>
                    <a:gd name="T18" fmla="*/ 406 w 502"/>
                    <a:gd name="T19" fmla="*/ 68 h 242"/>
                    <a:gd name="T20" fmla="*/ 219 w 502"/>
                    <a:gd name="T21" fmla="*/ 207 h 242"/>
                    <a:gd name="T22" fmla="*/ 36 w 502"/>
                    <a:gd name="T23" fmla="*/ 80 h 242"/>
                    <a:gd name="T24" fmla="*/ 14 w 502"/>
                    <a:gd name="T25" fmla="*/ 70 h 242"/>
                    <a:gd name="T26" fmla="*/ 4 w 502"/>
                    <a:gd name="T27" fmla="*/ 93 h 242"/>
                    <a:gd name="T28" fmla="*/ 219 w 502"/>
                    <a:gd name="T29" fmla="*/ 242 h 242"/>
                    <a:gd name="T30" fmla="*/ 442 w 502"/>
                    <a:gd name="T31" fmla="*/ 72 h 242"/>
                    <a:gd name="T32" fmla="*/ 467 w 502"/>
                    <a:gd name="T33" fmla="*/ 119 h 242"/>
                    <a:gd name="T34" fmla="*/ 482 w 502"/>
                    <a:gd name="T35" fmla="*/ 128 h 242"/>
                    <a:gd name="T36" fmla="*/ 491 w 502"/>
                    <a:gd name="T37" fmla="*/ 126 h 242"/>
                    <a:gd name="T38" fmla="*/ 498 w 502"/>
                    <a:gd name="T39" fmla="*/ 10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2" h="242">
                      <a:moveTo>
                        <a:pt x="498" y="103"/>
                      </a:moveTo>
                      <a:cubicBezTo>
                        <a:pt x="449" y="11"/>
                        <a:pt x="449" y="11"/>
                        <a:pt x="449" y="11"/>
                      </a:cubicBezTo>
                      <a:cubicBezTo>
                        <a:pt x="449" y="11"/>
                        <a:pt x="449" y="11"/>
                        <a:pt x="449" y="11"/>
                      </a:cubicBezTo>
                      <a:cubicBezTo>
                        <a:pt x="448" y="10"/>
                        <a:pt x="448" y="9"/>
                        <a:pt x="447" y="8"/>
                      </a:cubicBezTo>
                      <a:cubicBezTo>
                        <a:pt x="440" y="1"/>
                        <a:pt x="429" y="0"/>
                        <a:pt x="422" y="7"/>
                      </a:cubicBezTo>
                      <a:cubicBezTo>
                        <a:pt x="345" y="75"/>
                        <a:pt x="345" y="75"/>
                        <a:pt x="345" y="75"/>
                      </a:cubicBezTo>
                      <a:cubicBezTo>
                        <a:pt x="338" y="82"/>
                        <a:pt x="338" y="93"/>
                        <a:pt x="344" y="100"/>
                      </a:cubicBezTo>
                      <a:cubicBezTo>
                        <a:pt x="348" y="104"/>
                        <a:pt x="352" y="106"/>
                        <a:pt x="357" y="106"/>
                      </a:cubicBezTo>
                      <a:cubicBezTo>
                        <a:pt x="361" y="106"/>
                        <a:pt x="366" y="104"/>
                        <a:pt x="369" y="101"/>
                      </a:cubicBezTo>
                      <a:cubicBezTo>
                        <a:pt x="406" y="68"/>
                        <a:pt x="406" y="68"/>
                        <a:pt x="406" y="68"/>
                      </a:cubicBezTo>
                      <a:cubicBezTo>
                        <a:pt x="380" y="149"/>
                        <a:pt x="306" y="207"/>
                        <a:pt x="219" y="207"/>
                      </a:cubicBezTo>
                      <a:cubicBezTo>
                        <a:pt x="138" y="207"/>
                        <a:pt x="66" y="157"/>
                        <a:pt x="36" y="80"/>
                      </a:cubicBezTo>
                      <a:cubicBezTo>
                        <a:pt x="33" y="71"/>
                        <a:pt x="23" y="67"/>
                        <a:pt x="14" y="70"/>
                      </a:cubicBezTo>
                      <a:cubicBezTo>
                        <a:pt x="5" y="74"/>
                        <a:pt x="0" y="84"/>
                        <a:pt x="4" y="93"/>
                      </a:cubicBezTo>
                      <a:cubicBezTo>
                        <a:pt x="39" y="183"/>
                        <a:pt x="124" y="242"/>
                        <a:pt x="219" y="242"/>
                      </a:cubicBezTo>
                      <a:cubicBezTo>
                        <a:pt x="324" y="242"/>
                        <a:pt x="413" y="171"/>
                        <a:pt x="442" y="72"/>
                      </a:cubicBezTo>
                      <a:cubicBezTo>
                        <a:pt x="467" y="119"/>
                        <a:pt x="467" y="119"/>
                        <a:pt x="467" y="119"/>
                      </a:cubicBezTo>
                      <a:cubicBezTo>
                        <a:pt x="470" y="125"/>
                        <a:pt x="476" y="128"/>
                        <a:pt x="482" y="128"/>
                      </a:cubicBezTo>
                      <a:cubicBezTo>
                        <a:pt x="485" y="128"/>
                        <a:pt x="488" y="128"/>
                        <a:pt x="491" y="126"/>
                      </a:cubicBezTo>
                      <a:cubicBezTo>
                        <a:pt x="499" y="122"/>
                        <a:pt x="502" y="111"/>
                        <a:pt x="498" y="10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400"/>
                </a:p>
              </p:txBody>
            </p:sp>
            <p:sp>
              <p:nvSpPr>
                <p:cNvPr id="92" name="Freeform 41"/>
                <p:cNvSpPr>
                  <a:spLocks/>
                </p:cNvSpPr>
                <p:nvPr/>
              </p:nvSpPr>
              <p:spPr bwMode="auto">
                <a:xfrm>
                  <a:off x="6162221" y="1081765"/>
                  <a:ext cx="407410" cy="196582"/>
                </a:xfrm>
                <a:custGeom>
                  <a:avLst/>
                  <a:gdLst>
                    <a:gd name="T0" fmla="*/ 81 w 502"/>
                    <a:gd name="T1" fmla="*/ 235 h 242"/>
                    <a:gd name="T2" fmla="*/ 157 w 502"/>
                    <a:gd name="T3" fmla="*/ 166 h 242"/>
                    <a:gd name="T4" fmla="*/ 158 w 502"/>
                    <a:gd name="T5" fmla="*/ 142 h 242"/>
                    <a:gd name="T6" fmla="*/ 145 w 502"/>
                    <a:gd name="T7" fmla="*/ 136 h 242"/>
                    <a:gd name="T8" fmla="*/ 133 w 502"/>
                    <a:gd name="T9" fmla="*/ 140 h 242"/>
                    <a:gd name="T10" fmla="*/ 96 w 502"/>
                    <a:gd name="T11" fmla="*/ 174 h 242"/>
                    <a:gd name="T12" fmla="*/ 283 w 502"/>
                    <a:gd name="T13" fmla="*/ 35 h 242"/>
                    <a:gd name="T14" fmla="*/ 466 w 502"/>
                    <a:gd name="T15" fmla="*/ 162 h 242"/>
                    <a:gd name="T16" fmla="*/ 489 w 502"/>
                    <a:gd name="T17" fmla="*/ 171 h 242"/>
                    <a:gd name="T18" fmla="*/ 499 w 502"/>
                    <a:gd name="T19" fmla="*/ 149 h 242"/>
                    <a:gd name="T20" fmla="*/ 283 w 502"/>
                    <a:gd name="T21" fmla="*/ 0 h 242"/>
                    <a:gd name="T22" fmla="*/ 61 w 502"/>
                    <a:gd name="T23" fmla="*/ 170 h 242"/>
                    <a:gd name="T24" fmla="*/ 36 w 502"/>
                    <a:gd name="T25" fmla="*/ 122 h 242"/>
                    <a:gd name="T26" fmla="*/ 20 w 502"/>
                    <a:gd name="T27" fmla="*/ 113 h 242"/>
                    <a:gd name="T28" fmla="*/ 12 w 502"/>
                    <a:gd name="T29" fmla="*/ 115 h 242"/>
                    <a:gd name="T30" fmla="*/ 5 w 502"/>
                    <a:gd name="T31" fmla="*/ 139 h 242"/>
                    <a:gd name="T32" fmla="*/ 53 w 502"/>
                    <a:gd name="T33" fmla="*/ 230 h 242"/>
                    <a:gd name="T34" fmla="*/ 53 w 502"/>
                    <a:gd name="T35" fmla="*/ 230 h 242"/>
                    <a:gd name="T36" fmla="*/ 56 w 502"/>
                    <a:gd name="T37" fmla="*/ 234 h 242"/>
                    <a:gd name="T38" fmla="*/ 81 w 502"/>
                    <a:gd name="T39" fmla="*/ 23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2" h="242">
                      <a:moveTo>
                        <a:pt x="81" y="235"/>
                      </a:moveTo>
                      <a:cubicBezTo>
                        <a:pt x="157" y="166"/>
                        <a:pt x="157" y="166"/>
                        <a:pt x="157" y="166"/>
                      </a:cubicBezTo>
                      <a:cubicBezTo>
                        <a:pt x="164" y="160"/>
                        <a:pt x="165" y="149"/>
                        <a:pt x="158" y="142"/>
                      </a:cubicBezTo>
                      <a:cubicBezTo>
                        <a:pt x="155" y="138"/>
                        <a:pt x="150" y="136"/>
                        <a:pt x="145" y="136"/>
                      </a:cubicBezTo>
                      <a:cubicBezTo>
                        <a:pt x="141" y="136"/>
                        <a:pt x="137" y="137"/>
                        <a:pt x="133" y="140"/>
                      </a:cubicBezTo>
                      <a:cubicBezTo>
                        <a:pt x="96" y="174"/>
                        <a:pt x="96" y="174"/>
                        <a:pt x="96" y="174"/>
                      </a:cubicBezTo>
                      <a:cubicBezTo>
                        <a:pt x="122" y="93"/>
                        <a:pt x="197" y="35"/>
                        <a:pt x="283" y="35"/>
                      </a:cubicBezTo>
                      <a:cubicBezTo>
                        <a:pt x="364" y="35"/>
                        <a:pt x="436" y="84"/>
                        <a:pt x="466" y="162"/>
                      </a:cubicBezTo>
                      <a:cubicBezTo>
                        <a:pt x="470" y="171"/>
                        <a:pt x="480" y="175"/>
                        <a:pt x="489" y="171"/>
                      </a:cubicBezTo>
                      <a:cubicBezTo>
                        <a:pt x="498" y="168"/>
                        <a:pt x="502" y="158"/>
                        <a:pt x="499" y="149"/>
                      </a:cubicBezTo>
                      <a:cubicBezTo>
                        <a:pt x="463" y="58"/>
                        <a:pt x="379" y="0"/>
                        <a:pt x="283" y="0"/>
                      </a:cubicBezTo>
                      <a:cubicBezTo>
                        <a:pt x="179" y="0"/>
                        <a:pt x="89" y="71"/>
                        <a:pt x="61" y="170"/>
                      </a:cubicBezTo>
                      <a:cubicBezTo>
                        <a:pt x="36" y="122"/>
                        <a:pt x="36" y="122"/>
                        <a:pt x="36" y="122"/>
                      </a:cubicBezTo>
                      <a:cubicBezTo>
                        <a:pt x="32" y="117"/>
                        <a:pt x="26" y="113"/>
                        <a:pt x="20" y="113"/>
                      </a:cubicBezTo>
                      <a:cubicBezTo>
                        <a:pt x="17" y="113"/>
                        <a:pt x="14" y="114"/>
                        <a:pt x="12" y="115"/>
                      </a:cubicBezTo>
                      <a:cubicBezTo>
                        <a:pt x="3" y="120"/>
                        <a:pt x="0" y="130"/>
                        <a:pt x="5" y="139"/>
                      </a:cubicBezTo>
                      <a:cubicBezTo>
                        <a:pt x="53" y="230"/>
                        <a:pt x="53" y="230"/>
                        <a:pt x="53" y="230"/>
                      </a:cubicBezTo>
                      <a:cubicBezTo>
                        <a:pt x="53" y="230"/>
                        <a:pt x="53" y="230"/>
                        <a:pt x="53" y="230"/>
                      </a:cubicBezTo>
                      <a:cubicBezTo>
                        <a:pt x="54" y="231"/>
                        <a:pt x="55" y="233"/>
                        <a:pt x="56" y="234"/>
                      </a:cubicBezTo>
                      <a:cubicBezTo>
                        <a:pt x="62" y="241"/>
                        <a:pt x="73" y="242"/>
                        <a:pt x="81" y="2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400"/>
                </a:p>
              </p:txBody>
            </p:sp>
          </p:grpSp>
        </p:grpSp>
      </p:grpSp>
    </p:spTree>
    <p:extLst>
      <p:ext uri="{BB962C8B-B14F-4D97-AF65-F5344CB8AC3E}">
        <p14:creationId xmlns:p14="http://schemas.microsoft.com/office/powerpoint/2010/main" val="784034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742" y="1253040"/>
            <a:ext cx="5365115" cy="3145856"/>
          </a:xfrm>
          <a:prstGeom prst="rect">
            <a:avLst/>
          </a:prstGeom>
        </p:spPr>
      </p:pic>
      <p:grpSp>
        <p:nvGrpSpPr>
          <p:cNvPr id="390" name="Group 389"/>
          <p:cNvGrpSpPr/>
          <p:nvPr/>
        </p:nvGrpSpPr>
        <p:grpSpPr>
          <a:xfrm>
            <a:off x="5984025" y="1131639"/>
            <a:ext cx="2617276" cy="2448011"/>
            <a:chOff x="2120080" y="126999"/>
            <a:chExt cx="4859261" cy="4545003"/>
          </a:xfrm>
        </p:grpSpPr>
        <p:grpSp>
          <p:nvGrpSpPr>
            <p:cNvPr id="391" name="Group 390"/>
            <p:cNvGrpSpPr>
              <a:grpSpLocks noChangeAspect="1"/>
            </p:cNvGrpSpPr>
            <p:nvPr/>
          </p:nvGrpSpPr>
          <p:grpSpPr>
            <a:xfrm>
              <a:off x="3697111" y="2833520"/>
              <a:ext cx="1570996" cy="1548000"/>
              <a:chOff x="897186" y="1165609"/>
              <a:chExt cx="3124480" cy="3078744"/>
            </a:xfrm>
          </p:grpSpPr>
          <p:pic>
            <p:nvPicPr>
              <p:cNvPr id="422" name="Picture 421" descr="GLOB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186" y="1165609"/>
                <a:ext cx="3124480" cy="3078744"/>
              </a:xfrm>
              <a:prstGeom prst="rect">
                <a:avLst/>
              </a:prstGeom>
            </p:spPr>
          </p:pic>
          <p:sp>
            <p:nvSpPr>
              <p:cNvPr id="423" name="TextBox 422"/>
              <p:cNvSpPr txBox="1"/>
              <p:nvPr/>
            </p:nvSpPr>
            <p:spPr>
              <a:xfrm>
                <a:off x="1343463" y="2833988"/>
                <a:ext cx="2296116" cy="478724"/>
              </a:xfrm>
              <a:prstGeom prst="rect">
                <a:avLst/>
              </a:prstGeom>
              <a:noFill/>
            </p:spPr>
            <p:txBody>
              <a:bodyPr wrap="square" lIns="0" tIns="0" rIns="0" bIns="0" rtlCol="0">
                <a:spAutoFit/>
              </a:bodyPr>
              <a:lstStyle/>
              <a:p>
                <a:pPr algn="ctr"/>
                <a:r>
                  <a:rPr lang="en-US" sz="900" b="1" dirty="0" smtClean="0">
                    <a:solidFill>
                      <a:srgbClr val="FFFFFF"/>
                    </a:solidFill>
                    <a:cs typeface="Helvetica Light"/>
                  </a:rPr>
                  <a:t>Planet Earth</a:t>
                </a:r>
              </a:p>
            </p:txBody>
          </p:sp>
          <p:pic>
            <p:nvPicPr>
              <p:cNvPr id="424" name="Picture 4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68618">
                <a:off x="2881515" y="1451984"/>
                <a:ext cx="587729" cy="583298"/>
              </a:xfrm>
              <a:prstGeom prst="rect">
                <a:avLst/>
              </a:prstGeom>
            </p:spPr>
          </p:pic>
          <p:pic>
            <p:nvPicPr>
              <p:cNvPr id="425" name="Picture 4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37705">
                <a:off x="3156265" y="1677192"/>
                <a:ext cx="587729" cy="684361"/>
              </a:xfrm>
              <a:prstGeom prst="rect">
                <a:avLst/>
              </a:prstGeom>
            </p:spPr>
          </p:pic>
          <p:pic>
            <p:nvPicPr>
              <p:cNvPr id="426" name="Picture 4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097939">
                <a:off x="1272424" y="1202429"/>
                <a:ext cx="587729" cy="684361"/>
              </a:xfrm>
              <a:prstGeom prst="rect">
                <a:avLst/>
              </a:prstGeom>
            </p:spPr>
          </p:pic>
          <p:pic>
            <p:nvPicPr>
              <p:cNvPr id="427" name="Picture 4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95200">
                <a:off x="1547598" y="1257879"/>
                <a:ext cx="587729" cy="583298"/>
              </a:xfrm>
              <a:prstGeom prst="rect">
                <a:avLst/>
              </a:prstGeom>
            </p:spPr>
          </p:pic>
        </p:grpSp>
        <p:sp>
          <p:nvSpPr>
            <p:cNvPr id="392" name="Freeform 391"/>
            <p:cNvSpPr>
              <a:spLocks/>
            </p:cNvSpPr>
            <p:nvPr/>
          </p:nvSpPr>
          <p:spPr bwMode="auto">
            <a:xfrm>
              <a:off x="2120080" y="126999"/>
              <a:ext cx="4859261" cy="4545003"/>
            </a:xfrm>
            <a:custGeom>
              <a:avLst/>
              <a:gdLst>
                <a:gd name="T0" fmla="*/ 88 w 496"/>
                <a:gd name="T1" fmla="*/ 408 h 496"/>
                <a:gd name="T2" fmla="*/ 88 w 496"/>
                <a:gd name="T3" fmla="*/ 88 h 496"/>
                <a:gd name="T4" fmla="*/ 408 w 496"/>
                <a:gd name="T5" fmla="*/ 89 h 496"/>
                <a:gd name="T6" fmla="*/ 408 w 496"/>
                <a:gd name="T7" fmla="*/ 408 h 496"/>
                <a:gd name="T8" fmla="*/ 88 w 496"/>
                <a:gd name="T9" fmla="*/ 408 h 496"/>
              </a:gdLst>
              <a:ahLst/>
              <a:cxnLst>
                <a:cxn ang="0">
                  <a:pos x="T0" y="T1"/>
                </a:cxn>
                <a:cxn ang="0">
                  <a:pos x="T2" y="T3"/>
                </a:cxn>
                <a:cxn ang="0">
                  <a:pos x="T4" y="T5"/>
                </a:cxn>
                <a:cxn ang="0">
                  <a:pos x="T6" y="T7"/>
                </a:cxn>
                <a:cxn ang="0">
                  <a:pos x="T8" y="T9"/>
                </a:cxn>
              </a:cxnLst>
              <a:rect l="0" t="0" r="r" b="b"/>
              <a:pathLst>
                <a:path w="496" h="496">
                  <a:moveTo>
                    <a:pt x="88" y="408"/>
                  </a:moveTo>
                  <a:cubicBezTo>
                    <a:pt x="0" y="320"/>
                    <a:pt x="0" y="177"/>
                    <a:pt x="88" y="88"/>
                  </a:cubicBezTo>
                  <a:cubicBezTo>
                    <a:pt x="177" y="0"/>
                    <a:pt x="320" y="0"/>
                    <a:pt x="408" y="89"/>
                  </a:cubicBezTo>
                  <a:cubicBezTo>
                    <a:pt x="496" y="177"/>
                    <a:pt x="496" y="320"/>
                    <a:pt x="408" y="408"/>
                  </a:cubicBezTo>
                  <a:cubicBezTo>
                    <a:pt x="320" y="496"/>
                    <a:pt x="177" y="496"/>
                    <a:pt x="88" y="408"/>
                  </a:cubicBezTo>
                  <a:close/>
                </a:path>
              </a:pathLst>
            </a:custGeom>
            <a:noFill/>
            <a:ln w="57150" cmpd="sng">
              <a:solidFill>
                <a:schemeClr val="bg1">
                  <a:lumMod val="75000"/>
                </a:schemeClr>
              </a:solidFill>
              <a:prstDash val="dash"/>
            </a:ln>
          </p:spPr>
          <p:txBody>
            <a:bodyPr vert="horz" wrap="square" lIns="46632" tIns="23316" rIns="46632" bIns="23316" numCol="1" anchor="ctr" anchorCtr="0" compatLnSpc="1">
              <a:prstTxWarp prst="textNoShape">
                <a:avLst/>
              </a:prstTxWarp>
            </a:bodyPr>
            <a:lstStyle/>
            <a:p>
              <a:pPr algn="ctr" defTabSz="466344"/>
              <a:endParaRPr lang="fr-FR" sz="800" b="1" kern="0" dirty="0">
                <a:solidFill>
                  <a:srgbClr val="0A0A0A"/>
                </a:solidFill>
                <a:latin typeface="+mj-lt"/>
              </a:endParaRPr>
            </a:p>
          </p:txBody>
        </p:sp>
        <p:grpSp>
          <p:nvGrpSpPr>
            <p:cNvPr id="393" name="Group 392"/>
            <p:cNvGrpSpPr/>
            <p:nvPr/>
          </p:nvGrpSpPr>
          <p:grpSpPr>
            <a:xfrm>
              <a:off x="4952133" y="1447687"/>
              <a:ext cx="1763571" cy="1054493"/>
              <a:chOff x="5834274" y="1447687"/>
              <a:chExt cx="1763571" cy="1054493"/>
            </a:xfrm>
          </p:grpSpPr>
          <p:sp>
            <p:nvSpPr>
              <p:cNvPr id="418"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419" name="Picture 418" descr="amazon 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9160" y="1993287"/>
                <a:ext cx="1026432" cy="399510"/>
              </a:xfrm>
              <a:prstGeom prst="rect">
                <a:avLst/>
              </a:prstGeom>
            </p:spPr>
          </p:pic>
          <p:pic>
            <p:nvPicPr>
              <p:cNvPr id="420" name="Picture 4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9160" y="1479551"/>
                <a:ext cx="523521" cy="519574"/>
              </a:xfrm>
              <a:prstGeom prst="rect">
                <a:avLst/>
              </a:prstGeom>
            </p:spPr>
          </p:pic>
          <p:pic>
            <p:nvPicPr>
              <p:cNvPr id="421" name="Picture 420" descr="BUILD 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8756" y="1447687"/>
                <a:ext cx="523521" cy="654132"/>
              </a:xfrm>
              <a:prstGeom prst="rect">
                <a:avLst/>
              </a:prstGeom>
            </p:spPr>
          </p:pic>
        </p:grpSp>
        <p:grpSp>
          <p:nvGrpSpPr>
            <p:cNvPr id="394" name="Group 393"/>
            <p:cNvGrpSpPr/>
            <p:nvPr/>
          </p:nvGrpSpPr>
          <p:grpSpPr>
            <a:xfrm>
              <a:off x="4952133" y="820913"/>
              <a:ext cx="1007200" cy="592574"/>
              <a:chOff x="5834274" y="1464603"/>
              <a:chExt cx="1763571" cy="1037577"/>
            </a:xfrm>
          </p:grpSpPr>
          <p:sp>
            <p:nvSpPr>
              <p:cNvPr id="415"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416" name="Picture 4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6808" y="1993287"/>
                <a:ext cx="654956" cy="324240"/>
              </a:xfrm>
              <a:prstGeom prst="rect">
                <a:avLst/>
              </a:prstGeom>
            </p:spPr>
          </p:pic>
          <p:pic>
            <p:nvPicPr>
              <p:cNvPr id="417" name="Picture 4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337" y="1464603"/>
                <a:ext cx="635583" cy="827895"/>
              </a:xfrm>
              <a:prstGeom prst="rect">
                <a:avLst/>
              </a:prstGeom>
            </p:spPr>
          </p:pic>
        </p:grpSp>
        <p:grpSp>
          <p:nvGrpSpPr>
            <p:cNvPr id="395" name="Group 394"/>
            <p:cNvGrpSpPr/>
            <p:nvPr/>
          </p:nvGrpSpPr>
          <p:grpSpPr>
            <a:xfrm>
              <a:off x="3944933" y="1085458"/>
              <a:ext cx="1007200" cy="565347"/>
              <a:chOff x="5834274" y="1512278"/>
              <a:chExt cx="1763571" cy="989902"/>
            </a:xfrm>
          </p:grpSpPr>
          <p:sp>
            <p:nvSpPr>
              <p:cNvPr id="412"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413" name="Picture 4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6680" y="1967140"/>
                <a:ext cx="852240" cy="355098"/>
              </a:xfrm>
              <a:prstGeom prst="rect">
                <a:avLst/>
              </a:prstGeom>
            </p:spPr>
          </p:pic>
          <p:pic>
            <p:nvPicPr>
              <p:cNvPr id="414" name="Picture 4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7348" y="1512278"/>
                <a:ext cx="683572" cy="733136"/>
              </a:xfrm>
              <a:prstGeom prst="rect">
                <a:avLst/>
              </a:prstGeom>
            </p:spPr>
          </p:pic>
        </p:grpSp>
        <p:grpSp>
          <p:nvGrpSpPr>
            <p:cNvPr id="396" name="Group 395"/>
            <p:cNvGrpSpPr/>
            <p:nvPr/>
          </p:nvGrpSpPr>
          <p:grpSpPr>
            <a:xfrm>
              <a:off x="3037171" y="1413487"/>
              <a:ext cx="1007200" cy="651433"/>
              <a:chOff x="5834274" y="1361544"/>
              <a:chExt cx="1763571" cy="1140636"/>
            </a:xfrm>
          </p:grpSpPr>
          <p:sp>
            <p:nvSpPr>
              <p:cNvPr id="409"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410" name="Picture 40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48080" y="2078069"/>
                <a:ext cx="1190073" cy="277330"/>
              </a:xfrm>
              <a:prstGeom prst="rect">
                <a:avLst/>
              </a:prstGeom>
            </p:spPr>
          </p:pic>
          <p:pic>
            <p:nvPicPr>
              <p:cNvPr id="411" name="Picture 4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78828" y="1361544"/>
                <a:ext cx="683572" cy="733135"/>
              </a:xfrm>
              <a:prstGeom prst="rect">
                <a:avLst/>
              </a:prstGeom>
            </p:spPr>
          </p:pic>
        </p:grpSp>
        <p:grpSp>
          <p:nvGrpSpPr>
            <p:cNvPr id="397" name="Group 396"/>
            <p:cNvGrpSpPr/>
            <p:nvPr/>
          </p:nvGrpSpPr>
          <p:grpSpPr>
            <a:xfrm>
              <a:off x="2989999" y="771086"/>
              <a:ext cx="1007200" cy="606887"/>
              <a:chOff x="5834274" y="1439542"/>
              <a:chExt cx="1763571" cy="1062638"/>
            </a:xfrm>
          </p:grpSpPr>
          <p:sp>
            <p:nvSpPr>
              <p:cNvPr id="406"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407" name="Picture 40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48080" y="2089694"/>
                <a:ext cx="1190073" cy="254080"/>
              </a:xfrm>
              <a:prstGeom prst="rect">
                <a:avLst/>
              </a:prstGeom>
            </p:spPr>
          </p:pic>
          <p:pic>
            <p:nvPicPr>
              <p:cNvPr id="408" name="Picture 40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8828" y="1439542"/>
                <a:ext cx="683572" cy="678419"/>
              </a:xfrm>
              <a:prstGeom prst="rect">
                <a:avLst/>
              </a:prstGeom>
            </p:spPr>
          </p:pic>
        </p:grpSp>
        <p:grpSp>
          <p:nvGrpSpPr>
            <p:cNvPr id="398" name="Group 397"/>
            <p:cNvGrpSpPr/>
            <p:nvPr/>
          </p:nvGrpSpPr>
          <p:grpSpPr>
            <a:xfrm>
              <a:off x="2374841" y="1790616"/>
              <a:ext cx="1007200" cy="704401"/>
              <a:chOff x="5834274" y="1268798"/>
              <a:chExt cx="1763571" cy="1233382"/>
            </a:xfrm>
          </p:grpSpPr>
          <p:sp>
            <p:nvSpPr>
              <p:cNvPr id="403"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404" name="Picture 40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22183" y="2143219"/>
                <a:ext cx="1382036" cy="179663"/>
              </a:xfrm>
              <a:prstGeom prst="rect">
                <a:avLst/>
              </a:prstGeom>
            </p:spPr>
          </p:pic>
          <p:pic>
            <p:nvPicPr>
              <p:cNvPr id="405" name="Picture 40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7375" y="1268798"/>
                <a:ext cx="635583" cy="827895"/>
              </a:xfrm>
              <a:prstGeom prst="rect">
                <a:avLst/>
              </a:prstGeom>
            </p:spPr>
          </p:pic>
        </p:grpSp>
        <p:grpSp>
          <p:nvGrpSpPr>
            <p:cNvPr id="399" name="Group 398"/>
            <p:cNvGrpSpPr/>
            <p:nvPr/>
          </p:nvGrpSpPr>
          <p:grpSpPr>
            <a:xfrm>
              <a:off x="3944933" y="410832"/>
              <a:ext cx="1007200" cy="536290"/>
              <a:chOff x="5834274" y="1563154"/>
              <a:chExt cx="1763571" cy="939026"/>
            </a:xfrm>
          </p:grpSpPr>
          <p:sp>
            <p:nvSpPr>
              <p:cNvPr id="400" name="Freeform 5"/>
              <p:cNvSpPr>
                <a:spLocks noEditPoints="1"/>
              </p:cNvSpPr>
              <p:nvPr/>
            </p:nvSpPr>
            <p:spPr bwMode="auto">
              <a:xfrm>
                <a:off x="5834274" y="1634692"/>
                <a:ext cx="1763571" cy="867488"/>
              </a:xfrm>
              <a:custGeom>
                <a:avLst/>
                <a:gdLst>
                  <a:gd name="T0" fmla="*/ 438 w 561"/>
                  <a:gd name="T1" fmla="*/ 316 h 316"/>
                  <a:gd name="T2" fmla="*/ 105 w 561"/>
                  <a:gd name="T3" fmla="*/ 316 h 316"/>
                  <a:gd name="T4" fmla="*/ 0 w 561"/>
                  <a:gd name="T5" fmla="*/ 211 h 316"/>
                  <a:gd name="T6" fmla="*/ 105 w 561"/>
                  <a:gd name="T7" fmla="*/ 106 h 316"/>
                  <a:gd name="T8" fmla="*/ 131 w 561"/>
                  <a:gd name="T9" fmla="*/ 109 h 316"/>
                  <a:gd name="T10" fmla="*/ 280 w 561"/>
                  <a:gd name="T11" fmla="*/ 0 h 316"/>
                  <a:gd name="T12" fmla="*/ 413 w 561"/>
                  <a:gd name="T13" fmla="*/ 73 h 316"/>
                  <a:gd name="T14" fmla="*/ 438 w 561"/>
                  <a:gd name="T15" fmla="*/ 71 h 316"/>
                  <a:gd name="T16" fmla="*/ 561 w 561"/>
                  <a:gd name="T17" fmla="*/ 193 h 316"/>
                  <a:gd name="T18" fmla="*/ 438 w 561"/>
                  <a:gd name="T19" fmla="*/ 316 h 316"/>
                  <a:gd name="T20" fmla="*/ 105 w 561"/>
                  <a:gd name="T21" fmla="*/ 141 h 316"/>
                  <a:gd name="T22" fmla="*/ 35 w 561"/>
                  <a:gd name="T23" fmla="*/ 211 h 316"/>
                  <a:gd name="T24" fmla="*/ 105 w 561"/>
                  <a:gd name="T25" fmla="*/ 281 h 316"/>
                  <a:gd name="T26" fmla="*/ 438 w 561"/>
                  <a:gd name="T27" fmla="*/ 281 h 316"/>
                  <a:gd name="T28" fmla="*/ 526 w 561"/>
                  <a:gd name="T29" fmla="*/ 193 h 316"/>
                  <a:gd name="T30" fmla="*/ 438 w 561"/>
                  <a:gd name="T31" fmla="*/ 106 h 316"/>
                  <a:gd name="T32" fmla="*/ 410 w 561"/>
                  <a:gd name="T33" fmla="*/ 110 h 316"/>
                  <a:gd name="T34" fmla="*/ 389 w 561"/>
                  <a:gd name="T35" fmla="*/ 102 h 316"/>
                  <a:gd name="T36" fmla="*/ 280 w 561"/>
                  <a:gd name="T37" fmla="*/ 36 h 316"/>
                  <a:gd name="T38" fmla="*/ 160 w 561"/>
                  <a:gd name="T39" fmla="*/ 135 h 316"/>
                  <a:gd name="T40" fmla="*/ 151 w 561"/>
                  <a:gd name="T41" fmla="*/ 148 h 316"/>
                  <a:gd name="T42" fmla="*/ 135 w 561"/>
                  <a:gd name="T43" fmla="*/ 148 h 316"/>
                  <a:gd name="T44" fmla="*/ 105 w 561"/>
                  <a:gd name="T45"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1" h="316">
                    <a:moveTo>
                      <a:pt x="438" y="316"/>
                    </a:moveTo>
                    <a:cubicBezTo>
                      <a:pt x="105" y="316"/>
                      <a:pt x="105" y="316"/>
                      <a:pt x="105" y="316"/>
                    </a:cubicBezTo>
                    <a:cubicBezTo>
                      <a:pt x="47" y="316"/>
                      <a:pt x="0" y="269"/>
                      <a:pt x="0" y="211"/>
                    </a:cubicBezTo>
                    <a:cubicBezTo>
                      <a:pt x="0" y="153"/>
                      <a:pt x="47" y="106"/>
                      <a:pt x="105" y="106"/>
                    </a:cubicBezTo>
                    <a:cubicBezTo>
                      <a:pt x="114" y="106"/>
                      <a:pt x="122" y="107"/>
                      <a:pt x="131" y="109"/>
                    </a:cubicBezTo>
                    <a:cubicBezTo>
                      <a:pt x="152" y="45"/>
                      <a:pt x="212" y="0"/>
                      <a:pt x="280" y="0"/>
                    </a:cubicBezTo>
                    <a:cubicBezTo>
                      <a:pt x="335" y="0"/>
                      <a:pt x="384" y="28"/>
                      <a:pt x="413" y="73"/>
                    </a:cubicBezTo>
                    <a:cubicBezTo>
                      <a:pt x="422" y="72"/>
                      <a:pt x="430" y="71"/>
                      <a:pt x="438" y="71"/>
                    </a:cubicBezTo>
                    <a:cubicBezTo>
                      <a:pt x="506" y="71"/>
                      <a:pt x="561" y="126"/>
                      <a:pt x="561" y="193"/>
                    </a:cubicBezTo>
                    <a:cubicBezTo>
                      <a:pt x="561" y="261"/>
                      <a:pt x="506" y="316"/>
                      <a:pt x="438" y="316"/>
                    </a:cubicBezTo>
                    <a:close/>
                    <a:moveTo>
                      <a:pt x="105" y="141"/>
                    </a:moveTo>
                    <a:cubicBezTo>
                      <a:pt x="66" y="141"/>
                      <a:pt x="35" y="172"/>
                      <a:pt x="35" y="211"/>
                    </a:cubicBezTo>
                    <a:cubicBezTo>
                      <a:pt x="35" y="250"/>
                      <a:pt x="66" y="281"/>
                      <a:pt x="105" y="281"/>
                    </a:cubicBezTo>
                    <a:cubicBezTo>
                      <a:pt x="438" y="281"/>
                      <a:pt x="438" y="281"/>
                      <a:pt x="438" y="281"/>
                    </a:cubicBezTo>
                    <a:cubicBezTo>
                      <a:pt x="487" y="281"/>
                      <a:pt x="526" y="242"/>
                      <a:pt x="526" y="193"/>
                    </a:cubicBezTo>
                    <a:cubicBezTo>
                      <a:pt x="526" y="145"/>
                      <a:pt x="487" y="106"/>
                      <a:pt x="438" y="106"/>
                    </a:cubicBezTo>
                    <a:cubicBezTo>
                      <a:pt x="429" y="106"/>
                      <a:pt x="420" y="107"/>
                      <a:pt x="410" y="110"/>
                    </a:cubicBezTo>
                    <a:cubicBezTo>
                      <a:pt x="402" y="113"/>
                      <a:pt x="393" y="109"/>
                      <a:pt x="389" y="102"/>
                    </a:cubicBezTo>
                    <a:cubicBezTo>
                      <a:pt x="368" y="61"/>
                      <a:pt x="326" y="36"/>
                      <a:pt x="280" y="36"/>
                    </a:cubicBezTo>
                    <a:cubicBezTo>
                      <a:pt x="222" y="36"/>
                      <a:pt x="171" y="77"/>
                      <a:pt x="160" y="135"/>
                    </a:cubicBezTo>
                    <a:cubicBezTo>
                      <a:pt x="159" y="140"/>
                      <a:pt x="155" y="145"/>
                      <a:pt x="151" y="148"/>
                    </a:cubicBezTo>
                    <a:cubicBezTo>
                      <a:pt x="146" y="150"/>
                      <a:pt x="140" y="150"/>
                      <a:pt x="135" y="148"/>
                    </a:cubicBezTo>
                    <a:cubicBezTo>
                      <a:pt x="126" y="143"/>
                      <a:pt x="115" y="141"/>
                      <a:pt x="105" y="14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p>
            </p:txBody>
          </p:sp>
          <p:pic>
            <p:nvPicPr>
              <p:cNvPr id="401" name="Picture 40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21334" y="1870021"/>
                <a:ext cx="744897" cy="521688"/>
              </a:xfrm>
              <a:prstGeom prst="rect">
                <a:avLst/>
              </a:prstGeom>
            </p:spPr>
          </p:pic>
          <p:pic>
            <p:nvPicPr>
              <p:cNvPr id="402" name="Picture 40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5337" y="1563154"/>
                <a:ext cx="635583" cy="630792"/>
              </a:xfrm>
              <a:prstGeom prst="rect">
                <a:avLst/>
              </a:prstGeom>
            </p:spPr>
          </p:pic>
        </p:grpSp>
      </p:grpSp>
      <p:sp>
        <p:nvSpPr>
          <p:cNvPr id="3" name="Rectangle 2"/>
          <p:cNvSpPr/>
          <p:nvPr/>
        </p:nvSpPr>
        <p:spPr>
          <a:xfrm>
            <a:off x="617967" y="525101"/>
            <a:ext cx="1871736" cy="606538"/>
          </a:xfrm>
          <a:prstGeom prst="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extBox 1"/>
          <p:cNvSpPr txBox="1"/>
          <p:nvPr/>
        </p:nvSpPr>
        <p:spPr>
          <a:xfrm>
            <a:off x="608914" y="353124"/>
            <a:ext cx="7999071" cy="323165"/>
          </a:xfrm>
          <a:prstGeom prst="rect">
            <a:avLst/>
          </a:prstGeom>
          <a:noFill/>
          <a:ln>
            <a:noFill/>
          </a:ln>
        </p:spPr>
        <p:txBody>
          <a:bodyPr wrap="square" lIns="0" tIns="0" rIns="0" bIns="0" rtlCol="0">
            <a:spAutoFit/>
          </a:bodyPr>
          <a:lstStyle/>
          <a:p>
            <a:pPr algn="ctr"/>
            <a:r>
              <a:rPr lang="en-US" sz="2100" b="1" dirty="0" smtClean="0">
                <a:cs typeface="Helvetica Light"/>
              </a:rPr>
              <a:t>Automation Center of </a:t>
            </a:r>
            <a:r>
              <a:rPr lang="en-US" sz="2100" b="1" dirty="0">
                <a:cs typeface="Helvetica Light"/>
              </a:rPr>
              <a:t>E</a:t>
            </a:r>
            <a:r>
              <a:rPr lang="en-US" sz="2100" b="1" dirty="0" smtClean="0">
                <a:cs typeface="Helvetica Light"/>
              </a:rPr>
              <a:t>xcellence</a:t>
            </a:r>
          </a:p>
        </p:txBody>
      </p:sp>
    </p:spTree>
    <p:extLst>
      <p:ext uri="{BB962C8B-B14F-4D97-AF65-F5344CB8AC3E}">
        <p14:creationId xmlns:p14="http://schemas.microsoft.com/office/powerpoint/2010/main" val="1579792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70797" y="1071154"/>
            <a:ext cx="6198832" cy="3542295"/>
            <a:chOff x="1470797" y="1071154"/>
            <a:chExt cx="6198832" cy="3542295"/>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797" y="1071154"/>
              <a:ext cx="6198832" cy="354229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534" y="2687293"/>
              <a:ext cx="317402" cy="3100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0807" y="2627723"/>
              <a:ext cx="252265" cy="3405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1236" y="3011351"/>
              <a:ext cx="511836" cy="31860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521053">
              <a:off x="4796623" y="2060607"/>
              <a:ext cx="409456" cy="14258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343937">
              <a:off x="3057804" y="2249349"/>
              <a:ext cx="555830" cy="177682"/>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600609">
              <a:off x="3015224" y="2492535"/>
              <a:ext cx="659928" cy="36897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669515">
              <a:off x="3017104" y="2923204"/>
              <a:ext cx="467605" cy="292458"/>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337319">
              <a:off x="2633799" y="1925925"/>
              <a:ext cx="278599" cy="23942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52205" y="2024713"/>
              <a:ext cx="475021" cy="147825"/>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3673563">
              <a:off x="5074306" y="2286148"/>
              <a:ext cx="378368" cy="206739"/>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065380">
              <a:off x="1896799" y="1696100"/>
              <a:ext cx="405580" cy="170390"/>
            </a:xfrm>
            <a:prstGeom prst="rect">
              <a:avLst/>
            </a:prstGeom>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46992" y="2187298"/>
              <a:ext cx="436034" cy="433405"/>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69033" y="1718687"/>
              <a:ext cx="674739" cy="224036"/>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40746" y="1949110"/>
              <a:ext cx="503026" cy="499994"/>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8985344">
              <a:off x="2145342" y="1869030"/>
              <a:ext cx="359176" cy="238007"/>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7857320">
              <a:off x="1777018" y="2156181"/>
              <a:ext cx="416461" cy="274324"/>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20501256">
              <a:off x="6983920" y="1916154"/>
              <a:ext cx="357908" cy="217122"/>
            </a:xfrm>
            <a:prstGeom prst="rect">
              <a:avLst/>
            </a:prstGeom>
          </p:spPr>
        </p:pic>
        <p:pic>
          <p:nvPicPr>
            <p:cNvPr id="24" name="Picture 23"/>
            <p:cNvPicPr>
              <a:picLocks noChangeAspect="1"/>
            </p:cNvPicPr>
            <p:nvPr/>
          </p:nvPicPr>
          <p:blipFill>
            <a:blip r:embed="rId20"/>
            <a:stretch>
              <a:fillRect/>
            </a:stretch>
          </p:blipFill>
          <p:spPr>
            <a:xfrm rot="3703469">
              <a:off x="5728991" y="3582289"/>
              <a:ext cx="389371" cy="391733"/>
            </a:xfrm>
            <a:prstGeom prst="rect">
              <a:avLst/>
            </a:prstGeom>
          </p:spPr>
        </p:pic>
        <p:pic>
          <p:nvPicPr>
            <p:cNvPr id="25" name="Picture 24"/>
            <p:cNvPicPr>
              <a:picLocks noChangeAspect="1"/>
            </p:cNvPicPr>
            <p:nvPr/>
          </p:nvPicPr>
          <p:blipFill>
            <a:blip r:embed="rId21"/>
            <a:stretch>
              <a:fillRect/>
            </a:stretch>
          </p:blipFill>
          <p:spPr>
            <a:xfrm>
              <a:off x="6875031" y="3412707"/>
              <a:ext cx="604230" cy="400391"/>
            </a:xfrm>
            <a:prstGeom prst="rect">
              <a:avLst/>
            </a:prstGeom>
          </p:spPr>
        </p:pic>
        <p:pic>
          <p:nvPicPr>
            <p:cNvPr id="26" name="Picture 25"/>
            <p:cNvPicPr>
              <a:picLocks noChangeAspect="1"/>
            </p:cNvPicPr>
            <p:nvPr/>
          </p:nvPicPr>
          <p:blipFill>
            <a:blip r:embed="rId22"/>
            <a:stretch>
              <a:fillRect/>
            </a:stretch>
          </p:blipFill>
          <p:spPr>
            <a:xfrm>
              <a:off x="6577439" y="3729908"/>
              <a:ext cx="459747" cy="456975"/>
            </a:xfrm>
            <a:prstGeom prst="rect">
              <a:avLst/>
            </a:prstGeom>
          </p:spPr>
        </p:pic>
        <p:pic>
          <p:nvPicPr>
            <p:cNvPr id="27" name="Picture 26"/>
            <p:cNvPicPr>
              <a:picLocks noChangeAspect="1"/>
            </p:cNvPicPr>
            <p:nvPr/>
          </p:nvPicPr>
          <p:blipFill>
            <a:blip r:embed="rId23"/>
            <a:stretch>
              <a:fillRect/>
            </a:stretch>
          </p:blipFill>
          <p:spPr>
            <a:xfrm rot="3081386">
              <a:off x="6765835" y="2383032"/>
              <a:ext cx="462694" cy="465500"/>
            </a:xfrm>
            <a:prstGeom prst="rect">
              <a:avLst/>
            </a:prstGeom>
          </p:spPr>
        </p:pic>
        <p:pic>
          <p:nvPicPr>
            <p:cNvPr id="28" name="Picture 27"/>
            <p:cNvPicPr>
              <a:picLocks noChangeAspect="1"/>
            </p:cNvPicPr>
            <p:nvPr/>
          </p:nvPicPr>
          <p:blipFill>
            <a:blip r:embed="rId24"/>
            <a:stretch>
              <a:fillRect/>
            </a:stretch>
          </p:blipFill>
          <p:spPr>
            <a:xfrm>
              <a:off x="6703151" y="2997311"/>
              <a:ext cx="663931" cy="329965"/>
            </a:xfrm>
            <a:prstGeom prst="rect">
              <a:avLst/>
            </a:prstGeom>
          </p:spPr>
        </p:pic>
        <p:pic>
          <p:nvPicPr>
            <p:cNvPr id="29" name="Picture 28"/>
            <p:cNvPicPr>
              <a:picLocks noChangeAspect="1"/>
            </p:cNvPicPr>
            <p:nvPr/>
          </p:nvPicPr>
          <p:blipFill>
            <a:blip r:embed="rId25"/>
            <a:stretch>
              <a:fillRect/>
            </a:stretch>
          </p:blipFill>
          <p:spPr>
            <a:xfrm>
              <a:off x="2303208" y="2931087"/>
              <a:ext cx="328097" cy="268746"/>
            </a:xfrm>
            <a:prstGeom prst="rect">
              <a:avLst/>
            </a:prstGeom>
          </p:spPr>
        </p:pic>
        <p:pic>
          <p:nvPicPr>
            <p:cNvPr id="30" name="Picture 29"/>
            <p:cNvPicPr>
              <a:picLocks noChangeAspect="1"/>
            </p:cNvPicPr>
            <p:nvPr/>
          </p:nvPicPr>
          <p:blipFill>
            <a:blip r:embed="rId26"/>
            <a:stretch>
              <a:fillRect/>
            </a:stretch>
          </p:blipFill>
          <p:spPr>
            <a:xfrm rot="20798269">
              <a:off x="2514764" y="3235347"/>
              <a:ext cx="323856" cy="289713"/>
            </a:xfrm>
            <a:prstGeom prst="rect">
              <a:avLst/>
            </a:prstGeom>
          </p:spPr>
        </p:pic>
        <p:pic>
          <p:nvPicPr>
            <p:cNvPr id="31" name="Picture 30"/>
            <p:cNvPicPr>
              <a:picLocks noChangeAspect="1"/>
            </p:cNvPicPr>
            <p:nvPr/>
          </p:nvPicPr>
          <p:blipFill>
            <a:blip r:embed="rId27"/>
            <a:stretch>
              <a:fillRect/>
            </a:stretch>
          </p:blipFill>
          <p:spPr>
            <a:xfrm rot="19321317">
              <a:off x="2602509" y="3477853"/>
              <a:ext cx="449285" cy="307984"/>
            </a:xfrm>
            <a:prstGeom prst="rect">
              <a:avLst/>
            </a:prstGeom>
          </p:spPr>
        </p:pic>
        <p:pic>
          <p:nvPicPr>
            <p:cNvPr id="32" name="Picture 31"/>
            <p:cNvPicPr>
              <a:picLocks noChangeAspect="1"/>
            </p:cNvPicPr>
            <p:nvPr/>
          </p:nvPicPr>
          <p:blipFill>
            <a:blip r:embed="rId28"/>
            <a:stretch>
              <a:fillRect/>
            </a:stretch>
          </p:blipFill>
          <p:spPr>
            <a:xfrm rot="20179938">
              <a:off x="2180730" y="2257918"/>
              <a:ext cx="605019" cy="436737"/>
            </a:xfrm>
            <a:prstGeom prst="rect">
              <a:avLst/>
            </a:prstGeom>
          </p:spPr>
        </p:pic>
        <p:pic>
          <p:nvPicPr>
            <p:cNvPr id="33" name="Picture 32"/>
            <p:cNvPicPr>
              <a:picLocks noChangeAspect="1"/>
            </p:cNvPicPr>
            <p:nvPr/>
          </p:nvPicPr>
          <p:blipFill>
            <a:blip r:embed="rId29"/>
            <a:stretch>
              <a:fillRect/>
            </a:stretch>
          </p:blipFill>
          <p:spPr>
            <a:xfrm>
              <a:off x="5263490" y="3421142"/>
              <a:ext cx="305482" cy="303641"/>
            </a:xfrm>
            <a:prstGeom prst="rect">
              <a:avLst/>
            </a:prstGeom>
          </p:spPr>
        </p:pic>
        <p:pic>
          <p:nvPicPr>
            <p:cNvPr id="34" name="Picture 33"/>
            <p:cNvPicPr>
              <a:picLocks noChangeAspect="1"/>
            </p:cNvPicPr>
            <p:nvPr/>
          </p:nvPicPr>
          <p:blipFill>
            <a:blip r:embed="rId30"/>
            <a:stretch>
              <a:fillRect/>
            </a:stretch>
          </p:blipFill>
          <p:spPr>
            <a:xfrm rot="5612435">
              <a:off x="6040135" y="3116795"/>
              <a:ext cx="628934" cy="196370"/>
            </a:xfrm>
            <a:prstGeom prst="rect">
              <a:avLst/>
            </a:prstGeom>
          </p:spPr>
        </p:pic>
        <p:pic>
          <p:nvPicPr>
            <p:cNvPr id="40" name="Picture 39"/>
            <p:cNvPicPr>
              <a:picLocks noChangeAspect="1"/>
            </p:cNvPicPr>
            <p:nvPr/>
          </p:nvPicPr>
          <p:blipFill>
            <a:blip r:embed="rId31"/>
            <a:stretch>
              <a:fillRect/>
            </a:stretch>
          </p:blipFill>
          <p:spPr>
            <a:xfrm>
              <a:off x="7177147" y="2566798"/>
              <a:ext cx="417351" cy="346608"/>
            </a:xfrm>
            <a:prstGeom prst="rect">
              <a:avLst/>
            </a:prstGeom>
          </p:spPr>
        </p:pic>
        <p:pic>
          <p:nvPicPr>
            <p:cNvPr id="41" name="Picture 40"/>
            <p:cNvPicPr>
              <a:picLocks noChangeAspect="1"/>
            </p:cNvPicPr>
            <p:nvPr/>
          </p:nvPicPr>
          <p:blipFill>
            <a:blip r:embed="rId32"/>
            <a:stretch>
              <a:fillRect/>
            </a:stretch>
          </p:blipFill>
          <p:spPr>
            <a:xfrm>
              <a:off x="6139960" y="1956140"/>
              <a:ext cx="307835" cy="394462"/>
            </a:xfrm>
            <a:prstGeom prst="rect">
              <a:avLst/>
            </a:prstGeom>
          </p:spPr>
        </p:pic>
        <p:pic>
          <p:nvPicPr>
            <p:cNvPr id="42" name="Picture 41"/>
            <p:cNvPicPr>
              <a:picLocks noChangeAspect="1"/>
            </p:cNvPicPr>
            <p:nvPr/>
          </p:nvPicPr>
          <p:blipFill>
            <a:blip r:embed="rId33"/>
            <a:stretch>
              <a:fillRect/>
            </a:stretch>
          </p:blipFill>
          <p:spPr>
            <a:xfrm rot="17369692">
              <a:off x="1862954" y="2542733"/>
              <a:ext cx="358362" cy="362000"/>
            </a:xfrm>
            <a:prstGeom prst="rect">
              <a:avLst/>
            </a:prstGeom>
          </p:spPr>
        </p:pic>
        <p:pic>
          <p:nvPicPr>
            <p:cNvPr id="43" name="Picture 42"/>
            <p:cNvPicPr>
              <a:picLocks noChangeAspect="1"/>
            </p:cNvPicPr>
            <p:nvPr/>
          </p:nvPicPr>
          <p:blipFill>
            <a:blip r:embed="rId34"/>
            <a:stretch>
              <a:fillRect/>
            </a:stretch>
          </p:blipFill>
          <p:spPr>
            <a:xfrm rot="19937326">
              <a:off x="2889206" y="3500805"/>
              <a:ext cx="664187" cy="101155"/>
            </a:xfrm>
            <a:prstGeom prst="rect">
              <a:avLst/>
            </a:prstGeom>
          </p:spPr>
        </p:pic>
        <p:pic>
          <p:nvPicPr>
            <p:cNvPr id="44" name="Picture 43"/>
            <p:cNvPicPr>
              <a:picLocks noChangeAspect="1"/>
            </p:cNvPicPr>
            <p:nvPr/>
          </p:nvPicPr>
          <p:blipFill>
            <a:blip r:embed="rId35"/>
            <a:stretch>
              <a:fillRect/>
            </a:stretch>
          </p:blipFill>
          <p:spPr>
            <a:xfrm>
              <a:off x="5383933" y="3810076"/>
              <a:ext cx="346124" cy="342646"/>
            </a:xfrm>
            <a:prstGeom prst="rect">
              <a:avLst/>
            </a:prstGeom>
          </p:spPr>
        </p:pic>
      </p:grpSp>
      <p:sp>
        <p:nvSpPr>
          <p:cNvPr id="19" name="Oval 18"/>
          <p:cNvSpPr/>
          <p:nvPr/>
        </p:nvSpPr>
        <p:spPr>
          <a:xfrm>
            <a:off x="3538823" y="2045252"/>
            <a:ext cx="1793711" cy="1793711"/>
          </a:xfrm>
          <a:prstGeom prst="ellipse">
            <a:avLst/>
          </a:prstGeom>
          <a:solidFill>
            <a:schemeClr val="bg1">
              <a:lumMod val="8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Title 37"/>
          <p:cNvSpPr>
            <a:spLocks noGrp="1"/>
          </p:cNvSpPr>
          <p:nvPr>
            <p:ph type="title"/>
          </p:nvPr>
        </p:nvSpPr>
        <p:spPr>
          <a:xfrm>
            <a:off x="430213" y="383746"/>
            <a:ext cx="8280000" cy="572977"/>
          </a:xfrm>
        </p:spPr>
        <p:txBody>
          <a:bodyPr/>
          <a:lstStyle/>
          <a:p>
            <a:r>
              <a:rPr lang="en-US" dirty="0" smtClean="0"/>
              <a:t>How Automic Works</a:t>
            </a:r>
            <a:br>
              <a:rPr lang="en-US" dirty="0" smtClean="0"/>
            </a:br>
            <a:r>
              <a:rPr lang="en-US" sz="2000" b="0" i="1" dirty="0" smtClean="0"/>
              <a:t>Automating within and Orchestrating across the DevOps toolchain</a:t>
            </a:r>
            <a:endParaRPr lang="en-US" sz="2000" b="0" i="1" dirty="0"/>
          </a:p>
        </p:txBody>
      </p:sp>
      <p:graphicFrame>
        <p:nvGraphicFramePr>
          <p:cNvPr id="36" name="Diagram 35"/>
          <p:cNvGraphicFramePr/>
          <p:nvPr>
            <p:extLst>
              <p:ext uri="{D42A27DB-BD31-4B8C-83A1-F6EECF244321}">
                <p14:modId xmlns:p14="http://schemas.microsoft.com/office/powerpoint/2010/main" val="2244664876"/>
              </p:ext>
            </p:extLst>
          </p:nvPr>
        </p:nvGraphicFramePr>
        <p:xfrm>
          <a:off x="2111828" y="2179245"/>
          <a:ext cx="4655767" cy="1750398"/>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sp>
        <p:nvSpPr>
          <p:cNvPr id="18" name="TextBox 17"/>
          <p:cNvSpPr txBox="1"/>
          <p:nvPr/>
        </p:nvSpPr>
        <p:spPr>
          <a:xfrm>
            <a:off x="3716996" y="2795481"/>
            <a:ext cx="1418048" cy="246221"/>
          </a:xfrm>
          <a:prstGeom prst="rect">
            <a:avLst/>
          </a:prstGeom>
          <a:noFill/>
        </p:spPr>
        <p:txBody>
          <a:bodyPr wrap="square" lIns="0" tIns="0" rIns="0" bIns="0" rtlCol="0">
            <a:spAutoFit/>
          </a:bodyPr>
          <a:lstStyle/>
          <a:p>
            <a:pPr algn="ctr"/>
            <a:r>
              <a:rPr lang="en-US" sz="1600" b="1" dirty="0" err="1" smtClean="0">
                <a:solidFill>
                  <a:srgbClr val="333333"/>
                </a:solidFill>
                <a:cs typeface="Helvetica Light"/>
              </a:rPr>
              <a:t>DevOps</a:t>
            </a:r>
            <a:endParaRPr lang="en-US" sz="1600" b="1" dirty="0" smtClean="0">
              <a:solidFill>
                <a:srgbClr val="333333"/>
              </a:solidFill>
              <a:cs typeface="Helvetica Light"/>
            </a:endParaRPr>
          </a:p>
        </p:txBody>
      </p:sp>
    </p:spTree>
    <p:extLst>
      <p:ext uri="{BB962C8B-B14F-4D97-AF65-F5344CB8AC3E}">
        <p14:creationId xmlns:p14="http://schemas.microsoft.com/office/powerpoint/2010/main" val="7415016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Arrow 20"/>
          <p:cNvSpPr/>
          <p:nvPr/>
        </p:nvSpPr>
        <p:spPr>
          <a:xfrm rot="16200000">
            <a:off x="4132081" y="1791174"/>
            <a:ext cx="968595" cy="474174"/>
          </a:xfrm>
          <a:prstGeom prst="rightArrow">
            <a:avLst/>
          </a:prstGeom>
          <a:noFill/>
          <a:ln w="28575" cmpd="sng">
            <a:solidFill>
              <a:srgbClr val="ED801E"/>
            </a:solidFill>
            <a:prstDash val="solid"/>
          </a:ln>
        </p:spPr>
        <p:style>
          <a:lnRef idx="2">
            <a:schemeClr val="accent2">
              <a:shade val="50000"/>
            </a:schemeClr>
          </a:lnRef>
          <a:fillRef idx="1">
            <a:schemeClr val="accent2"/>
          </a:fillRef>
          <a:effectRef idx="0">
            <a:schemeClr val="accent2"/>
          </a:effectRef>
          <a:fontRef idx="minor">
            <a:schemeClr val="lt1"/>
          </a:fontRef>
        </p:style>
        <p:txBody>
          <a:bodyPr lIns="91436" tIns="45718" rIns="91436" bIns="45718" rtlCol="0" anchor="ctr"/>
          <a:lstStyle/>
          <a:p>
            <a:pPr algn="ctr" defTabSz="685783"/>
            <a:endParaRPr lang="en-US" sz="1200">
              <a:solidFill>
                <a:srgbClr val="38364D"/>
              </a:solidFill>
              <a:latin typeface="Arial"/>
            </a:endParaRPr>
          </a:p>
        </p:txBody>
      </p:sp>
      <p:sp>
        <p:nvSpPr>
          <p:cNvPr id="22" name="Right Arrow 21"/>
          <p:cNvSpPr/>
          <p:nvPr/>
        </p:nvSpPr>
        <p:spPr>
          <a:xfrm rot="16200000">
            <a:off x="6710043" y="1785020"/>
            <a:ext cx="968595" cy="474174"/>
          </a:xfrm>
          <a:prstGeom prst="rightArrow">
            <a:avLst/>
          </a:prstGeom>
          <a:noFill/>
          <a:ln w="28575" cmpd="sng">
            <a:solidFill>
              <a:srgbClr val="ED801E"/>
            </a:solidFill>
            <a:prstDash val="solid"/>
          </a:ln>
        </p:spPr>
        <p:style>
          <a:lnRef idx="2">
            <a:schemeClr val="accent2">
              <a:shade val="50000"/>
            </a:schemeClr>
          </a:lnRef>
          <a:fillRef idx="1">
            <a:schemeClr val="accent2"/>
          </a:fillRef>
          <a:effectRef idx="0">
            <a:schemeClr val="accent2"/>
          </a:effectRef>
          <a:fontRef idx="minor">
            <a:schemeClr val="lt1"/>
          </a:fontRef>
        </p:style>
        <p:txBody>
          <a:bodyPr lIns="91436" tIns="45718" rIns="91436" bIns="45718" rtlCol="0" anchor="ctr"/>
          <a:lstStyle/>
          <a:p>
            <a:pPr algn="ctr" defTabSz="685783"/>
            <a:endParaRPr lang="en-US" sz="1200">
              <a:solidFill>
                <a:srgbClr val="38364D"/>
              </a:solidFill>
              <a:latin typeface="Arial"/>
            </a:endParaRPr>
          </a:p>
        </p:txBody>
      </p:sp>
      <p:sp>
        <p:nvSpPr>
          <p:cNvPr id="115" name="Right Arrow 114"/>
          <p:cNvSpPr/>
          <p:nvPr/>
        </p:nvSpPr>
        <p:spPr>
          <a:xfrm rot="16200000">
            <a:off x="1524348" y="1791174"/>
            <a:ext cx="968595" cy="474174"/>
          </a:xfrm>
          <a:prstGeom prst="rightArrow">
            <a:avLst/>
          </a:prstGeom>
          <a:noFill/>
          <a:ln w="28575" cmpd="sng">
            <a:solidFill>
              <a:srgbClr val="ED801E"/>
            </a:solidFill>
            <a:prstDash val="solid"/>
          </a:ln>
        </p:spPr>
        <p:style>
          <a:lnRef idx="2">
            <a:schemeClr val="accent2">
              <a:shade val="50000"/>
            </a:schemeClr>
          </a:lnRef>
          <a:fillRef idx="1">
            <a:schemeClr val="accent2"/>
          </a:fillRef>
          <a:effectRef idx="0">
            <a:schemeClr val="accent2"/>
          </a:effectRef>
          <a:fontRef idx="minor">
            <a:schemeClr val="lt1"/>
          </a:fontRef>
        </p:style>
        <p:txBody>
          <a:bodyPr lIns="91436" tIns="45718" rIns="91436" bIns="45718" rtlCol="0" anchor="ctr"/>
          <a:lstStyle/>
          <a:p>
            <a:pPr algn="ctr" defTabSz="685783"/>
            <a:endParaRPr lang="en-US" sz="1200">
              <a:solidFill>
                <a:srgbClr val="38364D"/>
              </a:solidFill>
              <a:latin typeface="Arial"/>
            </a:endParaRPr>
          </a:p>
        </p:txBody>
      </p:sp>
      <p:sp>
        <p:nvSpPr>
          <p:cNvPr id="7" name="Rectangle 6"/>
          <p:cNvSpPr/>
          <p:nvPr/>
        </p:nvSpPr>
        <p:spPr>
          <a:xfrm>
            <a:off x="823605" y="2512195"/>
            <a:ext cx="7590585" cy="1670280"/>
          </a:xfrm>
          <a:prstGeom prst="rect">
            <a:avLst/>
          </a:prstGeom>
          <a:noFill/>
          <a:ln w="28575" cmpd="sng">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lIns="91436" tIns="45718" rIns="91436" bIns="45718" rtlCol="0" anchor="ctr"/>
          <a:lstStyle/>
          <a:p>
            <a:pPr algn="ctr" defTabSz="685783"/>
            <a:endParaRPr lang="en-US" sz="1200">
              <a:solidFill>
                <a:schemeClr val="accent1"/>
              </a:solidFill>
              <a:latin typeface="Arial"/>
            </a:endParaRPr>
          </a:p>
        </p:txBody>
      </p:sp>
      <p:sp>
        <p:nvSpPr>
          <p:cNvPr id="116" name="TextBox 115"/>
          <p:cNvSpPr txBox="1"/>
          <p:nvPr/>
        </p:nvSpPr>
        <p:spPr>
          <a:xfrm rot="16200000">
            <a:off x="1669257" y="2074775"/>
            <a:ext cx="644216" cy="161583"/>
          </a:xfrm>
          <a:prstGeom prst="rect">
            <a:avLst/>
          </a:prstGeom>
          <a:noFill/>
        </p:spPr>
        <p:txBody>
          <a:bodyPr wrap="square" lIns="0" tIns="0" rIns="0" bIns="0" rtlCol="0">
            <a:spAutoFit/>
          </a:bodyPr>
          <a:lstStyle/>
          <a:p>
            <a:pPr algn="ctr" defTabSz="685783"/>
            <a:r>
              <a:rPr lang="en-US" sz="1050" b="1" dirty="0">
                <a:latin typeface="Arial"/>
                <a:cs typeface="Helvetica Light"/>
              </a:rPr>
              <a:t>Business</a:t>
            </a:r>
          </a:p>
        </p:txBody>
      </p:sp>
      <p:sp>
        <p:nvSpPr>
          <p:cNvPr id="119" name="TextBox 118"/>
          <p:cNvSpPr txBox="1"/>
          <p:nvPr/>
        </p:nvSpPr>
        <p:spPr>
          <a:xfrm rot="16200000">
            <a:off x="6923856" y="2031560"/>
            <a:ext cx="529202" cy="161583"/>
          </a:xfrm>
          <a:prstGeom prst="rect">
            <a:avLst/>
          </a:prstGeom>
          <a:noFill/>
        </p:spPr>
        <p:txBody>
          <a:bodyPr wrap="square" lIns="0" tIns="0" rIns="0" bIns="0" rtlCol="0">
            <a:spAutoFit/>
          </a:bodyPr>
          <a:lstStyle/>
          <a:p>
            <a:pPr algn="ctr" defTabSz="685783"/>
            <a:r>
              <a:rPr lang="en-US" sz="1050" b="1" dirty="0">
                <a:solidFill>
                  <a:srgbClr val="191919"/>
                </a:solidFill>
                <a:latin typeface="Arial"/>
                <a:cs typeface="Helvetica Light"/>
              </a:rPr>
              <a:t>IT Ops</a:t>
            </a:r>
          </a:p>
        </p:txBody>
      </p:sp>
      <p:sp>
        <p:nvSpPr>
          <p:cNvPr id="117" name="TextBox 116"/>
          <p:cNvSpPr txBox="1"/>
          <p:nvPr/>
        </p:nvSpPr>
        <p:spPr>
          <a:xfrm rot="16200000">
            <a:off x="4190281" y="1984933"/>
            <a:ext cx="829785" cy="161583"/>
          </a:xfrm>
          <a:prstGeom prst="rect">
            <a:avLst/>
          </a:prstGeom>
          <a:noFill/>
        </p:spPr>
        <p:txBody>
          <a:bodyPr wrap="square" lIns="0" tIns="0" rIns="0" bIns="0" rtlCol="0">
            <a:spAutoFit/>
          </a:bodyPr>
          <a:lstStyle/>
          <a:p>
            <a:pPr algn="ctr" defTabSz="685783"/>
            <a:r>
              <a:rPr lang="en-US" sz="1050" b="1" dirty="0">
                <a:latin typeface="Arial"/>
                <a:cs typeface="Helvetica Light"/>
              </a:rPr>
              <a:t>Developers</a:t>
            </a:r>
          </a:p>
        </p:txBody>
      </p:sp>
      <p:grpSp>
        <p:nvGrpSpPr>
          <p:cNvPr id="12" name="Group 11"/>
          <p:cNvGrpSpPr/>
          <p:nvPr/>
        </p:nvGrpSpPr>
        <p:grpSpPr>
          <a:xfrm>
            <a:off x="1146816" y="625011"/>
            <a:ext cx="1748912" cy="742275"/>
            <a:chOff x="1402486" y="1244976"/>
            <a:chExt cx="1733978" cy="679200"/>
          </a:xfrm>
        </p:grpSpPr>
        <p:pic>
          <p:nvPicPr>
            <p:cNvPr id="101" name="Picture 100" descr="AS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486" y="1244976"/>
              <a:ext cx="1733978" cy="679200"/>
            </a:xfrm>
            <a:prstGeom prst="rect">
              <a:avLst/>
            </a:prstGeom>
          </p:spPr>
        </p:pic>
        <p:sp>
          <p:nvSpPr>
            <p:cNvPr id="104" name="TextBox 103"/>
            <p:cNvSpPr txBox="1"/>
            <p:nvPr/>
          </p:nvSpPr>
          <p:spPr>
            <a:xfrm>
              <a:off x="2919473" y="1611514"/>
              <a:ext cx="216146" cy="147852"/>
            </a:xfrm>
            <a:prstGeom prst="rect">
              <a:avLst/>
            </a:prstGeom>
            <a:noFill/>
          </p:spPr>
          <p:txBody>
            <a:bodyPr wrap="none" lIns="0" tIns="0" rIns="0" bIns="0" rtlCol="0">
              <a:spAutoFit/>
            </a:bodyPr>
            <a:lstStyle/>
            <a:p>
              <a:pPr algn="ctr" defTabSz="685783"/>
              <a:r>
                <a:rPr lang="en-US" sz="1050" b="1" dirty="0">
                  <a:solidFill>
                    <a:srgbClr val="FFFFFF"/>
                  </a:solidFill>
                  <a:latin typeface="Calibri" charset="0"/>
                  <a:ea typeface="Calibri" charset="0"/>
                  <a:cs typeface="Calibri" charset="0"/>
                </a:rPr>
                <a:t>V12</a:t>
              </a:r>
            </a:p>
          </p:txBody>
        </p:sp>
      </p:grpSp>
      <p:grpSp>
        <p:nvGrpSpPr>
          <p:cNvPr id="13" name="Group 12"/>
          <p:cNvGrpSpPr/>
          <p:nvPr/>
        </p:nvGrpSpPr>
        <p:grpSpPr>
          <a:xfrm>
            <a:off x="3825750" y="576273"/>
            <a:ext cx="1541627" cy="815105"/>
            <a:chOff x="5333841" y="1213519"/>
            <a:chExt cx="1528462" cy="745841"/>
          </a:xfrm>
        </p:grpSpPr>
        <p:pic>
          <p:nvPicPr>
            <p:cNvPr id="102" name="Picture 101" descr="AR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3841" y="1213519"/>
              <a:ext cx="1528462" cy="745841"/>
            </a:xfrm>
            <a:prstGeom prst="rect">
              <a:avLst/>
            </a:prstGeom>
          </p:spPr>
        </p:pic>
        <p:sp>
          <p:nvSpPr>
            <p:cNvPr id="105" name="TextBox 104"/>
            <p:cNvSpPr txBox="1"/>
            <p:nvPr/>
          </p:nvSpPr>
          <p:spPr>
            <a:xfrm>
              <a:off x="6639440" y="1644493"/>
              <a:ext cx="216146" cy="147852"/>
            </a:xfrm>
            <a:prstGeom prst="rect">
              <a:avLst/>
            </a:prstGeom>
            <a:noFill/>
          </p:spPr>
          <p:txBody>
            <a:bodyPr wrap="none" lIns="0" tIns="0" rIns="0" bIns="0" rtlCol="0">
              <a:spAutoFit/>
            </a:bodyPr>
            <a:lstStyle/>
            <a:p>
              <a:pPr algn="ctr" defTabSz="685783"/>
              <a:r>
                <a:rPr lang="en-US" sz="1050" b="1" dirty="0">
                  <a:solidFill>
                    <a:srgbClr val="FFFFFF"/>
                  </a:solidFill>
                  <a:latin typeface="Calibri" charset="0"/>
                  <a:ea typeface="Calibri" charset="0"/>
                  <a:cs typeface="Calibri" charset="0"/>
                </a:rPr>
                <a:t>V12</a:t>
              </a:r>
            </a:p>
          </p:txBody>
        </p:sp>
      </p:grpSp>
      <p:grpSp>
        <p:nvGrpSpPr>
          <p:cNvPr id="14" name="Group 13"/>
          <p:cNvGrpSpPr/>
          <p:nvPr/>
        </p:nvGrpSpPr>
        <p:grpSpPr>
          <a:xfrm>
            <a:off x="6263691" y="571503"/>
            <a:ext cx="1827475" cy="825835"/>
            <a:chOff x="8968769" y="1212403"/>
            <a:chExt cx="1811869" cy="755659"/>
          </a:xfrm>
        </p:grpSpPr>
        <p:pic>
          <p:nvPicPr>
            <p:cNvPr id="103" name="Picture 102" descr="WLA.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8769" y="1212403"/>
              <a:ext cx="1811869" cy="755659"/>
            </a:xfrm>
            <a:prstGeom prst="rect">
              <a:avLst/>
            </a:prstGeom>
          </p:spPr>
        </p:pic>
        <p:sp>
          <p:nvSpPr>
            <p:cNvPr id="106" name="TextBox 105"/>
            <p:cNvSpPr txBox="1"/>
            <p:nvPr/>
          </p:nvSpPr>
          <p:spPr>
            <a:xfrm>
              <a:off x="10542604" y="1637722"/>
              <a:ext cx="216146" cy="147852"/>
            </a:xfrm>
            <a:prstGeom prst="rect">
              <a:avLst/>
            </a:prstGeom>
            <a:noFill/>
          </p:spPr>
          <p:txBody>
            <a:bodyPr wrap="none" lIns="0" tIns="0" rIns="0" bIns="0" rtlCol="0">
              <a:spAutoFit/>
            </a:bodyPr>
            <a:lstStyle/>
            <a:p>
              <a:pPr algn="ctr" defTabSz="685783"/>
              <a:r>
                <a:rPr lang="en-US" sz="1050" b="1" dirty="0">
                  <a:solidFill>
                    <a:srgbClr val="FFFFFF"/>
                  </a:solidFill>
                  <a:latin typeface="Calibri" charset="0"/>
                  <a:ea typeface="Calibri" charset="0"/>
                  <a:cs typeface="Calibri" charset="0"/>
                </a:rPr>
                <a:t>V12</a:t>
              </a:r>
            </a:p>
          </p:txBody>
        </p:sp>
      </p:grpSp>
      <p:sp>
        <p:nvSpPr>
          <p:cNvPr id="107" name="TextBox 106"/>
          <p:cNvSpPr txBox="1"/>
          <p:nvPr/>
        </p:nvSpPr>
        <p:spPr>
          <a:xfrm>
            <a:off x="840644" y="2605180"/>
            <a:ext cx="7559491" cy="307777"/>
          </a:xfrm>
          <a:prstGeom prst="rect">
            <a:avLst/>
          </a:prstGeom>
          <a:noFill/>
        </p:spPr>
        <p:txBody>
          <a:bodyPr wrap="square" lIns="0" tIns="0" rIns="0" bIns="0" rtlCol="0">
            <a:spAutoFit/>
          </a:bodyPr>
          <a:lstStyle/>
          <a:p>
            <a:pPr algn="ctr" defTabSz="685783"/>
            <a:r>
              <a:rPr lang="en-US" sz="2000" b="1" dirty="0">
                <a:solidFill>
                  <a:schemeClr val="accent1"/>
                </a:solidFill>
                <a:latin typeface="Arial"/>
                <a:cs typeface="Helvetica Light"/>
              </a:rPr>
              <a:t>A Unique “SaaS-ready” Automation Platform</a:t>
            </a:r>
          </a:p>
        </p:txBody>
      </p:sp>
      <p:sp>
        <p:nvSpPr>
          <p:cNvPr id="40" name="Rectangle 39"/>
          <p:cNvSpPr/>
          <p:nvPr/>
        </p:nvSpPr>
        <p:spPr>
          <a:xfrm>
            <a:off x="993470" y="3014822"/>
            <a:ext cx="7268785" cy="1026860"/>
          </a:xfrm>
          <a:prstGeom prst="rect">
            <a:avLst/>
          </a:prstGeom>
          <a:noFill/>
          <a:ln w="28575" cmpd="sng">
            <a:solidFill>
              <a:srgbClr val="A5A5A5"/>
            </a:solidFill>
          </a:ln>
        </p:spPr>
        <p:style>
          <a:lnRef idx="2">
            <a:schemeClr val="accent2">
              <a:shade val="50000"/>
            </a:schemeClr>
          </a:lnRef>
          <a:fillRef idx="1">
            <a:schemeClr val="accent2"/>
          </a:fillRef>
          <a:effectRef idx="0">
            <a:schemeClr val="accent2"/>
          </a:effectRef>
          <a:fontRef idx="minor">
            <a:schemeClr val="lt1"/>
          </a:fontRef>
        </p:style>
        <p:txBody>
          <a:bodyPr lIns="68579" tIns="34289" rIns="68579" bIns="34289" rtlCol="0" anchor="ctr"/>
          <a:lstStyle/>
          <a:p>
            <a:pPr algn="ctr" defTabSz="685783"/>
            <a:endParaRPr lang="en-US" sz="1400">
              <a:solidFill>
                <a:schemeClr val="accent1"/>
              </a:solidFill>
              <a:latin typeface="Arial"/>
            </a:endParaRPr>
          </a:p>
        </p:txBody>
      </p:sp>
      <p:sp>
        <p:nvSpPr>
          <p:cNvPr id="41" name="Text Placeholder 4"/>
          <p:cNvSpPr txBox="1">
            <a:spLocks/>
          </p:cNvSpPr>
          <p:nvPr/>
        </p:nvSpPr>
        <p:spPr>
          <a:xfrm>
            <a:off x="1127210" y="3109177"/>
            <a:ext cx="1272143" cy="356714"/>
          </a:xfrm>
          <a:prstGeom prst="rect">
            <a:avLst/>
          </a:prstGeom>
          <a:noFill/>
          <a:ln w="28575" cap="flat" cmpd="sng" algn="ctr">
            <a:solidFill>
              <a:schemeClr val="bg1">
                <a:lumMod val="65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r>
              <a:rPr lang="en-GB" sz="1100" b="1" dirty="0">
                <a:solidFill>
                  <a:schemeClr val="accent1"/>
                </a:solidFill>
                <a:latin typeface="Arial"/>
              </a:rPr>
              <a:t>Open</a:t>
            </a:r>
          </a:p>
        </p:txBody>
      </p:sp>
      <p:sp>
        <p:nvSpPr>
          <p:cNvPr id="42" name="Text Placeholder 4"/>
          <p:cNvSpPr txBox="1">
            <a:spLocks/>
          </p:cNvSpPr>
          <p:nvPr/>
        </p:nvSpPr>
        <p:spPr>
          <a:xfrm>
            <a:off x="2567105" y="3119630"/>
            <a:ext cx="1272143" cy="356714"/>
          </a:xfrm>
          <a:prstGeom prst="rect">
            <a:avLst/>
          </a:prstGeom>
          <a:noFill/>
          <a:ln w="28575" cap="flat" cmpd="sng" algn="ctr">
            <a:solidFill>
              <a:schemeClr val="bg1">
                <a:lumMod val="65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r>
              <a:rPr lang="en-GB" sz="1100" b="1" dirty="0">
                <a:solidFill>
                  <a:schemeClr val="accent1"/>
                </a:solidFill>
                <a:latin typeface="Arial"/>
              </a:rPr>
              <a:t>Scalable</a:t>
            </a:r>
          </a:p>
        </p:txBody>
      </p:sp>
      <p:sp>
        <p:nvSpPr>
          <p:cNvPr id="43" name="Text Placeholder 4"/>
          <p:cNvSpPr txBox="1">
            <a:spLocks/>
          </p:cNvSpPr>
          <p:nvPr/>
        </p:nvSpPr>
        <p:spPr>
          <a:xfrm>
            <a:off x="4002118" y="3567934"/>
            <a:ext cx="1272143" cy="356714"/>
          </a:xfrm>
          <a:prstGeom prst="rect">
            <a:avLst/>
          </a:prstGeom>
          <a:noFill/>
          <a:ln w="28575" cap="flat" cmpd="sng" algn="ctr">
            <a:solidFill>
              <a:schemeClr val="bg1">
                <a:lumMod val="65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r>
              <a:rPr lang="en-GB" sz="1100" b="1">
                <a:solidFill>
                  <a:schemeClr val="accent1"/>
                </a:solidFill>
                <a:latin typeface="Arial"/>
              </a:rPr>
              <a:t>Proven</a:t>
            </a:r>
            <a:endParaRPr lang="en-GB" sz="1100" b="1" dirty="0">
              <a:solidFill>
                <a:schemeClr val="accent1"/>
              </a:solidFill>
              <a:latin typeface="Arial"/>
            </a:endParaRPr>
          </a:p>
        </p:txBody>
      </p:sp>
      <p:sp>
        <p:nvSpPr>
          <p:cNvPr id="44" name="Text Placeholder 4"/>
          <p:cNvSpPr txBox="1">
            <a:spLocks/>
          </p:cNvSpPr>
          <p:nvPr/>
        </p:nvSpPr>
        <p:spPr>
          <a:xfrm>
            <a:off x="4007001" y="3119628"/>
            <a:ext cx="1272143" cy="356714"/>
          </a:xfrm>
          <a:prstGeom prst="rect">
            <a:avLst/>
          </a:prstGeom>
          <a:noFill/>
          <a:ln w="28575" cap="flat" cmpd="sng" algn="ctr">
            <a:solidFill>
              <a:schemeClr val="bg1">
                <a:lumMod val="65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r>
              <a:rPr lang="en-GB" sz="1100" b="1" dirty="0">
                <a:solidFill>
                  <a:schemeClr val="accent1"/>
                </a:solidFill>
                <a:latin typeface="Arial"/>
              </a:rPr>
              <a:t>Unified</a:t>
            </a:r>
          </a:p>
        </p:txBody>
      </p:sp>
      <p:sp>
        <p:nvSpPr>
          <p:cNvPr id="45" name="Text Placeholder 4"/>
          <p:cNvSpPr txBox="1">
            <a:spLocks/>
          </p:cNvSpPr>
          <p:nvPr/>
        </p:nvSpPr>
        <p:spPr>
          <a:xfrm>
            <a:off x="5446898" y="3119628"/>
            <a:ext cx="1272143" cy="356714"/>
          </a:xfrm>
          <a:prstGeom prst="rect">
            <a:avLst/>
          </a:prstGeom>
          <a:noFill/>
          <a:ln w="28575" cap="flat" cmpd="sng" algn="ctr">
            <a:solidFill>
              <a:schemeClr val="bg1">
                <a:lumMod val="65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r>
              <a:rPr lang="en-GB" sz="1100" b="1" dirty="0">
                <a:solidFill>
                  <a:schemeClr val="accent1"/>
                </a:solidFill>
                <a:latin typeface="Arial"/>
              </a:rPr>
              <a:t>Multi-Tenant</a:t>
            </a:r>
          </a:p>
        </p:txBody>
      </p:sp>
      <p:sp>
        <p:nvSpPr>
          <p:cNvPr id="46" name="Text Placeholder 4"/>
          <p:cNvSpPr txBox="1">
            <a:spLocks/>
          </p:cNvSpPr>
          <p:nvPr/>
        </p:nvSpPr>
        <p:spPr>
          <a:xfrm>
            <a:off x="6886793" y="3109176"/>
            <a:ext cx="1272143" cy="356714"/>
          </a:xfrm>
          <a:prstGeom prst="rect">
            <a:avLst/>
          </a:prstGeom>
          <a:noFill/>
          <a:ln w="28575" cap="flat" cmpd="sng" algn="ctr">
            <a:solidFill>
              <a:schemeClr val="bg1">
                <a:lumMod val="65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r>
              <a:rPr lang="en-GB" sz="1100" b="1" dirty="0">
                <a:solidFill>
                  <a:schemeClr val="accent1"/>
                </a:solidFill>
                <a:latin typeface="Arial"/>
              </a:rPr>
              <a:t>Object Oriented</a:t>
            </a:r>
          </a:p>
        </p:txBody>
      </p:sp>
      <p:sp>
        <p:nvSpPr>
          <p:cNvPr id="47" name="Text Placeholder 4"/>
          <p:cNvSpPr txBox="1">
            <a:spLocks/>
          </p:cNvSpPr>
          <p:nvPr/>
        </p:nvSpPr>
        <p:spPr>
          <a:xfrm>
            <a:off x="2567105" y="3567935"/>
            <a:ext cx="1272143" cy="356714"/>
          </a:xfrm>
          <a:prstGeom prst="rect">
            <a:avLst/>
          </a:prstGeom>
          <a:noFill/>
          <a:ln w="28575" cap="flat" cmpd="sng" algn="ctr">
            <a:solidFill>
              <a:schemeClr val="bg1">
                <a:lumMod val="65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r>
              <a:rPr lang="en-GB" sz="1100" b="1" dirty="0">
                <a:solidFill>
                  <a:schemeClr val="accent1"/>
                </a:solidFill>
                <a:latin typeface="Arial"/>
              </a:rPr>
              <a:t>Easy-to-use</a:t>
            </a:r>
          </a:p>
        </p:txBody>
      </p:sp>
      <p:sp>
        <p:nvSpPr>
          <p:cNvPr id="48" name="Text Placeholder 4"/>
          <p:cNvSpPr txBox="1">
            <a:spLocks/>
          </p:cNvSpPr>
          <p:nvPr/>
        </p:nvSpPr>
        <p:spPr>
          <a:xfrm>
            <a:off x="6886793" y="3562303"/>
            <a:ext cx="1275822" cy="356714"/>
          </a:xfrm>
          <a:prstGeom prst="rect">
            <a:avLst/>
          </a:prstGeom>
          <a:noFill/>
          <a:ln w="28575" cap="flat" cmpd="sng" algn="ctr">
            <a:solidFill>
              <a:schemeClr val="bg1">
                <a:lumMod val="65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r>
              <a:rPr lang="en-GB" sz="1100" b="1">
                <a:solidFill>
                  <a:schemeClr val="accent1"/>
                </a:solidFill>
                <a:latin typeface="Arial"/>
              </a:rPr>
              <a:t>Audit Ready</a:t>
            </a:r>
            <a:endParaRPr lang="en-GB" sz="1100" b="1" dirty="0">
              <a:solidFill>
                <a:schemeClr val="accent1"/>
              </a:solidFill>
              <a:latin typeface="Arial"/>
            </a:endParaRPr>
          </a:p>
        </p:txBody>
      </p:sp>
      <p:sp>
        <p:nvSpPr>
          <p:cNvPr id="49" name="Text Placeholder 4"/>
          <p:cNvSpPr txBox="1">
            <a:spLocks/>
          </p:cNvSpPr>
          <p:nvPr/>
        </p:nvSpPr>
        <p:spPr>
          <a:xfrm>
            <a:off x="5442014" y="3562302"/>
            <a:ext cx="1277027" cy="356714"/>
          </a:xfrm>
          <a:prstGeom prst="rect">
            <a:avLst/>
          </a:prstGeom>
          <a:noFill/>
          <a:ln w="28575" cap="flat" cmpd="sng" algn="ctr">
            <a:solidFill>
              <a:schemeClr val="bg1">
                <a:lumMod val="65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r>
              <a:rPr lang="en-GB" sz="1100" b="1" dirty="0">
                <a:solidFill>
                  <a:schemeClr val="accent1"/>
                </a:solidFill>
                <a:latin typeface="Arial"/>
              </a:rPr>
              <a:t>Zero Downtime Upgrades</a:t>
            </a:r>
          </a:p>
        </p:txBody>
      </p:sp>
      <p:sp>
        <p:nvSpPr>
          <p:cNvPr id="50" name="Text Placeholder 4"/>
          <p:cNvSpPr txBox="1">
            <a:spLocks/>
          </p:cNvSpPr>
          <p:nvPr/>
        </p:nvSpPr>
        <p:spPr>
          <a:xfrm>
            <a:off x="1127210" y="3562303"/>
            <a:ext cx="1272143" cy="356714"/>
          </a:xfrm>
          <a:prstGeom prst="rect">
            <a:avLst/>
          </a:prstGeom>
          <a:noFill/>
          <a:ln w="28575" cap="flat" cmpd="sng" algn="ctr">
            <a:solidFill>
              <a:schemeClr val="bg1">
                <a:lumMod val="65000"/>
              </a:schemeClr>
            </a:solidFill>
            <a:prstDash val="solid"/>
          </a:ln>
          <a:effectLst/>
          <a:scene3d>
            <a:camera prst="orthographicFront"/>
            <a:lightRig rig="threePt" dir="t"/>
          </a:scene3d>
          <a:sp3d>
            <a:bevelB prst="slope"/>
          </a:sp3d>
        </p:spPr>
        <p:style>
          <a:lnRef idx="1">
            <a:schemeClr val="accent1"/>
          </a:lnRef>
          <a:fillRef idx="3">
            <a:schemeClr val="accent1"/>
          </a:fillRef>
          <a:effectRef idx="2">
            <a:schemeClr val="accent1"/>
          </a:effectRef>
          <a:fontRef idx="minor">
            <a:schemeClr val="lt1"/>
          </a:fontRef>
        </p:style>
        <p:txBody>
          <a:bodyPr vert="horz" lIns="18367" tIns="18367" rIns="18367" bIns="18367" rtlCol="0" anchor="ctr"/>
          <a:lstStyle>
            <a:defPPr>
              <a:defRPr lang="en-US"/>
            </a:defPPr>
            <a:lvl1pPr indent="0" defTabSz="509412">
              <a:spcBef>
                <a:spcPct val="20000"/>
              </a:spcBef>
              <a:buFont typeface="Arial"/>
              <a:buNone/>
              <a:defRPr sz="800">
                <a:solidFill>
                  <a:schemeClr val="tx1"/>
                </a:solidFill>
              </a:defRPr>
            </a:lvl1pPr>
            <a:lvl2pPr marL="827795" indent="-318383" defTabSz="509412">
              <a:spcBef>
                <a:spcPct val="20000"/>
              </a:spcBef>
              <a:buFont typeface="Arial"/>
              <a:buChar char="–"/>
              <a:defRPr sz="3100"/>
            </a:lvl2pPr>
            <a:lvl3pPr marL="1273531" indent="-254706" defTabSz="509412">
              <a:spcBef>
                <a:spcPct val="20000"/>
              </a:spcBef>
              <a:buFont typeface="Arial"/>
              <a:buChar char="•"/>
              <a:defRPr sz="2700"/>
            </a:lvl3pPr>
            <a:lvl4pPr marL="1782943" indent="-254706" defTabSz="509412">
              <a:spcBef>
                <a:spcPct val="20000"/>
              </a:spcBef>
              <a:buFont typeface="Arial"/>
              <a:buChar char="–"/>
              <a:defRPr sz="2200"/>
            </a:lvl4pPr>
            <a:lvl5pPr marL="2292355" indent="-254706" defTabSz="509412">
              <a:spcBef>
                <a:spcPct val="20000"/>
              </a:spcBef>
              <a:buFont typeface="Arial"/>
              <a:buChar char="»"/>
              <a:defRPr sz="2200"/>
            </a:lvl5pPr>
            <a:lvl6pPr marL="2801767" indent="-254706" defTabSz="509412">
              <a:spcBef>
                <a:spcPct val="20000"/>
              </a:spcBef>
              <a:buFont typeface="Arial"/>
              <a:buChar char="•"/>
              <a:defRPr sz="2200"/>
            </a:lvl6pPr>
            <a:lvl7pPr marL="3311180" indent="-254706" defTabSz="509412">
              <a:spcBef>
                <a:spcPct val="20000"/>
              </a:spcBef>
              <a:buFont typeface="Arial"/>
              <a:buChar char="•"/>
              <a:defRPr sz="2200"/>
            </a:lvl7pPr>
            <a:lvl8pPr marL="3820592" indent="-254706" defTabSz="509412">
              <a:spcBef>
                <a:spcPct val="20000"/>
              </a:spcBef>
              <a:buFont typeface="Arial"/>
              <a:buChar char="•"/>
              <a:defRPr sz="2200"/>
            </a:lvl8pPr>
            <a:lvl9pPr marL="4330004" indent="-254706" defTabSz="509412">
              <a:spcBef>
                <a:spcPct val="20000"/>
              </a:spcBef>
              <a:buFont typeface="Arial"/>
              <a:buChar char="•"/>
              <a:defRPr sz="2200"/>
            </a:lvl9pPr>
          </a:lstStyle>
          <a:p>
            <a:pPr algn="ctr"/>
            <a:r>
              <a:rPr lang="en-GB" sz="1100" b="1" dirty="0">
                <a:solidFill>
                  <a:schemeClr val="accent1"/>
                </a:solidFill>
                <a:latin typeface="Arial"/>
              </a:rPr>
              <a:t>Customizable</a:t>
            </a:r>
          </a:p>
        </p:txBody>
      </p:sp>
    </p:spTree>
    <p:extLst>
      <p:ext uri="{BB962C8B-B14F-4D97-AF65-F5344CB8AC3E}">
        <p14:creationId xmlns:p14="http://schemas.microsoft.com/office/powerpoint/2010/main" val="3499912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10">
      <a:dk1>
        <a:srgbClr val="191919"/>
      </a:dk1>
      <a:lt1>
        <a:srgbClr val="FFFFFF"/>
      </a:lt1>
      <a:dk2>
        <a:srgbClr val="191919"/>
      </a:dk2>
      <a:lt2>
        <a:srgbClr val="FFFFFF"/>
      </a:lt2>
      <a:accent1>
        <a:srgbClr val="333333"/>
      </a:accent1>
      <a:accent2>
        <a:srgbClr val="ED801E"/>
      </a:accent2>
      <a:accent3>
        <a:srgbClr val="FC2F00"/>
      </a:accent3>
      <a:accent4>
        <a:srgbClr val="1B8FD4"/>
      </a:accent4>
      <a:accent5>
        <a:srgbClr val="FFCC00"/>
      </a:accent5>
      <a:accent6>
        <a:srgbClr val="26B66D"/>
      </a:accent6>
      <a:hlink>
        <a:srgbClr val="1B8FD4"/>
      </a:hlink>
      <a:folHlink>
        <a:srgbClr val="191919"/>
      </a:folHlink>
    </a:clrScheme>
    <a:fontScheme name="Automic 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accent2"/>
          </a:solidFill>
        </a:ln>
      </a:spPr>
      <a:bodyPr/>
      <a:lstStyle/>
      <a:style>
        <a:lnRef idx="1">
          <a:schemeClr val="dk1"/>
        </a:lnRef>
        <a:fillRef idx="0">
          <a:schemeClr val="dk1"/>
        </a:fillRef>
        <a:effectRef idx="0">
          <a:schemeClr val="dk1"/>
        </a:effectRef>
        <a:fontRef idx="minor">
          <a:schemeClr val="tx1"/>
        </a:fontRef>
      </a:style>
    </a:lnDef>
    <a:txDef>
      <a:spPr>
        <a:noFill/>
      </a:spPr>
      <a:bodyPr wrap="none" lIns="0" tIns="0" rIns="0" bIns="0" rtlCol="0">
        <a:spAutoFit/>
      </a:bodyPr>
      <a:lstStyle>
        <a:defPPr algn="ctr">
          <a:defRPr sz="1600" dirty="0" err="1" smtClean="0">
            <a:solidFill>
              <a:srgbClr val="333333"/>
            </a:solidFill>
            <a:cs typeface="Helvetica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1350</TotalTime>
  <Words>1485</Words>
  <Application>Microsoft Office PowerPoint</Application>
  <PresentationFormat>On-screen Show (16:9)</PresentationFormat>
  <Paragraphs>237</Paragraphs>
  <Slides>21</Slides>
  <Notes>12</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ＭＳ Ｐゴシック</vt:lpstr>
      <vt:lpstr>Arial</vt:lpstr>
      <vt:lpstr>Arial Black</vt:lpstr>
      <vt:lpstr>Bebas Neue Bold</vt:lpstr>
      <vt:lpstr>Calibri</vt:lpstr>
      <vt:lpstr>Helvetica Light</vt:lpstr>
      <vt:lpstr>Helvetica Neue</vt:lpstr>
      <vt:lpstr>Wingdings</vt:lpstr>
      <vt:lpstr>Office Theme</vt:lpstr>
      <vt:lpstr>think-cell Folie</vt:lpstr>
      <vt:lpstr>Future of Automation</vt:lpstr>
      <vt:lpstr>PowerPoint Presentation</vt:lpstr>
      <vt:lpstr>Automation is your transformation engine</vt:lpstr>
      <vt:lpstr>The Playing Field has changed</vt:lpstr>
      <vt:lpstr>PowerPoint Presentation</vt:lpstr>
      <vt:lpstr>PowerPoint Presentation</vt:lpstr>
      <vt:lpstr>PowerPoint Presentation</vt:lpstr>
      <vt:lpstr>How Automic Works Automating within and Orchestrating across the DevOps toolchain</vt:lpstr>
      <vt:lpstr>PowerPoint Presentation</vt:lpstr>
      <vt:lpstr>PowerPoint Presentation</vt:lpstr>
      <vt:lpstr>PowerPoint Presentation</vt:lpstr>
      <vt:lpstr>PowerPoint Presentation</vt:lpstr>
      <vt:lpstr>PowerPoint Presentation</vt:lpstr>
      <vt:lpstr>Complexity Behind the Screen</vt:lpstr>
      <vt:lpstr>PowerPoint Presentation</vt:lpstr>
      <vt:lpstr>Intelligent Automation Roadmap</vt:lpstr>
      <vt:lpstr>Dimensions of Intelligent Automation</vt:lpstr>
      <vt:lpstr>PowerPoint Presentation</vt:lpstr>
      <vt:lpstr>Your Call to Action</vt:lpstr>
      <vt:lpstr>Embrace change and creativity</vt:lpstr>
      <vt:lpstr>Smart Data Platform  Intelligent Data Platform</vt:lpstr>
    </vt:vector>
  </TitlesOfParts>
  <Company>Grey Healthcare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Kneile</dc:creator>
  <cp:lastModifiedBy>Shlesman, Vladi</cp:lastModifiedBy>
  <cp:revision>972</cp:revision>
  <cp:lastPrinted>2014-01-26T16:08:49Z</cp:lastPrinted>
  <dcterms:created xsi:type="dcterms:W3CDTF">2013-09-16T04:02:48Z</dcterms:created>
  <dcterms:modified xsi:type="dcterms:W3CDTF">2017-06-05T10:03:31Z</dcterms:modified>
</cp:coreProperties>
</file>